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79" r:id="rId2"/>
    <p:sldId id="256" r:id="rId3"/>
    <p:sldId id="332" r:id="rId4"/>
    <p:sldId id="271" r:id="rId5"/>
    <p:sldId id="333" r:id="rId6"/>
    <p:sldId id="334" r:id="rId7"/>
    <p:sldId id="337" r:id="rId8"/>
    <p:sldId id="325" r:id="rId9"/>
    <p:sldId id="339" r:id="rId10"/>
    <p:sldId id="341" r:id="rId11"/>
    <p:sldId id="326" r:id="rId12"/>
    <p:sldId id="346" r:id="rId13"/>
    <p:sldId id="343" r:id="rId14"/>
    <p:sldId id="347" r:id="rId15"/>
    <p:sldId id="344" r:id="rId16"/>
    <p:sldId id="262" r:id="rId17"/>
  </p:sldIdLst>
  <p:sldSz cx="18288000" cy="10288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1" userDrawn="1">
          <p15:clr>
            <a:srgbClr val="A4A3A4"/>
          </p15:clr>
        </p15:guide>
        <p15:guide id="2" pos="57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RMIER HELENE" initials="C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3A83"/>
    <a:srgbClr val="E4D354"/>
    <a:srgbClr val="F69F14"/>
    <a:srgbClr val="DBE0EA"/>
    <a:srgbClr val="8085E9"/>
    <a:srgbClr val="405A90"/>
    <a:srgbClr val="EA444E"/>
    <a:srgbClr val="CD2A19"/>
    <a:srgbClr val="FF3300"/>
    <a:srgbClr val="1438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84053" autoAdjust="0"/>
  </p:normalViewPr>
  <p:slideViewPr>
    <p:cSldViewPr snapToGrid="0" snapToObjects="1">
      <p:cViewPr varScale="1">
        <p:scale>
          <a:sx n="63" d="100"/>
          <a:sy n="63" d="100"/>
        </p:scale>
        <p:origin x="960" y="78"/>
      </p:cViewPr>
      <p:guideLst>
        <p:guide orient="horz" pos="3241"/>
        <p:guide pos="57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93564021577051"/>
          <c:y val="2.65442615312067E-2"/>
          <c:w val="0.56000287997150344"/>
          <c:h val="0.82764599735879107"/>
        </c:manualLayout>
      </c:layout>
      <c:pieChart>
        <c:varyColors val="1"/>
        <c:ser>
          <c:idx val="0"/>
          <c:order val="0"/>
          <c:tx>
            <c:strRef>
              <c:f>Feuil1!$B$1</c:f>
              <c:strCache>
                <c:ptCount val="1"/>
                <c:pt idx="0">
                  <c:v>Colonne1</c:v>
                </c:pt>
              </c:strCache>
            </c:strRef>
          </c:tx>
          <c:spPr>
            <a:solidFill>
              <a:srgbClr val="F69F14"/>
            </a:solidFill>
          </c:spPr>
          <c:dPt>
            <c:idx val="0"/>
            <c:bubble3D val="0"/>
            <c:explosion val="8"/>
            <c:spPr>
              <a:solidFill>
                <a:srgbClr val="F69F14"/>
              </a:solidFill>
              <a:ln>
                <a:solidFill>
                  <a:srgbClr val="E8ECF2"/>
                </a:solidFill>
              </a:ln>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1-D1B8-466A-8187-E41819153619}"/>
              </c:ext>
            </c:extLst>
          </c:dPt>
          <c:dPt>
            <c:idx val="1"/>
            <c:bubble3D val="0"/>
            <c:explosion val="5"/>
            <c:spPr>
              <a:solidFill>
                <a:srgbClr val="FF3300"/>
              </a:solidFill>
              <a:ln>
                <a:solidFill>
                  <a:srgbClr val="E8ECF2"/>
                </a:solidFill>
              </a:ln>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3-D1B8-466A-8187-E41819153619}"/>
              </c:ext>
            </c:extLst>
          </c:dPt>
          <c:dLbls>
            <c:dLbl>
              <c:idx val="0"/>
              <c:layout>
                <c:manualLayout>
                  <c:x val="-0.11286551480437983"/>
                  <c:y val="0.1469315268270881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1B8-466A-8187-E41819153619}"/>
                </c:ext>
              </c:extLst>
            </c:dLbl>
            <c:dLbl>
              <c:idx val="1"/>
              <c:layout>
                <c:manualLayout>
                  <c:x val="0.15377247846179201"/>
                  <c:y val="-0.2271859700058133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1B8-466A-8187-E41819153619}"/>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Aptos" panose="020B0004020202020204" pitchFamily="34" charset="0"/>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prophylactique</c:v>
                </c:pt>
                <c:pt idx="1">
                  <c:v>curatif</c:v>
                </c:pt>
              </c:strCache>
            </c:strRef>
          </c:cat>
          <c:val>
            <c:numRef>
              <c:f>Feuil1!$B$2:$B$3</c:f>
              <c:numCache>
                <c:formatCode>General</c:formatCode>
                <c:ptCount val="2"/>
                <c:pt idx="0">
                  <c:v>22</c:v>
                </c:pt>
                <c:pt idx="1">
                  <c:v>78</c:v>
                </c:pt>
              </c:numCache>
            </c:numRef>
          </c:val>
          <c:extLst>
            <c:ext xmlns:c16="http://schemas.microsoft.com/office/drawing/2014/chart" uri="{C3380CC4-5D6E-409C-BE32-E72D297353CC}">
              <c16:uniqueId val="{00000004-D1B8-466A-8187-E4181915361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2.8501296934535594E-2"/>
          <c:y val="0.86676568399805998"/>
          <c:w val="0.80858951500900933"/>
          <c:h val="0.1332343160019400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Aptos" panose="020B0004020202020204" pitchFamily="34" charset="0"/>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98FCE-EE4D-AF4D-9207-70E04575A849}" type="datetimeFigureOut">
              <a:rPr lang="fr-FR" smtClean="0"/>
              <a:t>02/12/2025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D51F47-C936-324A-A5D2-39BA3094DFF3}" type="slidenum">
              <a:rPr lang="fr-FR" smtClean="0"/>
              <a:t>‹N°›</a:t>
            </a:fld>
            <a:endParaRPr lang="fr-FR"/>
          </a:p>
        </p:txBody>
      </p:sp>
    </p:spTree>
    <p:extLst>
      <p:ext uri="{BB962C8B-B14F-4D97-AF65-F5344CB8AC3E}">
        <p14:creationId xmlns:p14="http://schemas.microsoft.com/office/powerpoint/2010/main" val="2184488391"/>
      </p:ext>
    </p:extLst>
  </p:cSld>
  <p:clrMap bg1="lt1" tx1="dk1" bg2="lt2" tx2="dk2" accent1="accent1" accent2="accent2" accent3="accent3" accent4="accent4" accent5="accent5" accent6="accent6" hlink="hlink" folHlink="folHlink"/>
  <p:notesStyle>
    <a:lvl1pPr marL="0" algn="l" defTabSz="1371327" rtl="0" eaLnBrk="1" latinLnBrk="0" hangingPunct="1">
      <a:defRPr sz="1800" kern="1200">
        <a:solidFill>
          <a:schemeClr val="tx1"/>
        </a:solidFill>
        <a:latin typeface="+mn-lt"/>
        <a:ea typeface="+mn-ea"/>
        <a:cs typeface="+mn-cs"/>
      </a:defRPr>
    </a:lvl1pPr>
    <a:lvl2pPr marL="685662" algn="l" defTabSz="1371327" rtl="0" eaLnBrk="1" latinLnBrk="0" hangingPunct="1">
      <a:defRPr sz="1800" kern="1200">
        <a:solidFill>
          <a:schemeClr val="tx1"/>
        </a:solidFill>
        <a:latin typeface="+mn-lt"/>
        <a:ea typeface="+mn-ea"/>
        <a:cs typeface="+mn-cs"/>
      </a:defRPr>
    </a:lvl2pPr>
    <a:lvl3pPr marL="1371327" algn="l" defTabSz="1371327" rtl="0" eaLnBrk="1" latinLnBrk="0" hangingPunct="1">
      <a:defRPr sz="1800" kern="1200">
        <a:solidFill>
          <a:schemeClr val="tx1"/>
        </a:solidFill>
        <a:latin typeface="+mn-lt"/>
        <a:ea typeface="+mn-ea"/>
        <a:cs typeface="+mn-cs"/>
      </a:defRPr>
    </a:lvl3pPr>
    <a:lvl4pPr marL="2056989" algn="l" defTabSz="1371327" rtl="0" eaLnBrk="1" latinLnBrk="0" hangingPunct="1">
      <a:defRPr sz="1800" kern="1200">
        <a:solidFill>
          <a:schemeClr val="tx1"/>
        </a:solidFill>
        <a:latin typeface="+mn-lt"/>
        <a:ea typeface="+mn-ea"/>
        <a:cs typeface="+mn-cs"/>
      </a:defRPr>
    </a:lvl4pPr>
    <a:lvl5pPr marL="2742651" algn="l" defTabSz="1371327" rtl="0" eaLnBrk="1" latinLnBrk="0" hangingPunct="1">
      <a:defRPr sz="1800" kern="1200">
        <a:solidFill>
          <a:schemeClr val="tx1"/>
        </a:solidFill>
        <a:latin typeface="+mn-lt"/>
        <a:ea typeface="+mn-ea"/>
        <a:cs typeface="+mn-cs"/>
      </a:defRPr>
    </a:lvl5pPr>
    <a:lvl6pPr marL="3428315" algn="l" defTabSz="1371327" rtl="0" eaLnBrk="1" latinLnBrk="0" hangingPunct="1">
      <a:defRPr sz="1800" kern="1200">
        <a:solidFill>
          <a:schemeClr val="tx1"/>
        </a:solidFill>
        <a:latin typeface="+mn-lt"/>
        <a:ea typeface="+mn-ea"/>
        <a:cs typeface="+mn-cs"/>
      </a:defRPr>
    </a:lvl6pPr>
    <a:lvl7pPr marL="4113978" algn="l" defTabSz="1371327" rtl="0" eaLnBrk="1" latinLnBrk="0" hangingPunct="1">
      <a:defRPr sz="1800" kern="1200">
        <a:solidFill>
          <a:schemeClr val="tx1"/>
        </a:solidFill>
        <a:latin typeface="+mn-lt"/>
        <a:ea typeface="+mn-ea"/>
        <a:cs typeface="+mn-cs"/>
      </a:defRPr>
    </a:lvl7pPr>
    <a:lvl8pPr marL="4799640" algn="l" defTabSz="1371327" rtl="0" eaLnBrk="1" latinLnBrk="0" hangingPunct="1">
      <a:defRPr sz="1800" kern="1200">
        <a:solidFill>
          <a:schemeClr val="tx1"/>
        </a:solidFill>
        <a:latin typeface="+mn-lt"/>
        <a:ea typeface="+mn-ea"/>
        <a:cs typeface="+mn-cs"/>
      </a:defRPr>
    </a:lvl8pPr>
    <a:lvl9pPr marL="5485302" algn="l" defTabSz="1371327"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a:t>En 2019, la DREES évaluait à 611 000 le nombre de personnes de plus de 60 ans résidant en EHPAD. En gardant la dynamique actuelle en termes d’espérance de vie et de niveau de dépendance, le nombre de résidents en EHPAD augmenterait de 18% en 2030 (+108 000 résidents) et de 50% en 2050 (+319 000 résidents).</a:t>
            </a:r>
          </a:p>
          <a:p>
            <a:endParaRPr lang="fr-FR" dirty="0"/>
          </a:p>
        </p:txBody>
      </p:sp>
      <p:sp>
        <p:nvSpPr>
          <p:cNvPr id="4" name="Espace réservé du numéro de diapositive 3"/>
          <p:cNvSpPr>
            <a:spLocks noGrp="1"/>
          </p:cNvSpPr>
          <p:nvPr>
            <p:ph type="sldNum" sz="quarter" idx="5"/>
          </p:nvPr>
        </p:nvSpPr>
        <p:spPr/>
        <p:txBody>
          <a:bodyPr/>
          <a:lstStyle/>
          <a:p>
            <a:fld id="{31D51F47-C936-324A-A5D2-39BA3094DFF3}" type="slidenum">
              <a:rPr lang="fr-FR" smtClean="0"/>
              <a:t>4</a:t>
            </a:fld>
            <a:endParaRPr lang="fr-FR"/>
          </a:p>
        </p:txBody>
      </p:sp>
    </p:spTree>
    <p:extLst>
      <p:ext uri="{BB962C8B-B14F-4D97-AF65-F5344CB8AC3E}">
        <p14:creationId xmlns:p14="http://schemas.microsoft.com/office/powerpoint/2010/main" val="2951686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54C1C-1764-701C-47CC-50D5D294AA7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DA2557C-1CA2-1091-C70A-76CADC64638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5AF6F34-AD94-52B3-46F0-B0E925CFD82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347F4D3-C1E6-0139-F3E6-8C176C5F5763}"/>
              </a:ext>
            </a:extLst>
          </p:cNvPr>
          <p:cNvSpPr>
            <a:spLocks noGrp="1"/>
          </p:cNvSpPr>
          <p:nvPr>
            <p:ph type="sldNum" sz="quarter" idx="5"/>
          </p:nvPr>
        </p:nvSpPr>
        <p:spPr/>
        <p:txBody>
          <a:bodyPr/>
          <a:lstStyle/>
          <a:p>
            <a:fld id="{31D51F47-C936-324A-A5D2-39BA3094DFF3}" type="slidenum">
              <a:rPr lang="fr-FR" smtClean="0"/>
              <a:t>13</a:t>
            </a:fld>
            <a:endParaRPr lang="fr-FR"/>
          </a:p>
        </p:txBody>
      </p:sp>
    </p:spTree>
    <p:extLst>
      <p:ext uri="{BB962C8B-B14F-4D97-AF65-F5344CB8AC3E}">
        <p14:creationId xmlns:p14="http://schemas.microsoft.com/office/powerpoint/2010/main" val="1521427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F9753-145F-A21A-BA69-2CD599D99D3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F10B8C8-CFEE-30ED-0BA3-0D4F6A6D0C1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52DF420-4A99-67BE-588D-6F7F1AA1DB5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A7C736C-11F8-67AF-081B-3EA34CB2A518}"/>
              </a:ext>
            </a:extLst>
          </p:cNvPr>
          <p:cNvSpPr>
            <a:spLocks noGrp="1"/>
          </p:cNvSpPr>
          <p:nvPr>
            <p:ph type="sldNum" sz="quarter" idx="5"/>
          </p:nvPr>
        </p:nvSpPr>
        <p:spPr/>
        <p:txBody>
          <a:bodyPr/>
          <a:lstStyle/>
          <a:p>
            <a:fld id="{31D51F47-C936-324A-A5D2-39BA3094DFF3}" type="slidenum">
              <a:rPr lang="fr-FR" smtClean="0"/>
              <a:t>14</a:t>
            </a:fld>
            <a:endParaRPr lang="fr-FR"/>
          </a:p>
        </p:txBody>
      </p:sp>
    </p:spTree>
    <p:extLst>
      <p:ext uri="{BB962C8B-B14F-4D97-AF65-F5344CB8AC3E}">
        <p14:creationId xmlns:p14="http://schemas.microsoft.com/office/powerpoint/2010/main" val="1458603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8E2CA-7C13-ECA3-A548-34B2B940361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3A938D0-D740-0D4C-EA0C-E6DEC5D07BD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ECDECEF-0D86-6106-A43D-0784EAF7FB2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5CAF49F-6308-AFFC-3525-F280D74A5DC0}"/>
              </a:ext>
            </a:extLst>
          </p:cNvPr>
          <p:cNvSpPr>
            <a:spLocks noGrp="1"/>
          </p:cNvSpPr>
          <p:nvPr>
            <p:ph type="sldNum" sz="quarter" idx="5"/>
          </p:nvPr>
        </p:nvSpPr>
        <p:spPr/>
        <p:txBody>
          <a:bodyPr/>
          <a:lstStyle/>
          <a:p>
            <a:fld id="{31D51F47-C936-324A-A5D2-39BA3094DFF3}" type="slidenum">
              <a:rPr lang="fr-FR" smtClean="0"/>
              <a:t>15</a:t>
            </a:fld>
            <a:endParaRPr lang="fr-FR"/>
          </a:p>
        </p:txBody>
      </p:sp>
    </p:spTree>
    <p:extLst>
      <p:ext uri="{BB962C8B-B14F-4D97-AF65-F5344CB8AC3E}">
        <p14:creationId xmlns:p14="http://schemas.microsoft.com/office/powerpoint/2010/main" val="852124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F2170-1BDE-3567-D470-B9CBBC76352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7A1345F-B0B9-E029-96B8-EADC31447B3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3CCC4C4-F4C9-CC0B-CB09-F7679CF6D37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0450F58-517E-370B-6AF9-6EB7FAF84B4B}"/>
              </a:ext>
            </a:extLst>
          </p:cNvPr>
          <p:cNvSpPr>
            <a:spLocks noGrp="1"/>
          </p:cNvSpPr>
          <p:nvPr>
            <p:ph type="sldNum" sz="quarter" idx="5"/>
          </p:nvPr>
        </p:nvSpPr>
        <p:spPr/>
        <p:txBody>
          <a:bodyPr/>
          <a:lstStyle/>
          <a:p>
            <a:fld id="{31D51F47-C936-324A-A5D2-39BA3094DFF3}" type="slidenum">
              <a:rPr lang="fr-FR" smtClean="0"/>
              <a:t>5</a:t>
            </a:fld>
            <a:endParaRPr lang="fr-FR"/>
          </a:p>
        </p:txBody>
      </p:sp>
    </p:spTree>
    <p:extLst>
      <p:ext uri="{BB962C8B-B14F-4D97-AF65-F5344CB8AC3E}">
        <p14:creationId xmlns:p14="http://schemas.microsoft.com/office/powerpoint/2010/main" val="3378716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03237-4890-F7D4-808C-A40496868B0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A62DF05-46B3-48F9-3A4C-780F6BCFDCF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CC22C54-B337-80EA-5FBA-B80EE016E2A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16A7E7B-3626-4634-896F-87BFA5D9B1D4}"/>
              </a:ext>
            </a:extLst>
          </p:cNvPr>
          <p:cNvSpPr>
            <a:spLocks noGrp="1"/>
          </p:cNvSpPr>
          <p:nvPr>
            <p:ph type="sldNum" sz="quarter" idx="5"/>
          </p:nvPr>
        </p:nvSpPr>
        <p:spPr/>
        <p:txBody>
          <a:bodyPr/>
          <a:lstStyle/>
          <a:p>
            <a:fld id="{31D51F47-C936-324A-A5D2-39BA3094DFF3}" type="slidenum">
              <a:rPr lang="fr-FR" smtClean="0"/>
              <a:t>6</a:t>
            </a:fld>
            <a:endParaRPr lang="fr-FR"/>
          </a:p>
        </p:txBody>
      </p:sp>
    </p:spTree>
    <p:extLst>
      <p:ext uri="{BB962C8B-B14F-4D97-AF65-F5344CB8AC3E}">
        <p14:creationId xmlns:p14="http://schemas.microsoft.com/office/powerpoint/2010/main" val="1205469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0A606-E4F5-C288-2C03-67B848620B2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2067642-8246-CFED-C6EC-FBA0112E5B3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8C5E7B9-17C6-8BF9-4289-55E92D2066FF}"/>
              </a:ext>
            </a:extLst>
          </p:cNvPr>
          <p:cNvSpPr>
            <a:spLocks noGrp="1"/>
          </p:cNvSpPr>
          <p:nvPr>
            <p:ph type="body" idx="1"/>
          </p:nvPr>
        </p:nvSpPr>
        <p:spPr/>
        <p:txBody>
          <a:bodyPr/>
          <a:lstStyle/>
          <a:p>
            <a:r>
              <a:rPr lang="fr-FR" b="1" dirty="0"/>
              <a:t>La consommation antibiotique augmente avec</a:t>
            </a:r>
            <a:r>
              <a:rPr lang="fr-FR" b="1" baseline="0" dirty="0"/>
              <a:t> l’âge</a:t>
            </a:r>
            <a:r>
              <a:rPr lang="fr-FR" baseline="0" dirty="0"/>
              <a:t>. Pour l’ensemble des classes d’antibiotiques mais encore plus pour les C3G et les FQ où les prescriptions chez les 85 ans et plus sont 4 à 5 fois plus importantes que chez les moins de 35 ans.</a:t>
            </a:r>
          </a:p>
          <a:p>
            <a:endParaRPr lang="fr-FR" baseline="0" dirty="0"/>
          </a:p>
          <a:p>
            <a:endParaRPr lang="fr-FR" dirty="0"/>
          </a:p>
        </p:txBody>
      </p:sp>
      <p:sp>
        <p:nvSpPr>
          <p:cNvPr id="4" name="Espace réservé du numéro de diapositive 3">
            <a:extLst>
              <a:ext uri="{FF2B5EF4-FFF2-40B4-BE49-F238E27FC236}">
                <a16:creationId xmlns:a16="http://schemas.microsoft.com/office/drawing/2014/main" id="{255896EC-CEC9-272D-D141-B16C6465241F}"/>
              </a:ext>
            </a:extLst>
          </p:cNvPr>
          <p:cNvSpPr>
            <a:spLocks noGrp="1"/>
          </p:cNvSpPr>
          <p:nvPr>
            <p:ph type="sldNum" sz="quarter" idx="5"/>
          </p:nvPr>
        </p:nvSpPr>
        <p:spPr/>
        <p:txBody>
          <a:bodyPr/>
          <a:lstStyle/>
          <a:p>
            <a:fld id="{31D51F47-C936-324A-A5D2-39BA3094DFF3}" type="slidenum">
              <a:rPr lang="fr-FR" smtClean="0"/>
              <a:t>7</a:t>
            </a:fld>
            <a:endParaRPr lang="fr-FR"/>
          </a:p>
        </p:txBody>
      </p:sp>
    </p:spTree>
    <p:extLst>
      <p:ext uri="{BB962C8B-B14F-4D97-AF65-F5344CB8AC3E}">
        <p14:creationId xmlns:p14="http://schemas.microsoft.com/office/powerpoint/2010/main" val="2213765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F2A54-0E8E-A160-CCD2-73B75859345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0A9FAC0-1660-6611-49AF-AE8138BA93A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0712C3A-73FE-863B-E2FF-5504412F3268}"/>
              </a:ext>
            </a:extLst>
          </p:cNvPr>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fr-FR" dirty="0"/>
              <a:t>L’enquête nationale de prévalence menée par Santé Publique France en 2024 est une enquête réalisée un jour donné.</a:t>
            </a:r>
          </a:p>
          <a:p>
            <a:pPr marL="0" marR="0" lvl="0" indent="0" algn="l" defTabSz="1371600" rtl="0" eaLnBrk="1" fontAlgn="auto" latinLnBrk="0" hangingPunct="1">
              <a:lnSpc>
                <a:spcPct val="100000"/>
              </a:lnSpc>
              <a:spcBef>
                <a:spcPts val="0"/>
              </a:spcBef>
              <a:spcAft>
                <a:spcPts val="0"/>
              </a:spcAft>
              <a:buClrTx/>
              <a:buSzTx/>
              <a:buFontTx/>
              <a:buNone/>
              <a:tabLst/>
              <a:defRPr/>
            </a:pPr>
            <a:r>
              <a:rPr lang="fr-FR" baseline="0" dirty="0"/>
              <a:t>A l’échelle nationale elle retrouve :</a:t>
            </a: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fr-FR" baseline="0" dirty="0"/>
              <a:t>2,35% de patients présentant une infection (IC95[2,18-2,53]). Les portes d’entrée infectieuses rencontrées en EHPAD sont « classiques » avec une majorité d’infections urinaires et respiratoires, comme dans la communauté non institutionnalisée.</a:t>
            </a: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fr-FR" baseline="0" dirty="0"/>
              <a:t>2,87% de résidents sous antibiotiques (IC95[2,74-3,01]). Plus d’un antibiotique sur 5 est prescrit à visée prophylactique, avec une majorité de fosfomycine prescrite dans cette indication. Concernant les antibiotiques prescrits à visée curative, l’amoxicilline-acide clavulanique et les C3G représentent près de 50% des prescriptions.</a:t>
            </a:r>
          </a:p>
          <a:p>
            <a:endParaRPr lang="fr-FR" dirty="0"/>
          </a:p>
        </p:txBody>
      </p:sp>
      <p:sp>
        <p:nvSpPr>
          <p:cNvPr id="4" name="Espace réservé du numéro de diapositive 3">
            <a:extLst>
              <a:ext uri="{FF2B5EF4-FFF2-40B4-BE49-F238E27FC236}">
                <a16:creationId xmlns:a16="http://schemas.microsoft.com/office/drawing/2014/main" id="{5E57C0F2-624E-427F-59D5-75E85581CC30}"/>
              </a:ext>
            </a:extLst>
          </p:cNvPr>
          <p:cNvSpPr>
            <a:spLocks noGrp="1"/>
          </p:cNvSpPr>
          <p:nvPr>
            <p:ph type="sldNum" sz="quarter" idx="5"/>
          </p:nvPr>
        </p:nvSpPr>
        <p:spPr/>
        <p:txBody>
          <a:bodyPr/>
          <a:lstStyle/>
          <a:p>
            <a:fld id="{24673D2E-3F2D-AB4F-8F1A-5BEDD47535E3}" type="slidenum">
              <a:rPr lang="fr-FR" smtClean="0"/>
              <a:t>8</a:t>
            </a:fld>
            <a:endParaRPr lang="fr-FR"/>
          </a:p>
        </p:txBody>
      </p:sp>
    </p:spTree>
    <p:extLst>
      <p:ext uri="{BB962C8B-B14F-4D97-AF65-F5344CB8AC3E}">
        <p14:creationId xmlns:p14="http://schemas.microsoft.com/office/powerpoint/2010/main" val="921424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A1B03-4A66-F196-2F89-B3AA59BE355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7A240BD-E484-6587-C93E-FF34609EB9B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7880630-F88D-C939-A42D-F9FE31D7753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B09454C-8BD5-30D4-57E8-C74979F3F016}"/>
              </a:ext>
            </a:extLst>
          </p:cNvPr>
          <p:cNvSpPr>
            <a:spLocks noGrp="1"/>
          </p:cNvSpPr>
          <p:nvPr>
            <p:ph type="sldNum" sz="quarter" idx="5"/>
          </p:nvPr>
        </p:nvSpPr>
        <p:spPr/>
        <p:txBody>
          <a:bodyPr/>
          <a:lstStyle/>
          <a:p>
            <a:fld id="{24673D2E-3F2D-AB4F-8F1A-5BEDD47535E3}" type="slidenum">
              <a:rPr lang="fr-FR" smtClean="0"/>
              <a:t>9</a:t>
            </a:fld>
            <a:endParaRPr lang="fr-FR"/>
          </a:p>
        </p:txBody>
      </p:sp>
    </p:spTree>
    <p:extLst>
      <p:ext uri="{BB962C8B-B14F-4D97-AF65-F5344CB8AC3E}">
        <p14:creationId xmlns:p14="http://schemas.microsoft.com/office/powerpoint/2010/main" val="2895463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40AFE-FE44-7730-509C-420585342D9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9245946-30EB-41E0-E938-D18AC14202D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8C7495A-4BC9-C1B6-0EA9-07143E902ACF}"/>
              </a:ext>
            </a:extLst>
          </p:cNvPr>
          <p:cNvSpPr>
            <a:spLocks noGrp="1"/>
          </p:cNvSpPr>
          <p:nvPr>
            <p:ph type="body" idx="1"/>
          </p:nvPr>
        </p:nvSpPr>
        <p:spPr/>
        <p:txBody>
          <a:bodyPr/>
          <a:lstStyle/>
          <a:p>
            <a:pPr marL="0" marR="0" lvl="0" indent="0" algn="l" defTabSz="1371327" rtl="0" eaLnBrk="1" fontAlgn="auto" latinLnBrk="0" hangingPunct="1">
              <a:lnSpc>
                <a:spcPct val="100000"/>
              </a:lnSpc>
              <a:spcBef>
                <a:spcPts val="0"/>
              </a:spcBef>
              <a:spcAft>
                <a:spcPts val="0"/>
              </a:spcAft>
              <a:buClrTx/>
              <a:buSzTx/>
              <a:buFontTx/>
              <a:buNone/>
              <a:tabLst/>
              <a:defRPr/>
            </a:pPr>
            <a:r>
              <a:rPr lang="fr-FR" baseline="0" dirty="0"/>
              <a:t>On estime qu’au moins </a:t>
            </a:r>
            <a:r>
              <a:rPr lang="fr-FR" b="1" baseline="0" dirty="0"/>
              <a:t>50% des prescriptions antibiotiques en EHPAD sont inutiles ou inappropriées</a:t>
            </a:r>
            <a:r>
              <a:rPr lang="fr-FR" baseline="0" dirty="0"/>
              <a:t>, avec notamment le traitement des colonisations urinaires et le traitement des infections respiratoires, souvent virales.</a:t>
            </a:r>
            <a:endParaRPr lang="fr-FR" dirty="0"/>
          </a:p>
          <a:p>
            <a:endParaRPr lang="fr-FR" dirty="0"/>
          </a:p>
        </p:txBody>
      </p:sp>
      <p:sp>
        <p:nvSpPr>
          <p:cNvPr id="4" name="Espace réservé du numéro de diapositive 3">
            <a:extLst>
              <a:ext uri="{FF2B5EF4-FFF2-40B4-BE49-F238E27FC236}">
                <a16:creationId xmlns:a16="http://schemas.microsoft.com/office/drawing/2014/main" id="{553470FA-9CF2-D3C4-B261-58F2879AF9C8}"/>
              </a:ext>
            </a:extLst>
          </p:cNvPr>
          <p:cNvSpPr>
            <a:spLocks noGrp="1"/>
          </p:cNvSpPr>
          <p:nvPr>
            <p:ph type="sldNum" sz="quarter" idx="5"/>
          </p:nvPr>
        </p:nvSpPr>
        <p:spPr/>
        <p:txBody>
          <a:bodyPr/>
          <a:lstStyle/>
          <a:p>
            <a:fld id="{24673D2E-3F2D-AB4F-8F1A-5BEDD47535E3}" type="slidenum">
              <a:rPr lang="fr-FR" smtClean="0"/>
              <a:t>10</a:t>
            </a:fld>
            <a:endParaRPr lang="fr-FR"/>
          </a:p>
        </p:txBody>
      </p:sp>
    </p:spTree>
    <p:extLst>
      <p:ext uri="{BB962C8B-B14F-4D97-AF65-F5344CB8AC3E}">
        <p14:creationId xmlns:p14="http://schemas.microsoft.com/office/powerpoint/2010/main" val="3584430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corollaire de la surconsommation d’antibiotique est le développement des résistances</a:t>
            </a:r>
            <a:r>
              <a:rPr lang="fr-FR" baseline="0" dirty="0"/>
              <a:t> bactériennes.</a:t>
            </a:r>
          </a:p>
          <a:p>
            <a:endParaRPr lang="fr-FR" dirty="0"/>
          </a:p>
          <a:p>
            <a:r>
              <a:rPr lang="fr-FR" dirty="0"/>
              <a:t>La </a:t>
            </a:r>
            <a:r>
              <a:rPr lang="fr-FR" b="0" baseline="0" dirty="0">
                <a:solidFill>
                  <a:srgbClr val="00B050"/>
                </a:solidFill>
              </a:rPr>
              <a:t>mission nationale PRIMO </a:t>
            </a:r>
            <a:r>
              <a:rPr lang="fr-FR" dirty="0"/>
              <a:t>collecte depuis</a:t>
            </a:r>
            <a:r>
              <a:rPr lang="fr-FR" baseline="0" dirty="0"/>
              <a:t> plusieurs années les données provenant de divers laboratoires de ville à travers la France.</a:t>
            </a:r>
          </a:p>
          <a:p>
            <a:r>
              <a:rPr lang="fr-FR" baseline="0" dirty="0"/>
              <a:t>Intéressons nous aux ECBU positifs à la bactérie la plus fréquemment rencontrée dans les infections urinaires. Pour </a:t>
            </a:r>
            <a:r>
              <a:rPr lang="fr-FR" i="1" baseline="0" dirty="0"/>
              <a:t>Escherichia coli</a:t>
            </a:r>
            <a:r>
              <a:rPr lang="fr-FR" baseline="0" dirty="0"/>
              <a:t> (quelle que soit la raison ayant motivé la réalisation de l’EBCU), on observe que le taux de résistance </a:t>
            </a:r>
            <a:r>
              <a:rPr lang="fr-FR" i="0" baseline="0" dirty="0"/>
              <a:t>est plus important en EHPAD qu’en ville.</a:t>
            </a:r>
          </a:p>
          <a:p>
            <a:endParaRPr lang="fr-FR" baseline="0" dirty="0"/>
          </a:p>
          <a:p>
            <a:r>
              <a:rPr lang="fr-FR" baseline="0" dirty="0"/>
              <a:t>Il existe de fortes disparités régionales. Consultez le rapport PRIMO / les données </a:t>
            </a:r>
            <a:r>
              <a:rPr lang="fr-FR" baseline="0" dirty="0" err="1"/>
              <a:t>MedQual</a:t>
            </a:r>
            <a:r>
              <a:rPr lang="fr-FR" baseline="0" dirty="0"/>
              <a:t> ville de votre région pour en savoir plus.</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31D51F47-C936-324A-A5D2-39BA3094DFF3}" type="slidenum">
              <a:rPr lang="fr-FR" smtClean="0"/>
              <a:t>11</a:t>
            </a:fld>
            <a:endParaRPr lang="fr-FR"/>
          </a:p>
        </p:txBody>
      </p:sp>
    </p:spTree>
    <p:extLst>
      <p:ext uri="{BB962C8B-B14F-4D97-AF65-F5344CB8AC3E}">
        <p14:creationId xmlns:p14="http://schemas.microsoft.com/office/powerpoint/2010/main" val="2715165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AFEA6-0AAD-E0E8-184A-05181FA39DD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BC61B1F-6145-23B7-E6BE-8A9B29445E7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B95DE58-7912-0AF5-4F61-76ED67F6B447}"/>
              </a:ext>
            </a:extLst>
          </p:cNvPr>
          <p:cNvSpPr>
            <a:spLocks noGrp="1"/>
          </p:cNvSpPr>
          <p:nvPr>
            <p:ph type="body" idx="1"/>
          </p:nvPr>
        </p:nvSpPr>
        <p:spPr/>
        <p:txBody>
          <a:bodyPr/>
          <a:lstStyle/>
          <a:p>
            <a:endParaRPr lang="fr-FR" dirty="0"/>
          </a:p>
          <a:p>
            <a:r>
              <a:rPr lang="fr-FR" dirty="0"/>
              <a:t>Les résistances de </a:t>
            </a:r>
            <a:r>
              <a:rPr lang="fr-FR" dirty="0" err="1"/>
              <a:t>E.coli</a:t>
            </a:r>
            <a:r>
              <a:rPr lang="fr-FR" dirty="0"/>
              <a:t> aux fluoroquinolones sont en baisse et atteignent l’objectif de la stratégie nationale, ce qui n’est pas le cas des résistances aux C3G.</a:t>
            </a:r>
          </a:p>
          <a:p>
            <a:r>
              <a:rPr lang="fr-FR" dirty="0"/>
              <a:t>Là aussi, il existe de fortes disparités régionales et il est conseillé de consulter les données fourniers par </a:t>
            </a:r>
            <a:r>
              <a:rPr lang="fr-FR" dirty="0" err="1"/>
              <a:t>MedQual</a:t>
            </a:r>
            <a:r>
              <a:rPr lang="fr-FR" dirty="0"/>
              <a:t> ville.</a:t>
            </a:r>
          </a:p>
        </p:txBody>
      </p:sp>
      <p:sp>
        <p:nvSpPr>
          <p:cNvPr id="4" name="Espace réservé du numéro de diapositive 3">
            <a:extLst>
              <a:ext uri="{FF2B5EF4-FFF2-40B4-BE49-F238E27FC236}">
                <a16:creationId xmlns:a16="http://schemas.microsoft.com/office/drawing/2014/main" id="{EBD22339-551B-F865-E938-850DE1EF1DA8}"/>
              </a:ext>
            </a:extLst>
          </p:cNvPr>
          <p:cNvSpPr>
            <a:spLocks noGrp="1"/>
          </p:cNvSpPr>
          <p:nvPr>
            <p:ph type="sldNum" sz="quarter" idx="5"/>
          </p:nvPr>
        </p:nvSpPr>
        <p:spPr/>
        <p:txBody>
          <a:bodyPr/>
          <a:lstStyle/>
          <a:p>
            <a:fld id="{31D51F47-C936-324A-A5D2-39BA3094DFF3}" type="slidenum">
              <a:rPr lang="fr-FR" smtClean="0"/>
              <a:t>12</a:t>
            </a:fld>
            <a:endParaRPr lang="fr-FR"/>
          </a:p>
        </p:txBody>
      </p:sp>
    </p:spTree>
    <p:extLst>
      <p:ext uri="{BB962C8B-B14F-4D97-AF65-F5344CB8AC3E}">
        <p14:creationId xmlns:p14="http://schemas.microsoft.com/office/powerpoint/2010/main" val="367060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804"/>
            <a:ext cx="13716000" cy="3581953"/>
          </a:xfrm>
        </p:spPr>
        <p:txBody>
          <a:bodyPr anchor="b"/>
          <a:lstStyle>
            <a:lvl1pPr algn="ctr">
              <a:defRPr sz="9000"/>
            </a:lvl1pPr>
          </a:lstStyle>
          <a:p>
            <a:r>
              <a:rPr lang="fr-FR"/>
              <a:t>Modifiez le style du titre</a:t>
            </a:r>
            <a:endParaRPr lang="en-US" dirty="0"/>
          </a:p>
        </p:txBody>
      </p:sp>
      <p:sp>
        <p:nvSpPr>
          <p:cNvPr id="3" name="Subtitle 2"/>
          <p:cNvSpPr>
            <a:spLocks noGrp="1"/>
          </p:cNvSpPr>
          <p:nvPr>
            <p:ph type="subTitle" idx="1"/>
          </p:nvPr>
        </p:nvSpPr>
        <p:spPr>
          <a:xfrm>
            <a:off x="2286000" y="5403891"/>
            <a:ext cx="13716000" cy="2484026"/>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F6D991C-0CDA-DD45-8BD6-712CE54F0930}" type="datetimeFigureOut">
              <a:rPr lang="fr-FR" smtClean="0"/>
              <a:t>02/12/2025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3029953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6D991C-0CDA-DD45-8BD6-712CE54F0930}" type="datetimeFigureOut">
              <a:rPr lang="fr-FR" smtClean="0"/>
              <a:t>02/12/2025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4238513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772"/>
            <a:ext cx="3943350" cy="8719103"/>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57300" y="547772"/>
            <a:ext cx="11601450" cy="871910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6D991C-0CDA-DD45-8BD6-712CE54F0930}" type="datetimeFigureOut">
              <a:rPr lang="fr-FR" smtClean="0"/>
              <a:t>02/12/2025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5056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6D991C-0CDA-DD45-8BD6-712CE54F0930}" type="datetimeFigureOut">
              <a:rPr lang="fr-FR" smtClean="0"/>
              <a:t>02/12/2025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67917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5004"/>
            <a:ext cx="15773400" cy="4279766"/>
          </a:xfrm>
        </p:spPr>
        <p:txBody>
          <a:bodyPr anchor="b"/>
          <a:lstStyle>
            <a:lvl1pPr>
              <a:defRPr sz="9000"/>
            </a:lvl1pPr>
          </a:lstStyle>
          <a:p>
            <a:r>
              <a:rPr lang="fr-FR"/>
              <a:t>Modifiez le style du titre</a:t>
            </a:r>
            <a:endParaRPr lang="en-US" dirty="0"/>
          </a:p>
        </p:txBody>
      </p:sp>
      <p:sp>
        <p:nvSpPr>
          <p:cNvPr id="3" name="Text Placeholder 2"/>
          <p:cNvSpPr>
            <a:spLocks noGrp="1"/>
          </p:cNvSpPr>
          <p:nvPr>
            <p:ph type="body" idx="1"/>
          </p:nvPr>
        </p:nvSpPr>
        <p:spPr>
          <a:xfrm>
            <a:off x="1247775" y="6885258"/>
            <a:ext cx="15773400" cy="2250628"/>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F6D991C-0CDA-DD45-8BD6-712CE54F0930}" type="datetimeFigureOut">
              <a:rPr lang="fr-FR" smtClean="0"/>
              <a:t>02/12/2025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2665278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57300" y="2738860"/>
            <a:ext cx="7772400" cy="652801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9258300" y="2738860"/>
            <a:ext cx="7772400" cy="652801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F6D991C-0CDA-DD45-8BD6-712CE54F0930}" type="datetimeFigureOut">
              <a:rPr lang="fr-FR" smtClean="0"/>
              <a:t>02/12/2025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426755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773"/>
            <a:ext cx="15773400" cy="1988651"/>
          </a:xfrm>
        </p:spPr>
        <p:txBody>
          <a:bodyPr/>
          <a:lstStyle/>
          <a:p>
            <a:r>
              <a:rPr lang="fr-FR"/>
              <a:t>Modifiez le style du titre</a:t>
            </a:r>
            <a:endParaRPr lang="en-US" dirty="0"/>
          </a:p>
        </p:txBody>
      </p:sp>
      <p:sp>
        <p:nvSpPr>
          <p:cNvPr id="3" name="Text Placeholder 2"/>
          <p:cNvSpPr>
            <a:spLocks noGrp="1"/>
          </p:cNvSpPr>
          <p:nvPr>
            <p:ph type="body" idx="1"/>
          </p:nvPr>
        </p:nvSpPr>
        <p:spPr>
          <a:xfrm>
            <a:off x="1259683" y="2522134"/>
            <a:ext cx="7736681" cy="1236059"/>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fr-FR"/>
              <a:t>Cliquez pour modifier les styles du texte du masque</a:t>
            </a:r>
          </a:p>
        </p:txBody>
      </p:sp>
      <p:sp>
        <p:nvSpPr>
          <p:cNvPr id="4" name="Content Placeholder 3"/>
          <p:cNvSpPr>
            <a:spLocks noGrp="1"/>
          </p:cNvSpPr>
          <p:nvPr>
            <p:ph sz="half" idx="2"/>
          </p:nvPr>
        </p:nvSpPr>
        <p:spPr>
          <a:xfrm>
            <a:off x="1259683" y="3758193"/>
            <a:ext cx="7736681" cy="552773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9258300" y="2522134"/>
            <a:ext cx="7774782" cy="1236059"/>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fr-FR"/>
              <a:t>Cliquez pour modifier les styles du texte du masque</a:t>
            </a:r>
          </a:p>
        </p:txBody>
      </p:sp>
      <p:sp>
        <p:nvSpPr>
          <p:cNvPr id="6" name="Content Placeholder 5"/>
          <p:cNvSpPr>
            <a:spLocks noGrp="1"/>
          </p:cNvSpPr>
          <p:nvPr>
            <p:ph sz="quarter" idx="4"/>
          </p:nvPr>
        </p:nvSpPr>
        <p:spPr>
          <a:xfrm>
            <a:off x="9258300" y="3758193"/>
            <a:ext cx="7774782" cy="552773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F6D991C-0CDA-DD45-8BD6-712CE54F0930}" type="datetimeFigureOut">
              <a:rPr lang="fr-FR" smtClean="0"/>
              <a:t>02/12/2025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249193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F6D991C-0CDA-DD45-8BD6-712CE54F0930}" type="datetimeFigureOut">
              <a:rPr lang="fr-FR" smtClean="0"/>
              <a:t>02/12/2025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915438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D991C-0CDA-DD45-8BD6-712CE54F0930}" type="datetimeFigureOut">
              <a:rPr lang="fr-FR" smtClean="0"/>
              <a:t>02/12/2025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3283070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906"/>
            <a:ext cx="5898356" cy="2400671"/>
          </a:xfrm>
        </p:spPr>
        <p:txBody>
          <a:bodyPr anchor="b"/>
          <a:lstStyle>
            <a:lvl1pPr>
              <a:defRPr sz="4800"/>
            </a:lvl1pPr>
          </a:lstStyle>
          <a:p>
            <a:r>
              <a:rPr lang="fr-FR"/>
              <a:t>Modifiez le style du titre</a:t>
            </a:r>
            <a:endParaRPr lang="en-US" dirty="0"/>
          </a:p>
        </p:txBody>
      </p:sp>
      <p:sp>
        <p:nvSpPr>
          <p:cNvPr id="3" name="Content Placeholder 2"/>
          <p:cNvSpPr>
            <a:spLocks noGrp="1"/>
          </p:cNvSpPr>
          <p:nvPr>
            <p:ph idx="1"/>
          </p:nvPr>
        </p:nvSpPr>
        <p:spPr>
          <a:xfrm>
            <a:off x="7774782" y="1481367"/>
            <a:ext cx="9258300" cy="731156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59683" y="3086576"/>
            <a:ext cx="5898356" cy="5718265"/>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F6D991C-0CDA-DD45-8BD6-712CE54F0930}" type="datetimeFigureOut">
              <a:rPr lang="fr-FR" smtClean="0"/>
              <a:t>02/12/2025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14380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906"/>
            <a:ext cx="5898356" cy="2400671"/>
          </a:xfrm>
        </p:spPr>
        <p:txBody>
          <a:bodyPr anchor="b"/>
          <a:lstStyle>
            <a:lvl1pPr>
              <a:defRPr sz="4800"/>
            </a:lvl1pPr>
          </a:lstStyle>
          <a:p>
            <a:r>
              <a:rPr lang="fr-FR"/>
              <a:t>Modifiez le style du titre</a:t>
            </a:r>
            <a:endParaRPr lang="en-US" dirty="0"/>
          </a:p>
        </p:txBody>
      </p:sp>
      <p:sp>
        <p:nvSpPr>
          <p:cNvPr id="3" name="Picture Placeholder 2"/>
          <p:cNvSpPr>
            <a:spLocks noGrp="1" noChangeAspect="1"/>
          </p:cNvSpPr>
          <p:nvPr>
            <p:ph type="pic" idx="1"/>
          </p:nvPr>
        </p:nvSpPr>
        <p:spPr>
          <a:xfrm>
            <a:off x="7774782" y="1481367"/>
            <a:ext cx="9258300" cy="7311566"/>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59683" y="3086576"/>
            <a:ext cx="5898356" cy="5718265"/>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F6D991C-0CDA-DD45-8BD6-712CE54F0930}" type="datetimeFigureOut">
              <a:rPr lang="fr-FR" smtClean="0"/>
              <a:t>02/12/2025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3530540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773"/>
            <a:ext cx="15773400" cy="1988651"/>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57300" y="2738860"/>
            <a:ext cx="15773400" cy="652801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257300" y="9535998"/>
            <a:ext cx="4114800" cy="547772"/>
          </a:xfrm>
          <a:prstGeom prst="rect">
            <a:avLst/>
          </a:prstGeom>
        </p:spPr>
        <p:txBody>
          <a:bodyPr vert="horz" lIns="91440" tIns="45720" rIns="91440" bIns="45720" rtlCol="0" anchor="ctr"/>
          <a:lstStyle>
            <a:lvl1pPr algn="l">
              <a:defRPr sz="1800">
                <a:solidFill>
                  <a:schemeClr val="tx1">
                    <a:tint val="75000"/>
                  </a:schemeClr>
                </a:solidFill>
              </a:defRPr>
            </a:lvl1pPr>
          </a:lstStyle>
          <a:p>
            <a:fld id="{BF6D991C-0CDA-DD45-8BD6-712CE54F0930}" type="datetimeFigureOut">
              <a:rPr lang="fr-FR" smtClean="0"/>
              <a:t>02/12/2025</a:t>
            </a:fld>
            <a:endParaRPr lang="fr-FR"/>
          </a:p>
        </p:txBody>
      </p:sp>
      <p:sp>
        <p:nvSpPr>
          <p:cNvPr id="5" name="Footer Placeholder 4"/>
          <p:cNvSpPr>
            <a:spLocks noGrp="1"/>
          </p:cNvSpPr>
          <p:nvPr>
            <p:ph type="ftr" sz="quarter" idx="3"/>
          </p:nvPr>
        </p:nvSpPr>
        <p:spPr>
          <a:xfrm>
            <a:off x="6057900" y="9535998"/>
            <a:ext cx="6172200" cy="547772"/>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2915900" y="9535998"/>
            <a:ext cx="4114800" cy="547772"/>
          </a:xfrm>
          <a:prstGeom prst="rect">
            <a:avLst/>
          </a:prstGeom>
        </p:spPr>
        <p:txBody>
          <a:bodyPr vert="horz" lIns="91440" tIns="45720" rIns="91440" bIns="45720" rtlCol="0" anchor="ctr"/>
          <a:lstStyle>
            <a:lvl1pPr algn="r">
              <a:defRPr sz="1800">
                <a:solidFill>
                  <a:schemeClr val="tx1">
                    <a:tint val="75000"/>
                  </a:schemeClr>
                </a:solidFill>
              </a:defRPr>
            </a:lvl1pPr>
          </a:lstStyle>
          <a:p>
            <a:fld id="{78DACDAE-B4FF-914A-B107-550F78C8089F}" type="slidenum">
              <a:rPr lang="fr-FR" smtClean="0"/>
              <a:t>‹N°›</a:t>
            </a:fld>
            <a:endParaRPr lang="fr-FR"/>
          </a:p>
        </p:txBody>
      </p:sp>
    </p:spTree>
    <p:extLst>
      <p:ext uri="{BB962C8B-B14F-4D97-AF65-F5344CB8AC3E}">
        <p14:creationId xmlns:p14="http://schemas.microsoft.com/office/powerpoint/2010/main" val="1762452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medqualville.antibioresistance.f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hyperlink" Target="https://medqualville.antibioresistance.f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santepubliquefrance.fr/content/download/738502/4738627?version=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santepubliquefrance.fr/content/download/738502/4738627?version=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5.png"/><Relationship Id="rId4" Type="http://schemas.openxmlformats.org/officeDocument/2006/relationships/hyperlink" Target="https://antibioresistance.fr/images/PCI/SURVEILLANCE/Rapport_surveillance_conso_PHA_ESMS_2022_2023.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bp-primo@chu-nantes.fr" TargetMode="Externa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missionprimo.shinyapps.io/DV-PRIM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17.jp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missionprimo.shinyapps.io/DV-PRIMO/" TargetMode="Externa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o, Police&#10;&#10;Le contenu généré par l’IA peut être incorrect.">
            <a:extLst>
              <a:ext uri="{FF2B5EF4-FFF2-40B4-BE49-F238E27FC236}">
                <a16:creationId xmlns:a16="http://schemas.microsoft.com/office/drawing/2014/main" id="{8C52F968-0B0F-0735-9AC6-0A7C331BD7BE}"/>
              </a:ext>
            </a:extLst>
          </p:cNvPr>
          <p:cNvPicPr>
            <a:picLocks noChangeAspect="1"/>
          </p:cNvPicPr>
          <p:nvPr/>
        </p:nvPicPr>
        <p:blipFill>
          <a:blip r:embed="rId2" cstate="print">
            <a:extLst>
              <a:ext uri="{28A0092B-C50C-407E-A947-70E740481C1C}">
                <a14:useLocalDpi xmlns:a14="http://schemas.microsoft.com/office/drawing/2010/main" val="0"/>
              </a:ext>
            </a:extLst>
          </a:blip>
          <a:srcRect t="12"/>
          <a:stretch>
            <a:fillRect/>
          </a:stretch>
        </p:blipFill>
        <p:spPr>
          <a:xfrm>
            <a:off x="18" y="2356"/>
            <a:ext cx="18287982" cy="10285799"/>
          </a:xfrm>
          <a:prstGeom prst="rect">
            <a:avLst/>
          </a:prstGeom>
        </p:spPr>
      </p:pic>
    </p:spTree>
    <p:extLst>
      <p:ext uri="{BB962C8B-B14F-4D97-AF65-F5344CB8AC3E}">
        <p14:creationId xmlns:p14="http://schemas.microsoft.com/office/powerpoint/2010/main" val="1101784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87470-5B22-B5E3-6B2E-16B54E45E96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E21FE25-DB7E-A98B-808F-375FBD7FE84D}"/>
              </a:ext>
            </a:extLst>
          </p:cNvPr>
          <p:cNvSpPr/>
          <p:nvPr/>
        </p:nvSpPr>
        <p:spPr>
          <a:xfrm>
            <a:off x="-5" y="0"/>
            <a:ext cx="8641480" cy="10301658"/>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E3D7D"/>
          </a:solidFill>
        </p:spPr>
        <p:txBody>
          <a:bodyPr wrap="square" lIns="0" tIns="0" rIns="0" bIns="0" rtlCol="0"/>
          <a:lstStyle/>
          <a:p>
            <a:endParaRPr sz="1637"/>
          </a:p>
        </p:txBody>
      </p:sp>
      <p:sp>
        <p:nvSpPr>
          <p:cNvPr id="4" name="object 4">
            <a:extLst>
              <a:ext uri="{FF2B5EF4-FFF2-40B4-BE49-F238E27FC236}">
                <a16:creationId xmlns:a16="http://schemas.microsoft.com/office/drawing/2014/main" id="{70229ECE-E556-802A-EC85-C6DC771D6A24}"/>
              </a:ext>
            </a:extLst>
          </p:cNvPr>
          <p:cNvSpPr/>
          <p:nvPr/>
        </p:nvSpPr>
        <p:spPr>
          <a:xfrm>
            <a:off x="1592613" y="141848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405A90"/>
          </a:solidFill>
        </p:spPr>
        <p:txBody>
          <a:bodyPr wrap="square" lIns="0" tIns="0" rIns="0" bIns="0" rtlCol="0"/>
          <a:lstStyle/>
          <a:p>
            <a:endParaRPr sz="1637"/>
          </a:p>
        </p:txBody>
      </p:sp>
      <p:sp>
        <p:nvSpPr>
          <p:cNvPr id="9" name="Rectangle : coins arrondis 8">
            <a:extLst>
              <a:ext uri="{FF2B5EF4-FFF2-40B4-BE49-F238E27FC236}">
                <a16:creationId xmlns:a16="http://schemas.microsoft.com/office/drawing/2014/main" id="{F086EB53-9342-0F89-FAB4-313648BC58A4}"/>
              </a:ext>
            </a:extLst>
          </p:cNvPr>
          <p:cNvSpPr/>
          <p:nvPr/>
        </p:nvSpPr>
        <p:spPr>
          <a:xfrm>
            <a:off x="2270759" y="427620"/>
            <a:ext cx="13515243" cy="1125409"/>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bject 6">
            <a:extLst>
              <a:ext uri="{FF2B5EF4-FFF2-40B4-BE49-F238E27FC236}">
                <a16:creationId xmlns:a16="http://schemas.microsoft.com/office/drawing/2014/main" id="{28899254-3EAB-EBC6-A117-CAE4D61AA0F4}"/>
              </a:ext>
            </a:extLst>
          </p:cNvPr>
          <p:cNvSpPr txBox="1">
            <a:spLocks/>
          </p:cNvSpPr>
          <p:nvPr/>
        </p:nvSpPr>
        <p:spPr>
          <a:xfrm>
            <a:off x="2270759" y="566152"/>
            <a:ext cx="13515244" cy="842400"/>
          </a:xfrm>
          <a:prstGeom prst="rect">
            <a:avLst/>
          </a:prstGeom>
          <a:noFill/>
        </p:spPr>
        <p:txBody>
          <a:bodyPr vert="horz" wrap="square" lIns="0" tIns="1484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11553" marR="4621" algn="ctr">
              <a:lnSpc>
                <a:spcPts val="5404"/>
              </a:lnSpc>
              <a:spcBef>
                <a:spcPts val="1169"/>
              </a:spcBef>
            </a:pPr>
            <a:r>
              <a:rPr lang="fr-FR" sz="4800" dirty="0">
                <a:solidFill>
                  <a:srgbClr val="14387F"/>
                </a:solidFill>
              </a:rPr>
              <a:t>Antibiothérapies en EHPAD</a:t>
            </a:r>
            <a:endParaRPr lang="fr-FR" sz="4800" dirty="0"/>
          </a:p>
        </p:txBody>
      </p:sp>
      <p:sp>
        <p:nvSpPr>
          <p:cNvPr id="7" name="ZoneTexte 6">
            <a:extLst>
              <a:ext uri="{FF2B5EF4-FFF2-40B4-BE49-F238E27FC236}">
                <a16:creationId xmlns:a16="http://schemas.microsoft.com/office/drawing/2014/main" id="{77D1AA6D-977D-A6B8-ED63-F55C1FBA690A}"/>
              </a:ext>
            </a:extLst>
          </p:cNvPr>
          <p:cNvSpPr txBox="1"/>
          <p:nvPr/>
        </p:nvSpPr>
        <p:spPr>
          <a:xfrm>
            <a:off x="1083211" y="3890118"/>
            <a:ext cx="5925909" cy="3170099"/>
          </a:xfrm>
          <a:prstGeom prst="rect">
            <a:avLst/>
          </a:prstGeom>
          <a:noFill/>
        </p:spPr>
        <p:txBody>
          <a:bodyPr wrap="square" rtlCol="0">
            <a:spAutoFit/>
          </a:bodyPr>
          <a:lstStyle/>
          <a:p>
            <a:pPr algn="ctr"/>
            <a:r>
              <a:rPr lang="fr-FR" sz="4000" b="1" dirty="0">
                <a:solidFill>
                  <a:schemeClr val="bg1"/>
                </a:solidFill>
                <a:latin typeface="Aptos" panose="020B0004020202020204" pitchFamily="34" charset="0"/>
              </a:rPr>
              <a:t>&gt; 50 % </a:t>
            </a:r>
            <a:r>
              <a:rPr lang="fr-FR" sz="4000" dirty="0">
                <a:solidFill>
                  <a:schemeClr val="bg1"/>
                </a:solidFill>
                <a:latin typeface="Aptos" panose="020B0004020202020204" pitchFamily="34" charset="0"/>
              </a:rPr>
              <a:t>des antibiothérapies sont inadaptées ou inappropriées </a:t>
            </a:r>
          </a:p>
          <a:p>
            <a:pPr algn="ctr"/>
            <a:endParaRPr lang="fr-FR" sz="4000" dirty="0"/>
          </a:p>
        </p:txBody>
      </p:sp>
      <p:sp>
        <p:nvSpPr>
          <p:cNvPr id="11" name="Rectangle : coins arrondis 10">
            <a:extLst>
              <a:ext uri="{FF2B5EF4-FFF2-40B4-BE49-F238E27FC236}">
                <a16:creationId xmlns:a16="http://schemas.microsoft.com/office/drawing/2014/main" id="{5B1ACF3A-D072-99B0-55C2-EFF29A5B2267}"/>
              </a:ext>
            </a:extLst>
          </p:cNvPr>
          <p:cNvSpPr/>
          <p:nvPr/>
        </p:nvSpPr>
        <p:spPr>
          <a:xfrm>
            <a:off x="10574996" y="2546260"/>
            <a:ext cx="3704044" cy="1125409"/>
          </a:xfrm>
          <a:prstGeom prst="roundRect">
            <a:avLst>
              <a:gd name="adj" fmla="val 9167"/>
            </a:avLst>
          </a:prstGeom>
          <a:solidFill>
            <a:srgbClr val="405A9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latin typeface="Aptos" panose="020B0004020202020204" pitchFamily="34" charset="0"/>
              </a:rPr>
              <a:t>Infections respiratoires virales</a:t>
            </a:r>
          </a:p>
        </p:txBody>
      </p:sp>
      <p:sp>
        <p:nvSpPr>
          <p:cNvPr id="16" name="ZoneTexte 15">
            <a:extLst>
              <a:ext uri="{FF2B5EF4-FFF2-40B4-BE49-F238E27FC236}">
                <a16:creationId xmlns:a16="http://schemas.microsoft.com/office/drawing/2014/main" id="{8D406E8E-98AF-3A6C-DF8E-C438538D0F7A}"/>
              </a:ext>
            </a:extLst>
          </p:cNvPr>
          <p:cNvSpPr txBox="1"/>
          <p:nvPr/>
        </p:nvSpPr>
        <p:spPr>
          <a:xfrm>
            <a:off x="12420600" y="9753604"/>
            <a:ext cx="5739130" cy="430887"/>
          </a:xfrm>
          <a:prstGeom prst="rect">
            <a:avLst/>
          </a:prstGeom>
          <a:noFill/>
        </p:spPr>
        <p:txBody>
          <a:bodyPr wrap="square">
            <a:spAutoFit/>
          </a:bodyPr>
          <a:lstStyle/>
          <a:p>
            <a:pPr algn="r"/>
            <a:r>
              <a:rPr lang="en-US" sz="1100" i="1" dirty="0">
                <a:solidFill>
                  <a:schemeClr val="tx1">
                    <a:lumMod val="65000"/>
                    <a:lumOff val="35000"/>
                  </a:schemeClr>
                </a:solidFill>
                <a:latin typeface="Aptos" panose="020B0004020202020204" pitchFamily="34" charset="0"/>
              </a:rPr>
              <a:t>Antibiotic Use and Resistance in Long Term Care Facilities. van </a:t>
            </a:r>
            <a:r>
              <a:rPr lang="en-US" sz="1100" i="1" dirty="0" err="1">
                <a:solidFill>
                  <a:schemeClr val="tx1">
                    <a:lumMod val="65000"/>
                    <a:lumOff val="35000"/>
                  </a:schemeClr>
                </a:solidFill>
                <a:latin typeface="Aptos" panose="020B0004020202020204" pitchFamily="34" charset="0"/>
              </a:rPr>
              <a:t>Buul</a:t>
            </a:r>
            <a:r>
              <a:rPr lang="en-US" sz="1100" i="1" dirty="0">
                <a:solidFill>
                  <a:schemeClr val="tx1">
                    <a:lumMod val="65000"/>
                    <a:lumOff val="35000"/>
                  </a:schemeClr>
                </a:solidFill>
                <a:latin typeface="Aptos" panose="020B0004020202020204" pitchFamily="34" charset="0"/>
              </a:rPr>
              <a:t>, Laura W. et al. Journal of the American Medical Directors Association, Volume 13, Issue 6, 568.e1 - 568.e13</a:t>
            </a:r>
            <a:endParaRPr kumimoji="0" lang="fr-FR" sz="1100" b="0" i="1" u="none" strike="noStrike" kern="1200" cap="none" spc="0" normalizeH="0" baseline="0" noProof="0" dirty="0">
              <a:ln>
                <a:noFill/>
              </a:ln>
              <a:solidFill>
                <a:srgbClr val="002060"/>
              </a:solidFill>
              <a:effectLst/>
              <a:uLnTx/>
              <a:uFillTx/>
              <a:latin typeface="Aptos" panose="020B0004020202020204" pitchFamily="34" charset="0"/>
            </a:endParaRPr>
          </a:p>
        </p:txBody>
      </p:sp>
      <p:pic>
        <p:nvPicPr>
          <p:cNvPr id="17" name="Image 16">
            <a:extLst>
              <a:ext uri="{FF2B5EF4-FFF2-40B4-BE49-F238E27FC236}">
                <a16:creationId xmlns:a16="http://schemas.microsoft.com/office/drawing/2014/main" id="{FD5978C7-A503-5B34-89DA-BC99D9CAF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520" y="9344488"/>
            <a:ext cx="2198991" cy="555535"/>
          </a:xfrm>
          <a:prstGeom prst="rect">
            <a:avLst/>
          </a:prstGeom>
        </p:spPr>
      </p:pic>
      <p:cxnSp>
        <p:nvCxnSpPr>
          <p:cNvPr id="20" name="Connecteur droit 19">
            <a:extLst>
              <a:ext uri="{FF2B5EF4-FFF2-40B4-BE49-F238E27FC236}">
                <a16:creationId xmlns:a16="http://schemas.microsoft.com/office/drawing/2014/main" id="{BC1DF844-D104-C0F2-3031-6C9B6A3F2BC4}"/>
              </a:ext>
            </a:extLst>
          </p:cNvPr>
          <p:cNvCxnSpPr/>
          <p:nvPr/>
        </p:nvCxnSpPr>
        <p:spPr>
          <a:xfrm>
            <a:off x="8600176" y="3108965"/>
            <a:ext cx="2092704" cy="0"/>
          </a:xfrm>
          <a:prstGeom prst="line">
            <a:avLst/>
          </a:prstGeom>
          <a:ln w="38100">
            <a:solidFill>
              <a:srgbClr val="405A90"/>
            </a:solidFill>
          </a:ln>
        </p:spPr>
        <p:style>
          <a:lnRef idx="1">
            <a:schemeClr val="accent1"/>
          </a:lnRef>
          <a:fillRef idx="0">
            <a:schemeClr val="accent1"/>
          </a:fillRef>
          <a:effectRef idx="0">
            <a:schemeClr val="accent1"/>
          </a:effectRef>
          <a:fontRef idx="minor">
            <a:schemeClr val="tx1"/>
          </a:fontRef>
        </p:style>
      </p:cxnSp>
      <p:sp>
        <p:nvSpPr>
          <p:cNvPr id="21" name="Rectangle : coins arrondis 20">
            <a:extLst>
              <a:ext uri="{FF2B5EF4-FFF2-40B4-BE49-F238E27FC236}">
                <a16:creationId xmlns:a16="http://schemas.microsoft.com/office/drawing/2014/main" id="{AE0EDE1A-3D4E-8569-3577-2E6177DEF75C}"/>
              </a:ext>
            </a:extLst>
          </p:cNvPr>
          <p:cNvSpPr/>
          <p:nvPr/>
        </p:nvSpPr>
        <p:spPr>
          <a:xfrm>
            <a:off x="10574995" y="4106393"/>
            <a:ext cx="3704044" cy="1125409"/>
          </a:xfrm>
          <a:prstGeom prst="roundRect">
            <a:avLst>
              <a:gd name="adj" fmla="val 9167"/>
            </a:avLst>
          </a:prstGeom>
          <a:solidFill>
            <a:srgbClr val="405A9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latin typeface="Aptos" panose="020B0004020202020204" pitchFamily="34" charset="0"/>
              </a:rPr>
              <a:t>Colonisation urinaire</a:t>
            </a:r>
          </a:p>
        </p:txBody>
      </p:sp>
      <p:cxnSp>
        <p:nvCxnSpPr>
          <p:cNvPr id="22" name="Connecteur droit 21">
            <a:extLst>
              <a:ext uri="{FF2B5EF4-FFF2-40B4-BE49-F238E27FC236}">
                <a16:creationId xmlns:a16="http://schemas.microsoft.com/office/drawing/2014/main" id="{6C77BDDF-19DC-2924-704C-CBB47E5FBFAF}"/>
              </a:ext>
            </a:extLst>
          </p:cNvPr>
          <p:cNvCxnSpPr/>
          <p:nvPr/>
        </p:nvCxnSpPr>
        <p:spPr>
          <a:xfrm>
            <a:off x="8600175" y="4669098"/>
            <a:ext cx="2092704" cy="0"/>
          </a:xfrm>
          <a:prstGeom prst="line">
            <a:avLst/>
          </a:prstGeom>
          <a:ln w="38100">
            <a:solidFill>
              <a:srgbClr val="405A90"/>
            </a:solidFill>
          </a:ln>
        </p:spPr>
        <p:style>
          <a:lnRef idx="1">
            <a:schemeClr val="accent1"/>
          </a:lnRef>
          <a:fillRef idx="0">
            <a:schemeClr val="accent1"/>
          </a:fillRef>
          <a:effectRef idx="0">
            <a:schemeClr val="accent1"/>
          </a:effectRef>
          <a:fontRef idx="minor">
            <a:schemeClr val="tx1"/>
          </a:fontRef>
        </p:style>
      </p:cxnSp>
      <p:sp>
        <p:nvSpPr>
          <p:cNvPr id="23" name="Rectangle : coins arrondis 22">
            <a:extLst>
              <a:ext uri="{FF2B5EF4-FFF2-40B4-BE49-F238E27FC236}">
                <a16:creationId xmlns:a16="http://schemas.microsoft.com/office/drawing/2014/main" id="{F7FBE0BE-20A7-3E1B-F311-B744C152C940}"/>
              </a:ext>
            </a:extLst>
          </p:cNvPr>
          <p:cNvSpPr/>
          <p:nvPr/>
        </p:nvSpPr>
        <p:spPr>
          <a:xfrm>
            <a:off x="10574995" y="5732663"/>
            <a:ext cx="3704044" cy="1125409"/>
          </a:xfrm>
          <a:prstGeom prst="roundRect">
            <a:avLst>
              <a:gd name="adj" fmla="val 9167"/>
            </a:avLst>
          </a:prstGeom>
          <a:solidFill>
            <a:srgbClr val="405A9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latin typeface="Aptos" panose="020B0004020202020204" pitchFamily="34" charset="0"/>
              </a:rPr>
              <a:t>Antibioprophylaxie au long cours</a:t>
            </a:r>
          </a:p>
        </p:txBody>
      </p:sp>
      <p:cxnSp>
        <p:nvCxnSpPr>
          <p:cNvPr id="24" name="Connecteur droit 23">
            <a:extLst>
              <a:ext uri="{FF2B5EF4-FFF2-40B4-BE49-F238E27FC236}">
                <a16:creationId xmlns:a16="http://schemas.microsoft.com/office/drawing/2014/main" id="{276C5EA7-8638-A7D8-AEB7-06915564635C}"/>
              </a:ext>
            </a:extLst>
          </p:cNvPr>
          <p:cNvCxnSpPr/>
          <p:nvPr/>
        </p:nvCxnSpPr>
        <p:spPr>
          <a:xfrm>
            <a:off x="8600175" y="6295368"/>
            <a:ext cx="2092704" cy="0"/>
          </a:xfrm>
          <a:prstGeom prst="line">
            <a:avLst/>
          </a:prstGeom>
          <a:ln w="38100">
            <a:solidFill>
              <a:srgbClr val="405A90"/>
            </a:solidFill>
          </a:ln>
        </p:spPr>
        <p:style>
          <a:lnRef idx="1">
            <a:schemeClr val="accent1"/>
          </a:lnRef>
          <a:fillRef idx="0">
            <a:schemeClr val="accent1"/>
          </a:fillRef>
          <a:effectRef idx="0">
            <a:schemeClr val="accent1"/>
          </a:effectRef>
          <a:fontRef idx="minor">
            <a:schemeClr val="tx1"/>
          </a:fontRef>
        </p:style>
      </p:cxnSp>
      <p:sp>
        <p:nvSpPr>
          <p:cNvPr id="25" name="Rectangle : coins arrondis 24">
            <a:extLst>
              <a:ext uri="{FF2B5EF4-FFF2-40B4-BE49-F238E27FC236}">
                <a16:creationId xmlns:a16="http://schemas.microsoft.com/office/drawing/2014/main" id="{8B4A5EF6-4BB1-675B-0D13-7AABCDF5CF01}"/>
              </a:ext>
            </a:extLst>
          </p:cNvPr>
          <p:cNvSpPr/>
          <p:nvPr/>
        </p:nvSpPr>
        <p:spPr>
          <a:xfrm>
            <a:off x="10574995" y="7358933"/>
            <a:ext cx="3704044" cy="1125409"/>
          </a:xfrm>
          <a:prstGeom prst="roundRect">
            <a:avLst>
              <a:gd name="adj" fmla="val 9167"/>
            </a:avLst>
          </a:prstGeom>
          <a:solidFill>
            <a:srgbClr val="405A9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latin typeface="Aptos" panose="020B0004020202020204" pitchFamily="34" charset="0"/>
              </a:rPr>
              <a:t>Durée trop longue</a:t>
            </a:r>
          </a:p>
          <a:p>
            <a:pPr algn="ctr"/>
            <a:r>
              <a:rPr lang="fr-FR" sz="3200" dirty="0">
                <a:latin typeface="Aptos" panose="020B0004020202020204" pitchFamily="34" charset="0"/>
              </a:rPr>
              <a:t>Spectre trop large</a:t>
            </a:r>
          </a:p>
        </p:txBody>
      </p:sp>
      <p:cxnSp>
        <p:nvCxnSpPr>
          <p:cNvPr id="27" name="Connecteur droit 26">
            <a:extLst>
              <a:ext uri="{FF2B5EF4-FFF2-40B4-BE49-F238E27FC236}">
                <a16:creationId xmlns:a16="http://schemas.microsoft.com/office/drawing/2014/main" id="{781156D6-2333-E1FD-3648-2D5228BB402A}"/>
              </a:ext>
            </a:extLst>
          </p:cNvPr>
          <p:cNvCxnSpPr/>
          <p:nvPr/>
        </p:nvCxnSpPr>
        <p:spPr>
          <a:xfrm>
            <a:off x="8600175" y="7921638"/>
            <a:ext cx="2092704" cy="0"/>
          </a:xfrm>
          <a:prstGeom prst="line">
            <a:avLst/>
          </a:prstGeom>
          <a:ln w="38100">
            <a:solidFill>
              <a:srgbClr val="405A90"/>
            </a:solidFill>
          </a:ln>
        </p:spPr>
        <p:style>
          <a:lnRef idx="1">
            <a:schemeClr val="accent1"/>
          </a:lnRef>
          <a:fillRef idx="0">
            <a:schemeClr val="accent1"/>
          </a:fillRef>
          <a:effectRef idx="0">
            <a:schemeClr val="accent1"/>
          </a:effectRef>
          <a:fontRef idx="minor">
            <a:schemeClr val="tx1"/>
          </a:fontRef>
        </p:style>
      </p:cxnSp>
      <p:pic>
        <p:nvPicPr>
          <p:cNvPr id="28" name="Image 27">
            <a:extLst>
              <a:ext uri="{FF2B5EF4-FFF2-40B4-BE49-F238E27FC236}">
                <a16:creationId xmlns:a16="http://schemas.microsoft.com/office/drawing/2014/main" id="{8A0ED99B-A06B-7D14-EF35-A751173EAFAB}"/>
              </a:ext>
            </a:extLst>
          </p:cNvPr>
          <p:cNvPicPr>
            <a:picLocks noChangeAspect="1"/>
          </p:cNvPicPr>
          <p:nvPr/>
        </p:nvPicPr>
        <p:blipFill>
          <a:blip r:embed="rId4"/>
          <a:stretch>
            <a:fillRect/>
          </a:stretch>
        </p:blipFill>
        <p:spPr>
          <a:xfrm>
            <a:off x="14940311" y="2532608"/>
            <a:ext cx="1156910" cy="1156910"/>
          </a:xfrm>
          <a:prstGeom prst="rect">
            <a:avLst/>
          </a:prstGeom>
        </p:spPr>
      </p:pic>
      <p:pic>
        <p:nvPicPr>
          <p:cNvPr id="31" name="Image 30">
            <a:extLst>
              <a:ext uri="{FF2B5EF4-FFF2-40B4-BE49-F238E27FC236}">
                <a16:creationId xmlns:a16="http://schemas.microsoft.com/office/drawing/2014/main" id="{B0214CB6-88BC-65C1-D0C8-42D589F6346A}"/>
              </a:ext>
            </a:extLst>
          </p:cNvPr>
          <p:cNvPicPr>
            <a:picLocks noChangeAspect="1"/>
          </p:cNvPicPr>
          <p:nvPr/>
        </p:nvPicPr>
        <p:blipFill>
          <a:blip r:embed="rId5"/>
          <a:stretch>
            <a:fillRect/>
          </a:stretch>
        </p:blipFill>
        <p:spPr>
          <a:xfrm>
            <a:off x="14940311" y="4091841"/>
            <a:ext cx="1156910" cy="1156910"/>
          </a:xfrm>
          <a:prstGeom prst="rect">
            <a:avLst/>
          </a:prstGeom>
        </p:spPr>
      </p:pic>
      <p:pic>
        <p:nvPicPr>
          <p:cNvPr id="33" name="Image 32">
            <a:extLst>
              <a:ext uri="{FF2B5EF4-FFF2-40B4-BE49-F238E27FC236}">
                <a16:creationId xmlns:a16="http://schemas.microsoft.com/office/drawing/2014/main" id="{C2B59AA7-6569-A7B4-47E6-D824B49C4559}"/>
              </a:ext>
            </a:extLst>
          </p:cNvPr>
          <p:cNvPicPr>
            <a:picLocks noChangeAspect="1"/>
          </p:cNvPicPr>
          <p:nvPr/>
        </p:nvPicPr>
        <p:blipFill>
          <a:blip r:embed="rId6"/>
          <a:stretch>
            <a:fillRect/>
          </a:stretch>
        </p:blipFill>
        <p:spPr>
          <a:xfrm>
            <a:off x="14940311" y="5716913"/>
            <a:ext cx="1156910" cy="1156910"/>
          </a:xfrm>
          <a:prstGeom prst="rect">
            <a:avLst/>
          </a:prstGeom>
        </p:spPr>
      </p:pic>
      <p:pic>
        <p:nvPicPr>
          <p:cNvPr id="35" name="Image 34">
            <a:extLst>
              <a:ext uri="{FF2B5EF4-FFF2-40B4-BE49-F238E27FC236}">
                <a16:creationId xmlns:a16="http://schemas.microsoft.com/office/drawing/2014/main" id="{2C844A10-56FF-70C2-97F7-22C783D85AA7}"/>
              </a:ext>
            </a:extLst>
          </p:cNvPr>
          <p:cNvPicPr>
            <a:picLocks noChangeAspect="1"/>
          </p:cNvPicPr>
          <p:nvPr/>
        </p:nvPicPr>
        <p:blipFill>
          <a:blip r:embed="rId7"/>
          <a:stretch>
            <a:fillRect/>
          </a:stretch>
        </p:blipFill>
        <p:spPr>
          <a:xfrm>
            <a:off x="14940311" y="7343183"/>
            <a:ext cx="1156910" cy="1156910"/>
          </a:xfrm>
          <a:prstGeom prst="rect">
            <a:avLst/>
          </a:prstGeom>
        </p:spPr>
      </p:pic>
    </p:spTree>
    <p:extLst>
      <p:ext uri="{BB962C8B-B14F-4D97-AF65-F5344CB8AC3E}">
        <p14:creationId xmlns:p14="http://schemas.microsoft.com/office/powerpoint/2010/main" val="286005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42" presetClass="entr" presetSubtype="0"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par>
                                <p:cTn id="25" presetID="42"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par>
                                <p:cTn id="38" presetID="42" presetClass="entr" presetSubtype="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1000"/>
                                        <p:tgtEl>
                                          <p:spTgt spid="33"/>
                                        </p:tgtEl>
                                      </p:cBhvr>
                                    </p:animEffect>
                                    <p:anim calcmode="lin" valueType="num">
                                      <p:cBhvr>
                                        <p:cTn id="41" dur="1000" fill="hold"/>
                                        <p:tgtEl>
                                          <p:spTgt spid="33"/>
                                        </p:tgtEl>
                                        <p:attrNameLst>
                                          <p:attrName>ppt_x</p:attrName>
                                        </p:attrNameLst>
                                      </p:cBhvr>
                                      <p:tavLst>
                                        <p:tav tm="0">
                                          <p:val>
                                            <p:strVal val="#ppt_x"/>
                                          </p:val>
                                        </p:tav>
                                        <p:tav tm="100000">
                                          <p:val>
                                            <p:strVal val="#ppt_x"/>
                                          </p:val>
                                        </p:tav>
                                      </p:tavLst>
                                    </p:anim>
                                    <p:anim calcmode="lin" valueType="num">
                                      <p:cBhvr>
                                        <p:cTn id="42" dur="1000" fill="hold"/>
                                        <p:tgtEl>
                                          <p:spTgt spid="33"/>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42"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1000"/>
                                        <p:tgtEl>
                                          <p:spTgt spid="35"/>
                                        </p:tgtEl>
                                      </p:cBhvr>
                                    </p:animEffect>
                                    <p:anim calcmode="lin" valueType="num">
                                      <p:cBhvr>
                                        <p:cTn id="54" dur="1000" fill="hold"/>
                                        <p:tgtEl>
                                          <p:spTgt spid="35"/>
                                        </p:tgtEl>
                                        <p:attrNameLst>
                                          <p:attrName>ppt_x</p:attrName>
                                        </p:attrNameLst>
                                      </p:cBhvr>
                                      <p:tavLst>
                                        <p:tav tm="0">
                                          <p:val>
                                            <p:strVal val="#ppt_x"/>
                                          </p:val>
                                        </p:tav>
                                        <p:tav tm="100000">
                                          <p:val>
                                            <p:strVal val="#ppt_x"/>
                                          </p:val>
                                        </p:tav>
                                      </p:tavLst>
                                    </p:anim>
                                    <p:anim calcmode="lin" valueType="num">
                                      <p:cBhvr>
                                        <p:cTn id="5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23"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264D1-530F-9136-C6B4-AED06E5DF2A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EEF5D0F-84EA-1CEE-DFEC-AF298B255A8A}"/>
              </a:ext>
            </a:extLst>
          </p:cNvPr>
          <p:cNvSpPr/>
          <p:nvPr/>
        </p:nvSpPr>
        <p:spPr>
          <a:xfrm>
            <a:off x="9064253" y="-55020"/>
            <a:ext cx="9224292" cy="10343608"/>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53A83"/>
          </a:solidFill>
        </p:spPr>
        <p:txBody>
          <a:bodyPr wrap="square" lIns="0" tIns="0" rIns="0" bIns="0" rtlCol="0"/>
          <a:lstStyle/>
          <a:p>
            <a:endParaRPr sz="1637"/>
          </a:p>
        </p:txBody>
      </p:sp>
      <p:sp>
        <p:nvSpPr>
          <p:cNvPr id="4" name="object 4">
            <a:extLst>
              <a:ext uri="{FF2B5EF4-FFF2-40B4-BE49-F238E27FC236}">
                <a16:creationId xmlns:a16="http://schemas.microsoft.com/office/drawing/2014/main" id="{664BD8CD-BB07-B933-13FC-D32A7F113180}"/>
              </a:ext>
            </a:extLst>
          </p:cNvPr>
          <p:cNvSpPr/>
          <p:nvPr/>
        </p:nvSpPr>
        <p:spPr>
          <a:xfrm>
            <a:off x="11239682" y="140440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405A90">
              <a:alpha val="47804"/>
            </a:srgbClr>
          </a:solidFill>
        </p:spPr>
        <p:txBody>
          <a:bodyPr wrap="square" lIns="0" tIns="0" rIns="0" bIns="0" rtlCol="0"/>
          <a:lstStyle/>
          <a:p>
            <a:endParaRPr sz="1637"/>
          </a:p>
        </p:txBody>
      </p:sp>
      <p:sp>
        <p:nvSpPr>
          <p:cNvPr id="5" name="Rectangle : coins arrondis 4">
            <a:extLst>
              <a:ext uri="{FF2B5EF4-FFF2-40B4-BE49-F238E27FC236}">
                <a16:creationId xmlns:a16="http://schemas.microsoft.com/office/drawing/2014/main" id="{792D499F-1555-7C07-A961-A9BBF7B91446}"/>
              </a:ext>
            </a:extLst>
          </p:cNvPr>
          <p:cNvSpPr/>
          <p:nvPr/>
        </p:nvSpPr>
        <p:spPr>
          <a:xfrm>
            <a:off x="1417320" y="427621"/>
            <a:ext cx="14843760" cy="1213156"/>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object 6">
            <a:extLst>
              <a:ext uri="{FF2B5EF4-FFF2-40B4-BE49-F238E27FC236}">
                <a16:creationId xmlns:a16="http://schemas.microsoft.com/office/drawing/2014/main" id="{F4B5DB3A-6BE8-A2B2-D306-BF80018DEC8E}"/>
              </a:ext>
            </a:extLst>
          </p:cNvPr>
          <p:cNvSpPr txBox="1">
            <a:spLocks/>
          </p:cNvSpPr>
          <p:nvPr/>
        </p:nvSpPr>
        <p:spPr>
          <a:xfrm>
            <a:off x="1767840" y="628371"/>
            <a:ext cx="14249400" cy="842400"/>
          </a:xfrm>
          <a:prstGeom prst="rect">
            <a:avLst/>
          </a:prstGeom>
          <a:noFill/>
        </p:spPr>
        <p:txBody>
          <a:bodyPr vert="horz" wrap="square" lIns="0" tIns="1484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11553" marR="4621" algn="ctr">
              <a:lnSpc>
                <a:spcPts val="5404"/>
              </a:lnSpc>
              <a:spcBef>
                <a:spcPts val="1169"/>
              </a:spcBef>
            </a:pPr>
            <a:r>
              <a:rPr lang="fr-FR" sz="4800" dirty="0"/>
              <a:t>Antibiorésistance en EHPAD</a:t>
            </a:r>
          </a:p>
        </p:txBody>
      </p:sp>
      <p:sp>
        <p:nvSpPr>
          <p:cNvPr id="8" name="Espace réservé du contenu 2">
            <a:extLst>
              <a:ext uri="{FF2B5EF4-FFF2-40B4-BE49-F238E27FC236}">
                <a16:creationId xmlns:a16="http://schemas.microsoft.com/office/drawing/2014/main" id="{7BDE0BA9-2712-AB60-7A8C-688F8F8EC7C7}"/>
              </a:ext>
            </a:extLst>
          </p:cNvPr>
          <p:cNvSpPr>
            <a:spLocks noGrp="1"/>
          </p:cNvSpPr>
          <p:nvPr>
            <p:ph idx="1"/>
          </p:nvPr>
        </p:nvSpPr>
        <p:spPr>
          <a:xfrm>
            <a:off x="803174" y="2103293"/>
            <a:ext cx="5046543" cy="694418"/>
          </a:xfrm>
        </p:spPr>
        <p:txBody>
          <a:bodyPr>
            <a:noAutofit/>
          </a:bodyPr>
          <a:lstStyle/>
          <a:p>
            <a:pPr marL="0" indent="0">
              <a:buNone/>
            </a:pPr>
            <a:r>
              <a:rPr lang="fr-FR" sz="2800" dirty="0">
                <a:solidFill>
                  <a:srgbClr val="14387F"/>
                </a:solidFill>
                <a:latin typeface="Aptos" panose="020B0004020202020204" pitchFamily="34" charset="0"/>
              </a:rPr>
              <a:t>ECBU positif à </a:t>
            </a:r>
            <a:r>
              <a:rPr lang="fr-FR" sz="2800" i="1" dirty="0">
                <a:solidFill>
                  <a:srgbClr val="14387F"/>
                </a:solidFill>
                <a:latin typeface="Aptos" panose="020B0004020202020204" pitchFamily="34" charset="0"/>
              </a:rPr>
              <a:t>E. coli</a:t>
            </a:r>
            <a:endParaRPr lang="fr-FR" sz="2800" i="1" dirty="0">
              <a:solidFill>
                <a:srgbClr val="14387F"/>
              </a:solidFill>
              <a:latin typeface="Aptos" panose="020B0004020202020204" pitchFamily="34" charset="0"/>
              <a:sym typeface="Wingdings" panose="05000000000000000000" pitchFamily="2" charset="2"/>
            </a:endParaRPr>
          </a:p>
        </p:txBody>
      </p:sp>
      <p:sp>
        <p:nvSpPr>
          <p:cNvPr id="9" name="Rectangle 8">
            <a:extLst>
              <a:ext uri="{FF2B5EF4-FFF2-40B4-BE49-F238E27FC236}">
                <a16:creationId xmlns:a16="http://schemas.microsoft.com/office/drawing/2014/main" id="{63DCEF4A-45E1-949B-2714-64F92FB7A241}"/>
              </a:ext>
            </a:extLst>
          </p:cNvPr>
          <p:cNvSpPr/>
          <p:nvPr/>
        </p:nvSpPr>
        <p:spPr>
          <a:xfrm>
            <a:off x="855897" y="2556375"/>
            <a:ext cx="8216608" cy="400110"/>
          </a:xfrm>
          <a:prstGeom prst="rect">
            <a:avLst/>
          </a:prstGeom>
        </p:spPr>
        <p:txBody>
          <a:bodyPr wrap="none">
            <a:spAutoFit/>
          </a:bodyPr>
          <a:lstStyle/>
          <a:p>
            <a:r>
              <a:rPr lang="fr-FR" sz="2000" i="1" dirty="0">
                <a:solidFill>
                  <a:srgbClr val="14387F"/>
                </a:solidFill>
                <a:latin typeface="Aptos" panose="020B0004020202020204" pitchFamily="34" charset="0"/>
              </a:rPr>
              <a:t>données PRIMO 2024 (EHPAD non adossés à un établissement de soins)</a:t>
            </a:r>
            <a:r>
              <a:rPr lang="fr-FR" sz="2000" i="1" dirty="0">
                <a:solidFill>
                  <a:srgbClr val="14387F"/>
                </a:solidFill>
                <a:highlight>
                  <a:srgbClr val="FFFF00"/>
                </a:highlight>
                <a:latin typeface="Aptos" panose="020B0004020202020204" pitchFamily="34" charset="0"/>
              </a:rPr>
              <a:t> </a:t>
            </a:r>
          </a:p>
        </p:txBody>
      </p:sp>
      <p:graphicFrame>
        <p:nvGraphicFramePr>
          <p:cNvPr id="17" name="Tableau 16">
            <a:extLst>
              <a:ext uri="{FF2B5EF4-FFF2-40B4-BE49-F238E27FC236}">
                <a16:creationId xmlns:a16="http://schemas.microsoft.com/office/drawing/2014/main" id="{271496A1-5109-CC65-1614-1F29998E910C}"/>
              </a:ext>
            </a:extLst>
          </p:cNvPr>
          <p:cNvGraphicFramePr>
            <a:graphicFrameLocks noGrp="1"/>
          </p:cNvGraphicFramePr>
          <p:nvPr>
            <p:extLst>
              <p:ext uri="{D42A27DB-BD31-4B8C-83A1-F6EECF244321}">
                <p14:modId xmlns:p14="http://schemas.microsoft.com/office/powerpoint/2010/main" val="4206931141"/>
              </p:ext>
            </p:extLst>
          </p:nvPr>
        </p:nvGraphicFramePr>
        <p:xfrm>
          <a:off x="796357" y="3161323"/>
          <a:ext cx="7773482" cy="5640764"/>
        </p:xfrm>
        <a:graphic>
          <a:graphicData uri="http://schemas.openxmlformats.org/drawingml/2006/table">
            <a:tbl>
              <a:tblPr firstRow="1" bandRow="1">
                <a:tableStyleId>{5C22544A-7EE6-4342-B048-85BDC9FD1C3A}</a:tableStyleId>
              </a:tblPr>
              <a:tblGrid>
                <a:gridCol w="4599927">
                  <a:extLst>
                    <a:ext uri="{9D8B030D-6E8A-4147-A177-3AD203B41FA5}">
                      <a16:colId xmlns:a16="http://schemas.microsoft.com/office/drawing/2014/main" val="20000"/>
                    </a:ext>
                  </a:extLst>
                </a:gridCol>
                <a:gridCol w="1592317">
                  <a:extLst>
                    <a:ext uri="{9D8B030D-6E8A-4147-A177-3AD203B41FA5}">
                      <a16:colId xmlns:a16="http://schemas.microsoft.com/office/drawing/2014/main" val="20002"/>
                    </a:ext>
                  </a:extLst>
                </a:gridCol>
                <a:gridCol w="1581238">
                  <a:extLst>
                    <a:ext uri="{9D8B030D-6E8A-4147-A177-3AD203B41FA5}">
                      <a16:colId xmlns:a16="http://schemas.microsoft.com/office/drawing/2014/main" val="20004"/>
                    </a:ext>
                  </a:extLst>
                </a:gridCol>
              </a:tblGrid>
              <a:tr h="466535">
                <a:tc rowSpan="2">
                  <a:txBody>
                    <a:bodyPr/>
                    <a:lstStyle/>
                    <a:p>
                      <a:r>
                        <a:rPr lang="fr-FR" sz="2400" dirty="0">
                          <a:latin typeface="Aptos" panose="020B0004020202020204" pitchFamily="34" charset="0"/>
                        </a:rPr>
                        <a:t>Antibiotiques testés</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387F"/>
                    </a:solidFill>
                  </a:tcPr>
                </a:tc>
                <a:tc>
                  <a:txBody>
                    <a:bodyPr/>
                    <a:lstStyle/>
                    <a:p>
                      <a:pPr algn="ctr"/>
                      <a:r>
                        <a:rPr lang="fr-FR" sz="2400" dirty="0">
                          <a:latin typeface="Aptos" panose="020B0004020202020204" pitchFamily="34" charset="0"/>
                        </a:rPr>
                        <a:t>ville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387F"/>
                    </a:solidFill>
                  </a:tcPr>
                </a:tc>
                <a:tc>
                  <a:txBody>
                    <a:bodyPr/>
                    <a:lstStyle/>
                    <a:p>
                      <a:pPr algn="ctr"/>
                      <a:r>
                        <a:rPr lang="fr-FR" sz="2400" dirty="0">
                          <a:latin typeface="Aptos" panose="020B0004020202020204" pitchFamily="34" charset="0"/>
                        </a:rPr>
                        <a:t>EHPAD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387F"/>
                    </a:solidFill>
                  </a:tcPr>
                </a:tc>
                <a:extLst>
                  <a:ext uri="{0D108BD9-81ED-4DB2-BD59-A6C34878D82A}">
                    <a16:rowId xmlns:a16="http://schemas.microsoft.com/office/drawing/2014/main" val="10000"/>
                  </a:ext>
                </a:extLst>
              </a:tr>
              <a:tr h="457200">
                <a:tc vMerge="1">
                  <a:txBody>
                    <a:bodyPr/>
                    <a:lstStyle/>
                    <a:p>
                      <a:endParaRPr lang="fr-FR" sz="1400" dirty="0"/>
                    </a:p>
                  </a:txBody>
                  <a:tcPr/>
                </a:tc>
                <a:tc>
                  <a:txBody>
                    <a:bodyPr/>
                    <a:lstStyle/>
                    <a:p>
                      <a:pPr algn="ctr"/>
                      <a:r>
                        <a:rPr lang="fr-FR" sz="2400" b="1" dirty="0">
                          <a:solidFill>
                            <a:schemeClr val="bg1"/>
                          </a:solidFill>
                          <a:latin typeface="Aptos" panose="020B0004020202020204" pitchFamily="34" charset="0"/>
                        </a:rPr>
                        <a:t>%R</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387F"/>
                    </a:solidFill>
                  </a:tcPr>
                </a:tc>
                <a:tc>
                  <a:txBody>
                    <a:bodyPr/>
                    <a:lstStyle/>
                    <a:p>
                      <a:pPr algn="ctr"/>
                      <a:r>
                        <a:rPr lang="fr-FR" sz="2400" b="1" dirty="0">
                          <a:solidFill>
                            <a:schemeClr val="bg1"/>
                          </a:solidFill>
                          <a:latin typeface="Aptos" panose="020B0004020202020204" pitchFamily="34" charset="0"/>
                        </a:rPr>
                        <a:t>%R</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387F"/>
                    </a:solidFill>
                  </a:tcPr>
                </a:tc>
                <a:extLst>
                  <a:ext uri="{0D108BD9-81ED-4DB2-BD59-A6C34878D82A}">
                    <a16:rowId xmlns:a16="http://schemas.microsoft.com/office/drawing/2014/main" val="10001"/>
                  </a:ext>
                </a:extLst>
              </a:tr>
              <a:tr h="457200">
                <a:tc>
                  <a:txBody>
                    <a:bodyPr/>
                    <a:lstStyle/>
                    <a:p>
                      <a:r>
                        <a:rPr lang="fr-FR" sz="2100" dirty="0">
                          <a:latin typeface="Aptos" panose="020B0004020202020204" pitchFamily="34" charset="0"/>
                        </a:rPr>
                        <a:t>Amoxicilline</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46,7%</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54,3%</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7200">
                <a:tc>
                  <a:txBody>
                    <a:bodyPr/>
                    <a:lstStyle/>
                    <a:p>
                      <a:r>
                        <a:rPr lang="fr-FR" sz="2100" dirty="0">
                          <a:latin typeface="Aptos" panose="020B0004020202020204" pitchFamily="34" charset="0"/>
                        </a:rPr>
                        <a:t>Amoxicilline + acide clavulanique</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21,1%</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27,2%</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57449">
                <a:tc>
                  <a:txBody>
                    <a:bodyPr/>
                    <a:lstStyle/>
                    <a:p>
                      <a:r>
                        <a:rPr lang="fr-FR" sz="2100" dirty="0" err="1">
                          <a:latin typeface="Aptos" panose="020B0004020202020204" pitchFamily="34" charset="0"/>
                        </a:rPr>
                        <a:t>Mecillinam</a:t>
                      </a:r>
                      <a:endParaRPr lang="fr-FR" sz="2100" dirty="0">
                        <a:latin typeface="Aptos" panose="020B0004020202020204" pitchFamily="34"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7,4%</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9,6%</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57200">
                <a:tc>
                  <a:txBody>
                    <a:bodyPr/>
                    <a:lstStyle/>
                    <a:p>
                      <a:r>
                        <a:rPr lang="fr-FR" sz="2100" dirty="0" err="1">
                          <a:latin typeface="Aptos" panose="020B0004020202020204" pitchFamily="34" charset="0"/>
                        </a:rPr>
                        <a:t>Cefixime</a:t>
                      </a:r>
                      <a:endParaRPr lang="fr-FR" sz="2100" dirty="0">
                        <a:latin typeface="Aptos" panose="020B0004020202020204" pitchFamily="34"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5,9%</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11,5%</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57200">
                <a:tc>
                  <a:txBody>
                    <a:bodyPr/>
                    <a:lstStyle/>
                    <a:p>
                      <a:r>
                        <a:rPr lang="fr-FR" sz="2100" dirty="0">
                          <a:latin typeface="Aptos" panose="020B0004020202020204" pitchFamily="34" charset="0"/>
                        </a:rPr>
                        <a:t>Céphalosporine de 3</a:t>
                      </a:r>
                      <a:r>
                        <a:rPr lang="fr-FR" sz="2100" baseline="30000" dirty="0">
                          <a:latin typeface="Aptos" panose="020B0004020202020204" pitchFamily="34" charset="0"/>
                        </a:rPr>
                        <a:t>ème</a:t>
                      </a:r>
                      <a:r>
                        <a:rPr lang="fr-FR" sz="2100" dirty="0">
                          <a:latin typeface="Aptos" panose="020B0004020202020204" pitchFamily="34" charset="0"/>
                        </a:rPr>
                        <a:t> génération</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4,1%</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8,6%</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56260">
                <a:tc>
                  <a:txBody>
                    <a:bodyPr/>
                    <a:lstStyle/>
                    <a:p>
                      <a:r>
                        <a:rPr lang="fr-FR" sz="2100" dirty="0" err="1">
                          <a:latin typeface="Aptos" panose="020B0004020202020204" pitchFamily="34" charset="0"/>
                        </a:rPr>
                        <a:t>Ertapénème</a:t>
                      </a:r>
                      <a:endParaRPr lang="fr-FR" sz="2100" dirty="0">
                        <a:latin typeface="Aptos" panose="020B0004020202020204" pitchFamily="34"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0,1%</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0,1%</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57200">
                <a:tc>
                  <a:txBody>
                    <a:bodyPr/>
                    <a:lstStyle/>
                    <a:p>
                      <a:r>
                        <a:rPr lang="fr-FR" sz="2100" dirty="0" err="1">
                          <a:latin typeface="Aptos" panose="020B0004020202020204" pitchFamily="34" charset="0"/>
                        </a:rPr>
                        <a:t>Fluoroquinolones</a:t>
                      </a:r>
                      <a:endParaRPr lang="fr-FR" sz="2100" dirty="0">
                        <a:latin typeface="Aptos" panose="020B0004020202020204" pitchFamily="34"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11%</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14,6%</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57200">
                <a:tc>
                  <a:txBody>
                    <a:bodyPr/>
                    <a:lstStyle/>
                    <a:p>
                      <a:r>
                        <a:rPr lang="fr-FR" sz="2100" dirty="0" err="1">
                          <a:latin typeface="Aptos" panose="020B0004020202020204" pitchFamily="34" charset="0"/>
                        </a:rPr>
                        <a:t>Triméthoprime</a:t>
                      </a:r>
                      <a:r>
                        <a:rPr lang="fr-FR" sz="2100" baseline="0" dirty="0">
                          <a:latin typeface="Aptos" panose="020B0004020202020204" pitchFamily="34" charset="0"/>
                        </a:rPr>
                        <a:t> + </a:t>
                      </a:r>
                      <a:r>
                        <a:rPr lang="fr-FR" sz="2100" baseline="0" dirty="0" err="1">
                          <a:latin typeface="Aptos" panose="020B0004020202020204" pitchFamily="34" charset="0"/>
                        </a:rPr>
                        <a:t>Sulfaméthoxazole</a:t>
                      </a:r>
                      <a:endParaRPr lang="fr-FR" sz="2100" dirty="0">
                        <a:latin typeface="Aptos" panose="020B0004020202020204" pitchFamily="34"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22,4%</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23,4%</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57200">
                <a:tc>
                  <a:txBody>
                    <a:bodyPr/>
                    <a:lstStyle/>
                    <a:p>
                      <a:r>
                        <a:rPr lang="fr-FR" sz="2100" dirty="0" err="1">
                          <a:latin typeface="Aptos" panose="020B0004020202020204" pitchFamily="34" charset="0"/>
                        </a:rPr>
                        <a:t>Fosfomycine</a:t>
                      </a:r>
                      <a:endParaRPr lang="fr-FR" sz="2100" dirty="0">
                        <a:latin typeface="Aptos" panose="020B0004020202020204" pitchFamily="34"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2%</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2,8%</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457200">
                <a:tc>
                  <a:txBody>
                    <a:bodyPr/>
                    <a:lstStyle/>
                    <a:p>
                      <a:r>
                        <a:rPr lang="fr-FR" sz="2100" dirty="0" err="1">
                          <a:latin typeface="Aptos" panose="020B0004020202020204" pitchFamily="34" charset="0"/>
                        </a:rPr>
                        <a:t>Nitrofurantoïne</a:t>
                      </a:r>
                      <a:endParaRPr lang="fr-FR" sz="2100" dirty="0">
                        <a:latin typeface="Aptos" panose="020B0004020202020204" pitchFamily="34"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0,5%</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0,9%</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pic>
        <p:nvPicPr>
          <p:cNvPr id="10" name="Image 9">
            <a:extLst>
              <a:ext uri="{FF2B5EF4-FFF2-40B4-BE49-F238E27FC236}">
                <a16:creationId xmlns:a16="http://schemas.microsoft.com/office/drawing/2014/main" id="{00B8CB15-1457-F7D0-3B1A-A96A63933E1F}"/>
              </a:ext>
            </a:extLst>
          </p:cNvPr>
          <p:cNvPicPr>
            <a:picLocks noChangeAspect="1"/>
          </p:cNvPicPr>
          <p:nvPr/>
        </p:nvPicPr>
        <p:blipFill>
          <a:blip r:embed="rId3"/>
          <a:stretch>
            <a:fillRect/>
          </a:stretch>
        </p:blipFill>
        <p:spPr>
          <a:xfrm>
            <a:off x="273030" y="6963022"/>
            <a:ext cx="433719" cy="427620"/>
          </a:xfrm>
          <a:prstGeom prst="rect">
            <a:avLst/>
          </a:prstGeom>
        </p:spPr>
      </p:pic>
      <p:pic>
        <p:nvPicPr>
          <p:cNvPr id="11" name="Image 10">
            <a:extLst>
              <a:ext uri="{FF2B5EF4-FFF2-40B4-BE49-F238E27FC236}">
                <a16:creationId xmlns:a16="http://schemas.microsoft.com/office/drawing/2014/main" id="{5C7BA6F6-5F0D-257E-F3C1-5F947B990596}"/>
              </a:ext>
            </a:extLst>
          </p:cNvPr>
          <p:cNvPicPr>
            <a:picLocks noChangeAspect="1"/>
          </p:cNvPicPr>
          <p:nvPr/>
        </p:nvPicPr>
        <p:blipFill>
          <a:blip r:embed="rId3"/>
          <a:stretch>
            <a:fillRect/>
          </a:stretch>
        </p:blipFill>
        <p:spPr>
          <a:xfrm>
            <a:off x="273029" y="5981704"/>
            <a:ext cx="433719" cy="427620"/>
          </a:xfrm>
          <a:prstGeom prst="rect">
            <a:avLst/>
          </a:prstGeom>
        </p:spPr>
      </p:pic>
      <p:pic>
        <p:nvPicPr>
          <p:cNvPr id="13" name="Image 12">
            <a:extLst>
              <a:ext uri="{FF2B5EF4-FFF2-40B4-BE49-F238E27FC236}">
                <a16:creationId xmlns:a16="http://schemas.microsoft.com/office/drawing/2014/main" id="{FEA56475-8043-8A89-E7FB-427996D5552D}"/>
              </a:ext>
            </a:extLst>
          </p:cNvPr>
          <p:cNvPicPr>
            <a:picLocks noChangeAspect="1"/>
          </p:cNvPicPr>
          <p:nvPr/>
        </p:nvPicPr>
        <p:blipFill>
          <a:blip r:embed="rId3"/>
          <a:stretch>
            <a:fillRect/>
          </a:stretch>
        </p:blipFill>
        <p:spPr>
          <a:xfrm>
            <a:off x="10247293" y="4742063"/>
            <a:ext cx="1983715" cy="1955819"/>
          </a:xfrm>
          <a:prstGeom prst="rect">
            <a:avLst/>
          </a:prstGeom>
        </p:spPr>
      </p:pic>
      <p:sp>
        <p:nvSpPr>
          <p:cNvPr id="14" name="Rectangle : coins arrondis 13">
            <a:extLst>
              <a:ext uri="{FF2B5EF4-FFF2-40B4-BE49-F238E27FC236}">
                <a16:creationId xmlns:a16="http://schemas.microsoft.com/office/drawing/2014/main" id="{40398C9F-FEAA-E9CE-9A02-4A3E44456D1E}"/>
              </a:ext>
            </a:extLst>
          </p:cNvPr>
          <p:cNvSpPr/>
          <p:nvPr/>
        </p:nvSpPr>
        <p:spPr>
          <a:xfrm>
            <a:off x="12660923" y="4841337"/>
            <a:ext cx="4656406" cy="791266"/>
          </a:xfrm>
          <a:prstGeom prst="roundRect">
            <a:avLst/>
          </a:prstGeom>
          <a:solidFill>
            <a:srgbClr val="DBE0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i="1" dirty="0" err="1">
                <a:solidFill>
                  <a:srgbClr val="153A83"/>
                </a:solidFill>
                <a:latin typeface="Aptos" panose="020B0004020202020204" pitchFamily="34" charset="0"/>
              </a:rPr>
              <a:t>E.coli</a:t>
            </a:r>
            <a:r>
              <a:rPr lang="fr-FR" sz="2400" i="1" dirty="0">
                <a:solidFill>
                  <a:srgbClr val="153A83"/>
                </a:solidFill>
                <a:latin typeface="Aptos" panose="020B0004020202020204" pitchFamily="34" charset="0"/>
              </a:rPr>
              <a:t> </a:t>
            </a:r>
            <a:r>
              <a:rPr lang="fr-FR" sz="2400" dirty="0">
                <a:solidFill>
                  <a:srgbClr val="153A83"/>
                </a:solidFill>
                <a:latin typeface="Aptos" panose="020B0004020202020204" pitchFamily="34" charset="0"/>
              </a:rPr>
              <a:t>résistants aux C3G &lt; 8%</a:t>
            </a:r>
          </a:p>
        </p:txBody>
      </p:sp>
      <p:sp>
        <p:nvSpPr>
          <p:cNvPr id="16" name="ZoneTexte 15">
            <a:extLst>
              <a:ext uri="{FF2B5EF4-FFF2-40B4-BE49-F238E27FC236}">
                <a16:creationId xmlns:a16="http://schemas.microsoft.com/office/drawing/2014/main" id="{F57D0F2C-EAA4-FC5A-62A6-C2F450BE9310}"/>
              </a:ext>
            </a:extLst>
          </p:cNvPr>
          <p:cNvSpPr txBox="1"/>
          <p:nvPr/>
        </p:nvSpPr>
        <p:spPr>
          <a:xfrm>
            <a:off x="10247824" y="3649961"/>
            <a:ext cx="7069505" cy="523220"/>
          </a:xfrm>
          <a:prstGeom prst="rect">
            <a:avLst/>
          </a:prstGeom>
          <a:noFill/>
        </p:spPr>
        <p:txBody>
          <a:bodyPr wrap="square">
            <a:spAutoFit/>
          </a:bodyPr>
          <a:lstStyle/>
          <a:p>
            <a:pPr algn="ctr"/>
            <a:r>
              <a:rPr lang="fr-FR" sz="2800" dirty="0">
                <a:solidFill>
                  <a:schemeClr val="bg1"/>
                </a:solidFill>
                <a:latin typeface="Aptos" panose="020B0004020202020204" pitchFamily="34" charset="0"/>
              </a:rPr>
              <a:t>Objectifs de la stratégie nationale 2022-2027</a:t>
            </a:r>
          </a:p>
        </p:txBody>
      </p:sp>
      <p:sp>
        <p:nvSpPr>
          <p:cNvPr id="19" name="Rectangle : coins arrondis 18">
            <a:extLst>
              <a:ext uri="{FF2B5EF4-FFF2-40B4-BE49-F238E27FC236}">
                <a16:creationId xmlns:a16="http://schemas.microsoft.com/office/drawing/2014/main" id="{3DF970EB-9D6F-2553-7810-F38AB9D13604}"/>
              </a:ext>
            </a:extLst>
          </p:cNvPr>
          <p:cNvSpPr/>
          <p:nvPr/>
        </p:nvSpPr>
        <p:spPr>
          <a:xfrm>
            <a:off x="12660923" y="5786295"/>
            <a:ext cx="4656406" cy="791266"/>
          </a:xfrm>
          <a:prstGeom prst="roundRect">
            <a:avLst/>
          </a:prstGeom>
          <a:solidFill>
            <a:srgbClr val="DBE0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i="1" dirty="0" err="1">
                <a:solidFill>
                  <a:srgbClr val="153A83"/>
                </a:solidFill>
                <a:latin typeface="Aptos" panose="020B0004020202020204" pitchFamily="34" charset="0"/>
              </a:rPr>
              <a:t>E.coli</a:t>
            </a:r>
            <a:r>
              <a:rPr lang="fr-FR" sz="2400" i="1" dirty="0">
                <a:solidFill>
                  <a:srgbClr val="153A83"/>
                </a:solidFill>
                <a:latin typeface="Aptos" panose="020B0004020202020204" pitchFamily="34" charset="0"/>
              </a:rPr>
              <a:t> </a:t>
            </a:r>
            <a:r>
              <a:rPr lang="fr-FR" sz="2400" dirty="0">
                <a:solidFill>
                  <a:srgbClr val="153A83"/>
                </a:solidFill>
                <a:latin typeface="Aptos" panose="020B0004020202020204" pitchFamily="34" charset="0"/>
              </a:rPr>
              <a:t>résistants aux FQ &lt; 18%</a:t>
            </a:r>
          </a:p>
        </p:txBody>
      </p:sp>
      <p:sp>
        <p:nvSpPr>
          <p:cNvPr id="20" name="Rectangle : coins arrondis 19">
            <a:extLst>
              <a:ext uri="{FF2B5EF4-FFF2-40B4-BE49-F238E27FC236}">
                <a16:creationId xmlns:a16="http://schemas.microsoft.com/office/drawing/2014/main" id="{8664D65B-8B2D-B893-E78F-A3CF302E76DD}"/>
              </a:ext>
            </a:extLst>
          </p:cNvPr>
          <p:cNvSpPr/>
          <p:nvPr/>
        </p:nvSpPr>
        <p:spPr>
          <a:xfrm>
            <a:off x="10392593" y="7827052"/>
            <a:ext cx="6567612" cy="1099307"/>
          </a:xfrm>
          <a:prstGeom prst="roundRect">
            <a:avLst>
              <a:gd name="adj" fmla="val 13592"/>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Aptos" panose="020B0004020202020204" pitchFamily="34" charset="0"/>
              </a:rPr>
              <a:t>Données régionales à retrouver </a:t>
            </a:r>
            <a:r>
              <a:rPr lang="fr-FR" sz="2400" dirty="0">
                <a:solidFill>
                  <a:schemeClr val="bg1"/>
                </a:solidFill>
                <a:latin typeface="Aptos" panose="020B0004020202020204" pitchFamily="34" charset="0"/>
                <a:hlinkClick r:id="rId4">
                  <a:extLst>
                    <a:ext uri="{A12FA001-AC4F-418D-AE19-62706E023703}">
                      <ahyp:hlinkClr xmlns:ahyp="http://schemas.microsoft.com/office/drawing/2018/hyperlinkcolor" val="tx"/>
                    </a:ext>
                  </a:extLst>
                </a:hlinkClick>
              </a:rPr>
              <a:t>ici</a:t>
            </a:r>
            <a:endParaRPr lang="fr-FR" sz="2400" dirty="0">
              <a:solidFill>
                <a:schemeClr val="bg1"/>
              </a:solidFill>
              <a:latin typeface="Aptos" panose="020B0004020202020204" pitchFamily="34" charset="0"/>
            </a:endParaRPr>
          </a:p>
        </p:txBody>
      </p:sp>
      <p:pic>
        <p:nvPicPr>
          <p:cNvPr id="12" name="Image 11">
            <a:extLst>
              <a:ext uri="{FF2B5EF4-FFF2-40B4-BE49-F238E27FC236}">
                <a16:creationId xmlns:a16="http://schemas.microsoft.com/office/drawing/2014/main" id="{1468CB53-CD9F-5575-43E8-F5E3EE9EB8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5225" y="9504793"/>
            <a:ext cx="2198991" cy="555535"/>
          </a:xfrm>
          <a:prstGeom prst="rect">
            <a:avLst/>
          </a:prstGeom>
        </p:spPr>
      </p:pic>
    </p:spTree>
    <p:extLst>
      <p:ext uri="{BB962C8B-B14F-4D97-AF65-F5344CB8AC3E}">
        <p14:creationId xmlns:p14="http://schemas.microsoft.com/office/powerpoint/2010/main" val="297848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B587C-CDCC-ECAE-864C-5B897B6E313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893B585-3E07-A7BD-90AD-7FB8A522265D}"/>
              </a:ext>
            </a:extLst>
          </p:cNvPr>
          <p:cNvSpPr/>
          <p:nvPr/>
        </p:nvSpPr>
        <p:spPr>
          <a:xfrm>
            <a:off x="9064253" y="-55020"/>
            <a:ext cx="9224292" cy="10343608"/>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53A83"/>
          </a:solidFill>
        </p:spPr>
        <p:txBody>
          <a:bodyPr wrap="square" lIns="0" tIns="0" rIns="0" bIns="0" rtlCol="0"/>
          <a:lstStyle/>
          <a:p>
            <a:endParaRPr sz="1637"/>
          </a:p>
        </p:txBody>
      </p:sp>
      <p:sp>
        <p:nvSpPr>
          <p:cNvPr id="4" name="object 4">
            <a:extLst>
              <a:ext uri="{FF2B5EF4-FFF2-40B4-BE49-F238E27FC236}">
                <a16:creationId xmlns:a16="http://schemas.microsoft.com/office/drawing/2014/main" id="{318BF833-DA7A-FD50-CC77-3D539FF8940F}"/>
              </a:ext>
            </a:extLst>
          </p:cNvPr>
          <p:cNvSpPr/>
          <p:nvPr/>
        </p:nvSpPr>
        <p:spPr>
          <a:xfrm>
            <a:off x="11239682" y="140440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405A90">
              <a:alpha val="47804"/>
            </a:srgbClr>
          </a:solidFill>
        </p:spPr>
        <p:txBody>
          <a:bodyPr wrap="square" lIns="0" tIns="0" rIns="0" bIns="0" rtlCol="0"/>
          <a:lstStyle/>
          <a:p>
            <a:endParaRPr sz="1637"/>
          </a:p>
        </p:txBody>
      </p:sp>
      <p:sp>
        <p:nvSpPr>
          <p:cNvPr id="5" name="Rectangle : coins arrondis 4">
            <a:extLst>
              <a:ext uri="{FF2B5EF4-FFF2-40B4-BE49-F238E27FC236}">
                <a16:creationId xmlns:a16="http://schemas.microsoft.com/office/drawing/2014/main" id="{626B9065-2DD5-C853-D6AB-AC7C71CAF608}"/>
              </a:ext>
            </a:extLst>
          </p:cNvPr>
          <p:cNvSpPr/>
          <p:nvPr/>
        </p:nvSpPr>
        <p:spPr>
          <a:xfrm>
            <a:off x="1417320" y="427621"/>
            <a:ext cx="14843760" cy="1213156"/>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object 6">
            <a:extLst>
              <a:ext uri="{FF2B5EF4-FFF2-40B4-BE49-F238E27FC236}">
                <a16:creationId xmlns:a16="http://schemas.microsoft.com/office/drawing/2014/main" id="{3D0855F2-983C-5E20-34A1-ADCE7952BB30}"/>
              </a:ext>
            </a:extLst>
          </p:cNvPr>
          <p:cNvSpPr txBox="1">
            <a:spLocks/>
          </p:cNvSpPr>
          <p:nvPr/>
        </p:nvSpPr>
        <p:spPr>
          <a:xfrm>
            <a:off x="1767840" y="628371"/>
            <a:ext cx="14249400" cy="842400"/>
          </a:xfrm>
          <a:prstGeom prst="rect">
            <a:avLst/>
          </a:prstGeom>
          <a:noFill/>
        </p:spPr>
        <p:txBody>
          <a:bodyPr vert="horz" wrap="square" lIns="0" tIns="1484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11553" marR="4621" algn="ctr">
              <a:lnSpc>
                <a:spcPts val="5404"/>
              </a:lnSpc>
              <a:spcBef>
                <a:spcPts val="1169"/>
              </a:spcBef>
            </a:pPr>
            <a:r>
              <a:rPr lang="fr-FR" sz="4800" dirty="0"/>
              <a:t>Antibiorésistance en EHPAD : évolution</a:t>
            </a:r>
          </a:p>
        </p:txBody>
      </p:sp>
      <p:pic>
        <p:nvPicPr>
          <p:cNvPr id="13" name="Image 12">
            <a:extLst>
              <a:ext uri="{FF2B5EF4-FFF2-40B4-BE49-F238E27FC236}">
                <a16:creationId xmlns:a16="http://schemas.microsoft.com/office/drawing/2014/main" id="{F554729D-BA3C-A623-3EA5-7504E9EC6832}"/>
              </a:ext>
            </a:extLst>
          </p:cNvPr>
          <p:cNvPicPr>
            <a:picLocks noChangeAspect="1"/>
          </p:cNvPicPr>
          <p:nvPr/>
        </p:nvPicPr>
        <p:blipFill>
          <a:blip r:embed="rId3"/>
          <a:stretch>
            <a:fillRect/>
          </a:stretch>
        </p:blipFill>
        <p:spPr>
          <a:xfrm>
            <a:off x="10247293" y="4742063"/>
            <a:ext cx="1983715" cy="1955819"/>
          </a:xfrm>
          <a:prstGeom prst="rect">
            <a:avLst/>
          </a:prstGeom>
        </p:spPr>
      </p:pic>
      <p:sp>
        <p:nvSpPr>
          <p:cNvPr id="14" name="Rectangle : coins arrondis 13">
            <a:extLst>
              <a:ext uri="{FF2B5EF4-FFF2-40B4-BE49-F238E27FC236}">
                <a16:creationId xmlns:a16="http://schemas.microsoft.com/office/drawing/2014/main" id="{28E33FC9-F652-7020-6AA7-4BFCAC45E8E2}"/>
              </a:ext>
            </a:extLst>
          </p:cNvPr>
          <p:cNvSpPr/>
          <p:nvPr/>
        </p:nvSpPr>
        <p:spPr>
          <a:xfrm>
            <a:off x="12660923" y="4841337"/>
            <a:ext cx="4656406" cy="791266"/>
          </a:xfrm>
          <a:prstGeom prst="roundRect">
            <a:avLst/>
          </a:prstGeom>
          <a:solidFill>
            <a:srgbClr val="DBE0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i="1" dirty="0" err="1">
                <a:solidFill>
                  <a:srgbClr val="153A83"/>
                </a:solidFill>
                <a:latin typeface="Aptos" panose="020B0004020202020204" pitchFamily="34" charset="0"/>
              </a:rPr>
              <a:t>E.coli</a:t>
            </a:r>
            <a:r>
              <a:rPr lang="fr-FR" sz="2400" i="1" dirty="0">
                <a:solidFill>
                  <a:srgbClr val="153A83"/>
                </a:solidFill>
                <a:latin typeface="Aptos" panose="020B0004020202020204" pitchFamily="34" charset="0"/>
              </a:rPr>
              <a:t> </a:t>
            </a:r>
            <a:r>
              <a:rPr lang="fr-FR" sz="2400" dirty="0">
                <a:solidFill>
                  <a:srgbClr val="153A83"/>
                </a:solidFill>
                <a:latin typeface="Aptos" panose="020B0004020202020204" pitchFamily="34" charset="0"/>
              </a:rPr>
              <a:t>résistants aux C3G &lt; 8%</a:t>
            </a:r>
          </a:p>
        </p:txBody>
      </p:sp>
      <p:sp>
        <p:nvSpPr>
          <p:cNvPr id="16" name="ZoneTexte 15">
            <a:extLst>
              <a:ext uri="{FF2B5EF4-FFF2-40B4-BE49-F238E27FC236}">
                <a16:creationId xmlns:a16="http://schemas.microsoft.com/office/drawing/2014/main" id="{DABFACD3-54B4-6960-CF34-01EF7DADEB21}"/>
              </a:ext>
            </a:extLst>
          </p:cNvPr>
          <p:cNvSpPr txBox="1"/>
          <p:nvPr/>
        </p:nvSpPr>
        <p:spPr>
          <a:xfrm>
            <a:off x="10247824" y="3649961"/>
            <a:ext cx="7069505" cy="523220"/>
          </a:xfrm>
          <a:prstGeom prst="rect">
            <a:avLst/>
          </a:prstGeom>
          <a:noFill/>
        </p:spPr>
        <p:txBody>
          <a:bodyPr wrap="square">
            <a:spAutoFit/>
          </a:bodyPr>
          <a:lstStyle/>
          <a:p>
            <a:pPr algn="ctr"/>
            <a:r>
              <a:rPr lang="fr-FR" sz="2800" dirty="0">
                <a:solidFill>
                  <a:schemeClr val="bg1"/>
                </a:solidFill>
                <a:latin typeface="Aptos" panose="020B0004020202020204" pitchFamily="34" charset="0"/>
              </a:rPr>
              <a:t>Objectifs de la stratégie nationale 2022-2027</a:t>
            </a:r>
          </a:p>
        </p:txBody>
      </p:sp>
      <p:sp>
        <p:nvSpPr>
          <p:cNvPr id="19" name="Rectangle : coins arrondis 18">
            <a:extLst>
              <a:ext uri="{FF2B5EF4-FFF2-40B4-BE49-F238E27FC236}">
                <a16:creationId xmlns:a16="http://schemas.microsoft.com/office/drawing/2014/main" id="{4C700E82-3D3D-04D4-5B35-24F3A1029A3D}"/>
              </a:ext>
            </a:extLst>
          </p:cNvPr>
          <p:cNvSpPr/>
          <p:nvPr/>
        </p:nvSpPr>
        <p:spPr>
          <a:xfrm>
            <a:off x="12660923" y="5786295"/>
            <a:ext cx="4656406" cy="791266"/>
          </a:xfrm>
          <a:prstGeom prst="roundRect">
            <a:avLst/>
          </a:prstGeom>
          <a:solidFill>
            <a:srgbClr val="DBE0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i="1" dirty="0" err="1">
                <a:solidFill>
                  <a:srgbClr val="153A83"/>
                </a:solidFill>
                <a:latin typeface="Aptos" panose="020B0004020202020204" pitchFamily="34" charset="0"/>
              </a:rPr>
              <a:t>E.coli</a:t>
            </a:r>
            <a:r>
              <a:rPr lang="fr-FR" sz="2400" i="1" dirty="0">
                <a:solidFill>
                  <a:srgbClr val="153A83"/>
                </a:solidFill>
                <a:latin typeface="Aptos" panose="020B0004020202020204" pitchFamily="34" charset="0"/>
              </a:rPr>
              <a:t> </a:t>
            </a:r>
            <a:r>
              <a:rPr lang="fr-FR" sz="2400" dirty="0">
                <a:solidFill>
                  <a:srgbClr val="153A83"/>
                </a:solidFill>
                <a:latin typeface="Aptos" panose="020B0004020202020204" pitchFamily="34" charset="0"/>
              </a:rPr>
              <a:t>résistants aux FQ &lt; 18%</a:t>
            </a:r>
          </a:p>
        </p:txBody>
      </p:sp>
      <p:sp>
        <p:nvSpPr>
          <p:cNvPr id="20" name="Rectangle : coins arrondis 19">
            <a:extLst>
              <a:ext uri="{FF2B5EF4-FFF2-40B4-BE49-F238E27FC236}">
                <a16:creationId xmlns:a16="http://schemas.microsoft.com/office/drawing/2014/main" id="{296967B5-57F6-5378-C0D4-FF94E6127241}"/>
              </a:ext>
            </a:extLst>
          </p:cNvPr>
          <p:cNvSpPr/>
          <p:nvPr/>
        </p:nvSpPr>
        <p:spPr>
          <a:xfrm>
            <a:off x="10392593" y="7827052"/>
            <a:ext cx="6567612" cy="1099307"/>
          </a:xfrm>
          <a:prstGeom prst="roundRect">
            <a:avLst>
              <a:gd name="adj" fmla="val 13592"/>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Aptos" panose="020B0004020202020204" pitchFamily="34" charset="0"/>
              </a:rPr>
              <a:t>Données régionales à retrouver </a:t>
            </a:r>
            <a:r>
              <a:rPr lang="fr-FR" sz="2400" dirty="0">
                <a:solidFill>
                  <a:schemeClr val="bg1"/>
                </a:solidFill>
                <a:latin typeface="Aptos" panose="020B0004020202020204" pitchFamily="34" charset="0"/>
                <a:hlinkClick r:id="rId4">
                  <a:extLst>
                    <a:ext uri="{A12FA001-AC4F-418D-AE19-62706E023703}">
                      <ahyp:hlinkClr xmlns:ahyp="http://schemas.microsoft.com/office/drawing/2018/hyperlinkcolor" val="tx"/>
                    </a:ext>
                  </a:extLst>
                </a:hlinkClick>
              </a:rPr>
              <a:t>ici</a:t>
            </a:r>
            <a:endParaRPr lang="fr-FR" sz="2400" dirty="0">
              <a:solidFill>
                <a:schemeClr val="bg1"/>
              </a:solidFill>
              <a:latin typeface="Aptos" panose="020B0004020202020204" pitchFamily="34" charset="0"/>
            </a:endParaRPr>
          </a:p>
        </p:txBody>
      </p:sp>
      <p:sp>
        <p:nvSpPr>
          <p:cNvPr id="23" name="Espace réservé du contenu 2">
            <a:extLst>
              <a:ext uri="{FF2B5EF4-FFF2-40B4-BE49-F238E27FC236}">
                <a16:creationId xmlns:a16="http://schemas.microsoft.com/office/drawing/2014/main" id="{A98BA425-35EA-9F6C-8C65-9CA7F730AD65}"/>
              </a:ext>
            </a:extLst>
          </p:cNvPr>
          <p:cNvSpPr>
            <a:spLocks noGrp="1"/>
          </p:cNvSpPr>
          <p:nvPr>
            <p:ph idx="1"/>
          </p:nvPr>
        </p:nvSpPr>
        <p:spPr>
          <a:xfrm>
            <a:off x="803174" y="2103293"/>
            <a:ext cx="5046543" cy="694418"/>
          </a:xfrm>
        </p:spPr>
        <p:txBody>
          <a:bodyPr>
            <a:noAutofit/>
          </a:bodyPr>
          <a:lstStyle/>
          <a:p>
            <a:pPr marL="0" indent="0">
              <a:buNone/>
            </a:pPr>
            <a:r>
              <a:rPr lang="fr-FR" sz="2800" dirty="0">
                <a:solidFill>
                  <a:srgbClr val="14387F"/>
                </a:solidFill>
                <a:latin typeface="Aptos" panose="020B0004020202020204" pitchFamily="34" charset="0"/>
              </a:rPr>
              <a:t>ECBU positif à </a:t>
            </a:r>
            <a:r>
              <a:rPr lang="fr-FR" sz="2800" i="1" dirty="0">
                <a:solidFill>
                  <a:srgbClr val="14387F"/>
                </a:solidFill>
                <a:latin typeface="Aptos" panose="020B0004020202020204" pitchFamily="34" charset="0"/>
              </a:rPr>
              <a:t>E. coli</a:t>
            </a:r>
            <a:endParaRPr lang="fr-FR" sz="2800" i="1" dirty="0">
              <a:solidFill>
                <a:srgbClr val="14387F"/>
              </a:solidFill>
              <a:latin typeface="Aptos" panose="020B0004020202020204" pitchFamily="34" charset="0"/>
              <a:sym typeface="Wingdings" panose="05000000000000000000" pitchFamily="2" charset="2"/>
            </a:endParaRPr>
          </a:p>
        </p:txBody>
      </p:sp>
      <p:sp>
        <p:nvSpPr>
          <p:cNvPr id="24" name="Rectangle 23">
            <a:extLst>
              <a:ext uri="{FF2B5EF4-FFF2-40B4-BE49-F238E27FC236}">
                <a16:creationId xmlns:a16="http://schemas.microsoft.com/office/drawing/2014/main" id="{17D6FC0F-8071-C34B-246A-233FDE151118}"/>
              </a:ext>
            </a:extLst>
          </p:cNvPr>
          <p:cNvSpPr/>
          <p:nvPr/>
        </p:nvSpPr>
        <p:spPr>
          <a:xfrm>
            <a:off x="855897" y="2556375"/>
            <a:ext cx="7618689" cy="400110"/>
          </a:xfrm>
          <a:prstGeom prst="rect">
            <a:avLst/>
          </a:prstGeom>
        </p:spPr>
        <p:txBody>
          <a:bodyPr wrap="none">
            <a:spAutoFit/>
          </a:bodyPr>
          <a:lstStyle/>
          <a:p>
            <a:r>
              <a:rPr lang="fr-FR" sz="2000" i="1" dirty="0">
                <a:solidFill>
                  <a:srgbClr val="14387F"/>
                </a:solidFill>
                <a:latin typeface="Aptos" panose="020B0004020202020204" pitchFamily="34" charset="0"/>
              </a:rPr>
              <a:t>données PRIMO (EHPAD non adossés à un établissement de soins)</a:t>
            </a:r>
            <a:r>
              <a:rPr lang="fr-FR" sz="2000" i="1" dirty="0">
                <a:solidFill>
                  <a:srgbClr val="14387F"/>
                </a:solidFill>
                <a:highlight>
                  <a:srgbClr val="FFFF00"/>
                </a:highlight>
                <a:latin typeface="Aptos" panose="020B0004020202020204" pitchFamily="34" charset="0"/>
              </a:rPr>
              <a:t> </a:t>
            </a:r>
          </a:p>
        </p:txBody>
      </p:sp>
      <p:pic>
        <p:nvPicPr>
          <p:cNvPr id="25" name="Image 24">
            <a:extLst>
              <a:ext uri="{FF2B5EF4-FFF2-40B4-BE49-F238E27FC236}">
                <a16:creationId xmlns:a16="http://schemas.microsoft.com/office/drawing/2014/main" id="{74862516-4BE1-52AB-3486-F3736BD9AB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5225" y="9504793"/>
            <a:ext cx="2198991" cy="555535"/>
          </a:xfrm>
          <a:prstGeom prst="rect">
            <a:avLst/>
          </a:prstGeom>
        </p:spPr>
      </p:pic>
      <p:pic>
        <p:nvPicPr>
          <p:cNvPr id="31" name="Image 30">
            <a:extLst>
              <a:ext uri="{FF2B5EF4-FFF2-40B4-BE49-F238E27FC236}">
                <a16:creationId xmlns:a16="http://schemas.microsoft.com/office/drawing/2014/main" id="{F1051AD4-1229-98B7-3720-60E8F154EDA3}"/>
              </a:ext>
            </a:extLst>
          </p:cNvPr>
          <p:cNvPicPr>
            <a:picLocks noChangeAspect="1"/>
          </p:cNvPicPr>
          <p:nvPr/>
        </p:nvPicPr>
        <p:blipFill>
          <a:blip r:embed="rId6"/>
          <a:stretch>
            <a:fillRect/>
          </a:stretch>
        </p:blipFill>
        <p:spPr>
          <a:xfrm>
            <a:off x="668192" y="3387206"/>
            <a:ext cx="7835307" cy="5891953"/>
          </a:xfrm>
          <a:prstGeom prst="rect">
            <a:avLst/>
          </a:prstGeom>
        </p:spPr>
      </p:pic>
      <p:cxnSp>
        <p:nvCxnSpPr>
          <p:cNvPr id="28" name="Connecteur droit 27">
            <a:extLst>
              <a:ext uri="{FF2B5EF4-FFF2-40B4-BE49-F238E27FC236}">
                <a16:creationId xmlns:a16="http://schemas.microsoft.com/office/drawing/2014/main" id="{D6175989-9EEB-1BC9-E141-09704D78302C}"/>
              </a:ext>
            </a:extLst>
          </p:cNvPr>
          <p:cNvCxnSpPr>
            <a:cxnSpLocks/>
          </p:cNvCxnSpPr>
          <p:nvPr/>
        </p:nvCxnSpPr>
        <p:spPr>
          <a:xfrm>
            <a:off x="1272354" y="7021164"/>
            <a:ext cx="7086179" cy="0"/>
          </a:xfrm>
          <a:prstGeom prst="line">
            <a:avLst/>
          </a:prstGeom>
          <a:ln>
            <a:solidFill>
              <a:srgbClr val="8085E9"/>
            </a:solidFill>
            <a:prstDash val="lgDash"/>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B790C3BE-6585-6711-9988-DFFCD9D4CAE4}"/>
              </a:ext>
            </a:extLst>
          </p:cNvPr>
          <p:cNvCxnSpPr>
            <a:cxnSpLocks/>
          </p:cNvCxnSpPr>
          <p:nvPr/>
        </p:nvCxnSpPr>
        <p:spPr>
          <a:xfrm>
            <a:off x="1272354" y="4954471"/>
            <a:ext cx="7086179" cy="0"/>
          </a:xfrm>
          <a:prstGeom prst="line">
            <a:avLst/>
          </a:prstGeom>
          <a:ln>
            <a:solidFill>
              <a:srgbClr val="E4D354"/>
            </a:solidFill>
            <a:prstDash val="lgDash"/>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34CE476A-D972-C411-BA49-E2A58EFA1FA8}"/>
              </a:ext>
            </a:extLst>
          </p:cNvPr>
          <p:cNvSpPr/>
          <p:nvPr/>
        </p:nvSpPr>
        <p:spPr>
          <a:xfrm>
            <a:off x="1484703" y="9501574"/>
            <a:ext cx="240123" cy="205087"/>
          </a:xfrm>
          <a:prstGeom prst="rect">
            <a:avLst/>
          </a:prstGeom>
          <a:solidFill>
            <a:srgbClr val="8085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ZoneTexte 34">
            <a:extLst>
              <a:ext uri="{FF2B5EF4-FFF2-40B4-BE49-F238E27FC236}">
                <a16:creationId xmlns:a16="http://schemas.microsoft.com/office/drawing/2014/main" id="{A6689C5E-A228-71B3-0AB8-4B03AFC8D77B}"/>
              </a:ext>
            </a:extLst>
          </p:cNvPr>
          <p:cNvSpPr txBox="1"/>
          <p:nvPr/>
        </p:nvSpPr>
        <p:spPr>
          <a:xfrm>
            <a:off x="1867457" y="9419452"/>
            <a:ext cx="2661498" cy="369332"/>
          </a:xfrm>
          <a:prstGeom prst="rect">
            <a:avLst/>
          </a:prstGeom>
          <a:noFill/>
        </p:spPr>
        <p:txBody>
          <a:bodyPr wrap="none" rtlCol="0">
            <a:spAutoFit/>
          </a:bodyPr>
          <a:lstStyle/>
          <a:p>
            <a:r>
              <a:rPr lang="fr-FR" dirty="0" err="1">
                <a:latin typeface="Aptos" panose="020B0004020202020204" pitchFamily="34" charset="0"/>
              </a:rPr>
              <a:t>Céfotaxime</a:t>
            </a:r>
            <a:r>
              <a:rPr lang="fr-FR" dirty="0">
                <a:latin typeface="Aptos" panose="020B0004020202020204" pitchFamily="34" charset="0"/>
              </a:rPr>
              <a:t> / Ceftriaxone</a:t>
            </a:r>
          </a:p>
        </p:txBody>
      </p:sp>
      <p:sp>
        <p:nvSpPr>
          <p:cNvPr id="36" name="Rectangle 35">
            <a:extLst>
              <a:ext uri="{FF2B5EF4-FFF2-40B4-BE49-F238E27FC236}">
                <a16:creationId xmlns:a16="http://schemas.microsoft.com/office/drawing/2014/main" id="{7AB0E18B-9F43-9DCB-7D7D-1FC580A52A1A}"/>
              </a:ext>
            </a:extLst>
          </p:cNvPr>
          <p:cNvSpPr/>
          <p:nvPr/>
        </p:nvSpPr>
        <p:spPr>
          <a:xfrm>
            <a:off x="4939362" y="9497620"/>
            <a:ext cx="240123" cy="205087"/>
          </a:xfrm>
          <a:prstGeom prst="rect">
            <a:avLst/>
          </a:prstGeom>
          <a:solidFill>
            <a:srgbClr val="E4D3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ZoneTexte 36">
            <a:extLst>
              <a:ext uri="{FF2B5EF4-FFF2-40B4-BE49-F238E27FC236}">
                <a16:creationId xmlns:a16="http://schemas.microsoft.com/office/drawing/2014/main" id="{6C7BAC18-255F-313E-C2B2-AE6AFF2A7D9A}"/>
              </a:ext>
            </a:extLst>
          </p:cNvPr>
          <p:cNvSpPr txBox="1"/>
          <p:nvPr/>
        </p:nvSpPr>
        <p:spPr>
          <a:xfrm>
            <a:off x="5322116" y="9415498"/>
            <a:ext cx="1933606" cy="369332"/>
          </a:xfrm>
          <a:prstGeom prst="rect">
            <a:avLst/>
          </a:prstGeom>
          <a:noFill/>
        </p:spPr>
        <p:txBody>
          <a:bodyPr wrap="none" rtlCol="0">
            <a:spAutoFit/>
          </a:bodyPr>
          <a:lstStyle/>
          <a:p>
            <a:r>
              <a:rPr lang="fr-FR" dirty="0">
                <a:latin typeface="Aptos" panose="020B0004020202020204" pitchFamily="34" charset="0"/>
              </a:rPr>
              <a:t>Fluoroquinolones</a:t>
            </a:r>
          </a:p>
        </p:txBody>
      </p:sp>
      <p:sp>
        <p:nvSpPr>
          <p:cNvPr id="38" name="ZoneTexte 37">
            <a:extLst>
              <a:ext uri="{FF2B5EF4-FFF2-40B4-BE49-F238E27FC236}">
                <a16:creationId xmlns:a16="http://schemas.microsoft.com/office/drawing/2014/main" id="{922D6B19-E327-2279-90A5-82409DD1A080}"/>
              </a:ext>
            </a:extLst>
          </p:cNvPr>
          <p:cNvSpPr txBox="1"/>
          <p:nvPr/>
        </p:nvSpPr>
        <p:spPr>
          <a:xfrm>
            <a:off x="7334892" y="7015718"/>
            <a:ext cx="1208985" cy="369332"/>
          </a:xfrm>
          <a:prstGeom prst="rect">
            <a:avLst/>
          </a:prstGeom>
          <a:noFill/>
        </p:spPr>
        <p:txBody>
          <a:bodyPr wrap="none" rtlCol="0">
            <a:spAutoFit/>
          </a:bodyPr>
          <a:lstStyle/>
          <a:p>
            <a:r>
              <a:rPr lang="fr-FR" b="1" dirty="0" err="1">
                <a:solidFill>
                  <a:srgbClr val="8085E9"/>
                </a:solidFill>
                <a:latin typeface="Aptos" panose="020B0004020202020204" pitchFamily="34" charset="0"/>
              </a:rPr>
              <a:t>Obj</a:t>
            </a:r>
            <a:r>
              <a:rPr lang="fr-FR" b="1" dirty="0">
                <a:solidFill>
                  <a:srgbClr val="8085E9"/>
                </a:solidFill>
                <a:latin typeface="Aptos" panose="020B0004020202020204" pitchFamily="34" charset="0"/>
              </a:rPr>
              <a:t> = &lt;8%</a:t>
            </a:r>
          </a:p>
        </p:txBody>
      </p:sp>
      <p:sp>
        <p:nvSpPr>
          <p:cNvPr id="39" name="ZoneTexte 38">
            <a:extLst>
              <a:ext uri="{FF2B5EF4-FFF2-40B4-BE49-F238E27FC236}">
                <a16:creationId xmlns:a16="http://schemas.microsoft.com/office/drawing/2014/main" id="{3286A146-EAEB-B73B-7A47-B33805DEBE48}"/>
              </a:ext>
            </a:extLst>
          </p:cNvPr>
          <p:cNvSpPr txBox="1"/>
          <p:nvPr/>
        </p:nvSpPr>
        <p:spPr>
          <a:xfrm>
            <a:off x="7333711" y="4982568"/>
            <a:ext cx="1332416" cy="369332"/>
          </a:xfrm>
          <a:prstGeom prst="rect">
            <a:avLst/>
          </a:prstGeom>
          <a:noFill/>
        </p:spPr>
        <p:txBody>
          <a:bodyPr wrap="none" rtlCol="0">
            <a:spAutoFit/>
          </a:bodyPr>
          <a:lstStyle/>
          <a:p>
            <a:r>
              <a:rPr lang="fr-FR" b="1" dirty="0" err="1">
                <a:solidFill>
                  <a:srgbClr val="E4D354"/>
                </a:solidFill>
                <a:latin typeface="Aptos" panose="020B0004020202020204" pitchFamily="34" charset="0"/>
              </a:rPr>
              <a:t>Obj</a:t>
            </a:r>
            <a:r>
              <a:rPr lang="fr-FR" b="1" dirty="0">
                <a:solidFill>
                  <a:srgbClr val="E4D354"/>
                </a:solidFill>
                <a:latin typeface="Aptos" panose="020B0004020202020204" pitchFamily="34" charset="0"/>
              </a:rPr>
              <a:t> = &lt;18%</a:t>
            </a:r>
          </a:p>
        </p:txBody>
      </p:sp>
    </p:spTree>
    <p:extLst>
      <p:ext uri="{BB962C8B-B14F-4D97-AF65-F5344CB8AC3E}">
        <p14:creationId xmlns:p14="http://schemas.microsoft.com/office/powerpoint/2010/main" val="91555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8D300-B15D-F886-D59F-4E642A08C5E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31CB921-6FC2-75DD-C12A-89BC55D7EDD5}"/>
              </a:ext>
            </a:extLst>
          </p:cNvPr>
          <p:cNvSpPr/>
          <p:nvPr/>
        </p:nvSpPr>
        <p:spPr>
          <a:xfrm>
            <a:off x="9064253" y="-55020"/>
            <a:ext cx="9224292" cy="10343608"/>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F69F14"/>
          </a:solidFill>
        </p:spPr>
        <p:txBody>
          <a:bodyPr wrap="square" lIns="0" tIns="0" rIns="0" bIns="0" rtlCol="0"/>
          <a:lstStyle/>
          <a:p>
            <a:endParaRPr sz="1637"/>
          </a:p>
        </p:txBody>
      </p:sp>
      <p:sp>
        <p:nvSpPr>
          <p:cNvPr id="4" name="object 4">
            <a:extLst>
              <a:ext uri="{FF2B5EF4-FFF2-40B4-BE49-F238E27FC236}">
                <a16:creationId xmlns:a16="http://schemas.microsoft.com/office/drawing/2014/main" id="{38E01BF1-D2EB-34EE-376E-19888CACEDC5}"/>
              </a:ext>
            </a:extLst>
          </p:cNvPr>
          <p:cNvSpPr/>
          <p:nvPr/>
        </p:nvSpPr>
        <p:spPr>
          <a:xfrm>
            <a:off x="11239682" y="140440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F9BC5A">
              <a:alpha val="47804"/>
            </a:srgbClr>
          </a:solidFill>
        </p:spPr>
        <p:txBody>
          <a:bodyPr wrap="square" lIns="0" tIns="0" rIns="0" bIns="0" rtlCol="0"/>
          <a:lstStyle/>
          <a:p>
            <a:endParaRPr sz="1637"/>
          </a:p>
        </p:txBody>
      </p:sp>
      <p:sp>
        <p:nvSpPr>
          <p:cNvPr id="5" name="Rectangle : coins arrondis 4">
            <a:extLst>
              <a:ext uri="{FF2B5EF4-FFF2-40B4-BE49-F238E27FC236}">
                <a16:creationId xmlns:a16="http://schemas.microsoft.com/office/drawing/2014/main" id="{7E6F9544-30AE-93C9-FF1A-66E373E7738F}"/>
              </a:ext>
            </a:extLst>
          </p:cNvPr>
          <p:cNvSpPr/>
          <p:nvPr/>
        </p:nvSpPr>
        <p:spPr>
          <a:xfrm>
            <a:off x="1417320" y="427621"/>
            <a:ext cx="15102840" cy="1213156"/>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object 6">
            <a:extLst>
              <a:ext uri="{FF2B5EF4-FFF2-40B4-BE49-F238E27FC236}">
                <a16:creationId xmlns:a16="http://schemas.microsoft.com/office/drawing/2014/main" id="{1B83ED20-2212-3E82-A79C-75FCB28E7EB7}"/>
              </a:ext>
            </a:extLst>
          </p:cNvPr>
          <p:cNvSpPr txBox="1">
            <a:spLocks/>
          </p:cNvSpPr>
          <p:nvPr/>
        </p:nvSpPr>
        <p:spPr>
          <a:xfrm>
            <a:off x="1417320" y="628371"/>
            <a:ext cx="15102840" cy="842400"/>
          </a:xfrm>
          <a:prstGeom prst="rect">
            <a:avLst/>
          </a:prstGeom>
          <a:noFill/>
        </p:spPr>
        <p:txBody>
          <a:bodyPr vert="horz" wrap="square" lIns="0" tIns="1484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11553" marR="4621" algn="ctr">
              <a:lnSpc>
                <a:spcPts val="5404"/>
              </a:lnSpc>
              <a:spcBef>
                <a:spcPts val="1169"/>
              </a:spcBef>
            </a:pPr>
            <a:r>
              <a:rPr lang="fr-FR" sz="4800" dirty="0">
                <a:solidFill>
                  <a:srgbClr val="14387F"/>
                </a:solidFill>
              </a:rPr>
              <a:t>Vaccination grippe/COVID19 en EHPAD</a:t>
            </a:r>
            <a:endParaRPr lang="fr-FR" sz="4800" dirty="0"/>
          </a:p>
        </p:txBody>
      </p:sp>
      <p:sp>
        <p:nvSpPr>
          <p:cNvPr id="8" name="Espace réservé du contenu 2">
            <a:extLst>
              <a:ext uri="{FF2B5EF4-FFF2-40B4-BE49-F238E27FC236}">
                <a16:creationId xmlns:a16="http://schemas.microsoft.com/office/drawing/2014/main" id="{B58C9CB3-2018-DF59-C194-32B2C884C997}"/>
              </a:ext>
            </a:extLst>
          </p:cNvPr>
          <p:cNvSpPr>
            <a:spLocks noGrp="1"/>
          </p:cNvSpPr>
          <p:nvPr>
            <p:ph idx="1"/>
          </p:nvPr>
        </p:nvSpPr>
        <p:spPr>
          <a:xfrm>
            <a:off x="628641" y="2014851"/>
            <a:ext cx="8012067" cy="1098180"/>
          </a:xfrm>
        </p:spPr>
        <p:txBody>
          <a:bodyPr>
            <a:noAutofit/>
          </a:bodyPr>
          <a:lstStyle/>
          <a:p>
            <a:pPr marL="0" indent="0">
              <a:lnSpc>
                <a:spcPct val="100000"/>
              </a:lnSpc>
              <a:spcBef>
                <a:spcPts val="0"/>
              </a:spcBef>
              <a:spcAft>
                <a:spcPts val="600"/>
              </a:spcAft>
              <a:buNone/>
            </a:pPr>
            <a:r>
              <a:rPr lang="fr-FR" sz="2800" u="sng" dirty="0">
                <a:solidFill>
                  <a:srgbClr val="14387F"/>
                </a:solidFill>
                <a:latin typeface="Aptos" panose="020B0004020202020204" pitchFamily="34" charset="0"/>
              </a:rPr>
              <a:t>Couverture vaccinale saison 2024-2025</a:t>
            </a:r>
          </a:p>
          <a:p>
            <a:pPr marL="0" indent="0">
              <a:lnSpc>
                <a:spcPct val="100000"/>
              </a:lnSpc>
              <a:spcBef>
                <a:spcPts val="0"/>
              </a:spcBef>
              <a:buNone/>
            </a:pPr>
            <a:r>
              <a:rPr lang="fr-FR" sz="2000" dirty="0">
                <a:solidFill>
                  <a:srgbClr val="14387F"/>
                </a:solidFill>
                <a:latin typeface="Aptos" panose="020B0004020202020204" pitchFamily="34" charset="0"/>
              </a:rPr>
              <a:t>2435 et 2630 EHPAD répondants respectivement pour COVID19 et grippe (soit 35% des EHPAD français)</a:t>
            </a:r>
          </a:p>
          <a:p>
            <a:pPr marL="0" indent="0">
              <a:lnSpc>
                <a:spcPct val="100000"/>
              </a:lnSpc>
              <a:spcBef>
                <a:spcPts val="0"/>
              </a:spcBef>
              <a:buNone/>
            </a:pPr>
            <a:endParaRPr lang="fr-FR" sz="2800" u="sng" dirty="0">
              <a:solidFill>
                <a:srgbClr val="14387F"/>
              </a:solidFill>
              <a:latin typeface="Aptos" panose="020B0004020202020204" pitchFamily="34" charset="0"/>
            </a:endParaRPr>
          </a:p>
          <a:p>
            <a:pPr marL="0" indent="0">
              <a:lnSpc>
                <a:spcPct val="100000"/>
              </a:lnSpc>
              <a:spcBef>
                <a:spcPts val="0"/>
              </a:spcBef>
              <a:buNone/>
            </a:pPr>
            <a:endParaRPr lang="fr-FR" sz="2800" i="1" u="sng" dirty="0">
              <a:solidFill>
                <a:srgbClr val="14387F"/>
              </a:solidFill>
              <a:latin typeface="Aptos" panose="020B0004020202020204" pitchFamily="34" charset="0"/>
              <a:sym typeface="Wingdings" panose="05000000000000000000" pitchFamily="2" charset="2"/>
            </a:endParaRPr>
          </a:p>
        </p:txBody>
      </p:sp>
      <p:graphicFrame>
        <p:nvGraphicFramePr>
          <p:cNvPr id="23" name="Tableau 22">
            <a:extLst>
              <a:ext uri="{FF2B5EF4-FFF2-40B4-BE49-F238E27FC236}">
                <a16:creationId xmlns:a16="http://schemas.microsoft.com/office/drawing/2014/main" id="{323B8007-CD8D-373E-8CF0-518DF8706862}"/>
              </a:ext>
            </a:extLst>
          </p:cNvPr>
          <p:cNvGraphicFramePr>
            <a:graphicFrameLocks noGrp="1"/>
          </p:cNvGraphicFramePr>
          <p:nvPr>
            <p:extLst>
              <p:ext uri="{D42A27DB-BD31-4B8C-83A1-F6EECF244321}">
                <p14:modId xmlns:p14="http://schemas.microsoft.com/office/powerpoint/2010/main" val="243124149"/>
              </p:ext>
            </p:extLst>
          </p:nvPr>
        </p:nvGraphicFramePr>
        <p:xfrm>
          <a:off x="628641" y="3668045"/>
          <a:ext cx="7854177" cy="2480628"/>
        </p:xfrm>
        <a:graphic>
          <a:graphicData uri="http://schemas.openxmlformats.org/drawingml/2006/table">
            <a:tbl>
              <a:tblPr firstRow="1" bandRow="1">
                <a:tableStyleId>{5C22544A-7EE6-4342-B048-85BDC9FD1C3A}</a:tableStyleId>
              </a:tblPr>
              <a:tblGrid>
                <a:gridCol w="2618059">
                  <a:extLst>
                    <a:ext uri="{9D8B030D-6E8A-4147-A177-3AD203B41FA5}">
                      <a16:colId xmlns:a16="http://schemas.microsoft.com/office/drawing/2014/main" val="42023231"/>
                    </a:ext>
                  </a:extLst>
                </a:gridCol>
                <a:gridCol w="2618059">
                  <a:extLst>
                    <a:ext uri="{9D8B030D-6E8A-4147-A177-3AD203B41FA5}">
                      <a16:colId xmlns:a16="http://schemas.microsoft.com/office/drawing/2014/main" val="2189899056"/>
                    </a:ext>
                  </a:extLst>
                </a:gridCol>
                <a:gridCol w="2618059">
                  <a:extLst>
                    <a:ext uri="{9D8B030D-6E8A-4147-A177-3AD203B41FA5}">
                      <a16:colId xmlns:a16="http://schemas.microsoft.com/office/drawing/2014/main" val="3806600874"/>
                    </a:ext>
                  </a:extLst>
                </a:gridCol>
              </a:tblGrid>
              <a:tr h="770180">
                <a:tc>
                  <a:txBody>
                    <a:bodyPr/>
                    <a:lstStyle/>
                    <a:p>
                      <a:pPr algn="l">
                        <a:lnSpc>
                          <a:spcPct val="100000"/>
                        </a:lnSpc>
                      </a:pPr>
                      <a:r>
                        <a:rPr lang="fr-FR" sz="2800" b="1" dirty="0">
                          <a:solidFill>
                            <a:srgbClr val="153A83"/>
                          </a:solidFill>
                          <a:latin typeface="Aptos" panose="020B0004020202020204" pitchFamily="34" charset="0"/>
                        </a:rPr>
                        <a:t>GRIPPE</a:t>
                      </a:r>
                    </a:p>
                    <a:p>
                      <a:pPr algn="l">
                        <a:lnSpc>
                          <a:spcPct val="100000"/>
                        </a:lnSpc>
                      </a:pPr>
                      <a:endParaRPr lang="fr-FR" sz="2400" b="1" dirty="0">
                        <a:solidFill>
                          <a:srgbClr val="153A83"/>
                        </a:solidFill>
                        <a:latin typeface="Aptos" panose="020B0004020202020204" pitchFamily="34" charset="0"/>
                      </a:endParaRPr>
                    </a:p>
                  </a:txBody>
                  <a:tcPr>
                    <a:lnB w="12700" cap="flat" cmpd="sng" algn="ctr">
                      <a:solidFill>
                        <a:srgbClr val="F69F14"/>
                      </a:solidFill>
                      <a:prstDash val="solid"/>
                      <a:round/>
                      <a:headEnd type="none" w="med" len="med"/>
                      <a:tailEnd type="none" w="med" len="med"/>
                    </a:lnB>
                    <a:solidFill>
                      <a:schemeClr val="bg1"/>
                    </a:solidFill>
                  </a:tcPr>
                </a:tc>
                <a:tc>
                  <a:txBody>
                    <a:bodyPr/>
                    <a:lstStyle/>
                    <a:p>
                      <a:pPr algn="ctr">
                        <a:lnSpc>
                          <a:spcPct val="100000"/>
                        </a:lnSpc>
                      </a:pPr>
                      <a:r>
                        <a:rPr lang="fr-FR" sz="2400" b="0" dirty="0">
                          <a:latin typeface="Aptos" panose="020B0004020202020204" pitchFamily="34" charset="0"/>
                        </a:rPr>
                        <a:t>Résidents</a:t>
                      </a:r>
                    </a:p>
                  </a:txBody>
                  <a:tcPr anchor="ctr">
                    <a:lnB w="12700" cap="flat" cmpd="sng" algn="ctr">
                      <a:solidFill>
                        <a:srgbClr val="F69F14"/>
                      </a:solidFill>
                      <a:prstDash val="solid"/>
                      <a:round/>
                      <a:headEnd type="none" w="med" len="med"/>
                      <a:tailEnd type="none" w="med" len="med"/>
                    </a:lnB>
                    <a:solidFill>
                      <a:srgbClr val="F69F14"/>
                    </a:solidFill>
                  </a:tcPr>
                </a:tc>
                <a:tc>
                  <a:txBody>
                    <a:bodyPr/>
                    <a:lstStyle/>
                    <a:p>
                      <a:pPr algn="ctr">
                        <a:lnSpc>
                          <a:spcPct val="100000"/>
                        </a:lnSpc>
                      </a:pPr>
                      <a:r>
                        <a:rPr lang="fr-FR" sz="2400" b="0" dirty="0">
                          <a:latin typeface="Aptos" panose="020B0004020202020204" pitchFamily="34" charset="0"/>
                        </a:rPr>
                        <a:t>Professionnels</a:t>
                      </a:r>
                    </a:p>
                  </a:txBody>
                  <a:tcPr anchor="ctr">
                    <a:lnB w="12700" cap="flat" cmpd="sng" algn="ctr">
                      <a:solidFill>
                        <a:srgbClr val="F69F14"/>
                      </a:solidFill>
                      <a:prstDash val="solid"/>
                      <a:round/>
                      <a:headEnd type="none" w="med" len="med"/>
                      <a:tailEnd type="none" w="med" len="med"/>
                    </a:lnB>
                    <a:solidFill>
                      <a:srgbClr val="F69F14"/>
                    </a:solidFill>
                  </a:tcPr>
                </a:tc>
                <a:extLst>
                  <a:ext uri="{0D108BD9-81ED-4DB2-BD59-A6C34878D82A}">
                    <a16:rowId xmlns:a16="http://schemas.microsoft.com/office/drawing/2014/main" val="4001163771"/>
                  </a:ext>
                </a:extLst>
              </a:tr>
              <a:tr h="370840">
                <a:tc>
                  <a:txBody>
                    <a:bodyPr/>
                    <a:lstStyle/>
                    <a:p>
                      <a:pPr>
                        <a:lnSpc>
                          <a:spcPct val="150000"/>
                        </a:lnSpc>
                      </a:pPr>
                      <a:r>
                        <a:rPr lang="fr-FR" sz="2400" b="1" dirty="0">
                          <a:solidFill>
                            <a:srgbClr val="153A83"/>
                          </a:solidFill>
                          <a:latin typeface="Aptos" panose="020B0004020202020204" pitchFamily="34" charset="0"/>
                        </a:rPr>
                        <a:t>EHPAD</a:t>
                      </a:r>
                    </a:p>
                  </a:txBody>
                  <a:tcPr>
                    <a:lnT w="12700" cap="flat" cmpd="sng" algn="ctr">
                      <a:solidFill>
                        <a:srgbClr val="F69F14"/>
                      </a:solidFill>
                      <a:prstDash val="solid"/>
                      <a:round/>
                      <a:headEnd type="none" w="med" len="med"/>
                      <a:tailEnd type="none" w="med" len="med"/>
                    </a:lnT>
                    <a:solidFill>
                      <a:schemeClr val="bg1"/>
                    </a:solidFill>
                  </a:tcPr>
                </a:tc>
                <a:tc>
                  <a:txBody>
                    <a:bodyPr/>
                    <a:lstStyle/>
                    <a:p>
                      <a:pPr algn="ctr">
                        <a:lnSpc>
                          <a:spcPct val="150000"/>
                        </a:lnSpc>
                      </a:pPr>
                      <a:r>
                        <a:rPr lang="fr-FR" sz="2400" b="1" dirty="0">
                          <a:solidFill>
                            <a:srgbClr val="153A83"/>
                          </a:solidFill>
                          <a:latin typeface="Aptos" panose="020B0004020202020204" pitchFamily="34" charset="0"/>
                        </a:rPr>
                        <a:t>82,7%</a:t>
                      </a:r>
                    </a:p>
                  </a:txBody>
                  <a:tcPr>
                    <a:lnT w="12700" cap="flat" cmpd="sng" algn="ctr">
                      <a:solidFill>
                        <a:srgbClr val="F69F14"/>
                      </a:solidFill>
                      <a:prstDash val="solid"/>
                      <a:round/>
                      <a:headEnd type="none" w="med" len="med"/>
                      <a:tailEnd type="none" w="med" len="med"/>
                    </a:lnT>
                    <a:solidFill>
                      <a:schemeClr val="bg1"/>
                    </a:solidFill>
                  </a:tcPr>
                </a:tc>
                <a:tc>
                  <a:txBody>
                    <a:bodyPr/>
                    <a:lstStyle/>
                    <a:p>
                      <a:pPr algn="ctr">
                        <a:lnSpc>
                          <a:spcPct val="150000"/>
                        </a:lnSpc>
                      </a:pPr>
                      <a:r>
                        <a:rPr lang="fr-FR" sz="2400" b="1" dirty="0">
                          <a:solidFill>
                            <a:srgbClr val="153A83"/>
                          </a:solidFill>
                          <a:latin typeface="Aptos" panose="020B0004020202020204" pitchFamily="34" charset="0"/>
                        </a:rPr>
                        <a:t>21%</a:t>
                      </a:r>
                    </a:p>
                  </a:txBody>
                  <a:tcPr>
                    <a:lnT w="12700" cap="flat" cmpd="sng" algn="ctr">
                      <a:solidFill>
                        <a:srgbClr val="F69F14"/>
                      </a:solidFill>
                      <a:prstDash val="solid"/>
                      <a:round/>
                      <a:headEnd type="none" w="med" len="med"/>
                      <a:tailEnd type="none" w="med" len="med"/>
                    </a:lnT>
                    <a:solidFill>
                      <a:schemeClr val="bg1"/>
                    </a:solidFill>
                  </a:tcPr>
                </a:tc>
                <a:extLst>
                  <a:ext uri="{0D108BD9-81ED-4DB2-BD59-A6C34878D82A}">
                    <a16:rowId xmlns:a16="http://schemas.microsoft.com/office/drawing/2014/main" val="3245484700"/>
                  </a:ext>
                </a:extLst>
              </a:tr>
              <a:tr h="370840">
                <a:tc>
                  <a:txBody>
                    <a:bodyPr/>
                    <a:lstStyle/>
                    <a:p>
                      <a:pPr>
                        <a:lnSpc>
                          <a:spcPct val="150000"/>
                        </a:lnSpc>
                      </a:pPr>
                      <a:r>
                        <a:rPr lang="fr-FR" sz="2000" b="0" dirty="0">
                          <a:solidFill>
                            <a:srgbClr val="153A83"/>
                          </a:solidFill>
                          <a:latin typeface="Aptos" panose="020B0004020202020204" pitchFamily="34" charset="0"/>
                        </a:rPr>
                        <a:t>EHPA </a:t>
                      </a:r>
                      <a:r>
                        <a:rPr lang="fr-FR" sz="2000" b="0" baseline="30000" dirty="0">
                          <a:solidFill>
                            <a:srgbClr val="153A83"/>
                          </a:solidFill>
                          <a:latin typeface="Aptos" panose="020B0004020202020204" pitchFamily="34" charset="0"/>
                        </a:rPr>
                        <a:t>(1) </a:t>
                      </a:r>
                      <a:r>
                        <a:rPr lang="fr-FR" sz="2000" b="0" dirty="0">
                          <a:solidFill>
                            <a:srgbClr val="153A83"/>
                          </a:solidFill>
                          <a:latin typeface="Aptos" panose="020B0004020202020204" pitchFamily="34" charset="0"/>
                        </a:rPr>
                        <a:t> hors EHPAD</a:t>
                      </a:r>
                    </a:p>
                  </a:txBody>
                  <a:tcPr>
                    <a:solidFill>
                      <a:schemeClr val="bg1"/>
                    </a:solidFill>
                  </a:tcPr>
                </a:tc>
                <a:tc>
                  <a:txBody>
                    <a:bodyPr/>
                    <a:lstStyle/>
                    <a:p>
                      <a:pPr algn="ctr">
                        <a:lnSpc>
                          <a:spcPct val="150000"/>
                        </a:lnSpc>
                      </a:pPr>
                      <a:r>
                        <a:rPr lang="fr-FR" sz="2000" b="0" dirty="0">
                          <a:solidFill>
                            <a:srgbClr val="153A83"/>
                          </a:solidFill>
                          <a:latin typeface="Aptos" panose="020B0004020202020204" pitchFamily="34" charset="0"/>
                        </a:rPr>
                        <a:t>63%</a:t>
                      </a:r>
                    </a:p>
                  </a:txBody>
                  <a:tcPr>
                    <a:solidFill>
                      <a:schemeClr val="bg1"/>
                    </a:solidFill>
                  </a:tcPr>
                </a:tc>
                <a:tc>
                  <a:txBody>
                    <a:bodyPr/>
                    <a:lstStyle/>
                    <a:p>
                      <a:pPr algn="ctr">
                        <a:lnSpc>
                          <a:spcPct val="150000"/>
                        </a:lnSpc>
                      </a:pPr>
                      <a:r>
                        <a:rPr lang="fr-FR" sz="2000" b="0" dirty="0">
                          <a:solidFill>
                            <a:srgbClr val="153A83"/>
                          </a:solidFill>
                          <a:latin typeface="Aptos" panose="020B0004020202020204" pitchFamily="34" charset="0"/>
                        </a:rPr>
                        <a:t>17%</a:t>
                      </a:r>
                    </a:p>
                  </a:txBody>
                  <a:tcPr>
                    <a:solidFill>
                      <a:schemeClr val="bg1"/>
                    </a:solidFill>
                  </a:tcPr>
                </a:tc>
                <a:extLst>
                  <a:ext uri="{0D108BD9-81ED-4DB2-BD59-A6C34878D82A}">
                    <a16:rowId xmlns:a16="http://schemas.microsoft.com/office/drawing/2014/main" val="2577300931"/>
                  </a:ext>
                </a:extLst>
              </a:tr>
              <a:tr h="370840">
                <a:tc>
                  <a:txBody>
                    <a:bodyPr/>
                    <a:lstStyle/>
                    <a:p>
                      <a:pPr>
                        <a:lnSpc>
                          <a:spcPct val="150000"/>
                        </a:lnSpc>
                      </a:pPr>
                      <a:r>
                        <a:rPr lang="fr-FR" sz="2000" b="0" dirty="0">
                          <a:solidFill>
                            <a:srgbClr val="153A83"/>
                          </a:solidFill>
                          <a:latin typeface="Aptos" panose="020B0004020202020204" pitchFamily="34" charset="0"/>
                        </a:rPr>
                        <a:t>EHPH </a:t>
                      </a:r>
                      <a:r>
                        <a:rPr lang="fr-FR" sz="2000" b="0" baseline="30000" dirty="0">
                          <a:solidFill>
                            <a:srgbClr val="153A83"/>
                          </a:solidFill>
                          <a:latin typeface="Aptos" panose="020B0004020202020204" pitchFamily="34" charset="0"/>
                        </a:rPr>
                        <a:t>(2)</a:t>
                      </a:r>
                      <a:endParaRPr lang="fr-FR" sz="2000" b="0" dirty="0">
                        <a:solidFill>
                          <a:srgbClr val="153A83"/>
                        </a:solidFill>
                        <a:latin typeface="Aptos" panose="020B0004020202020204" pitchFamily="34" charset="0"/>
                      </a:endParaRPr>
                    </a:p>
                  </a:txBody>
                  <a:tcPr>
                    <a:solidFill>
                      <a:schemeClr val="bg1"/>
                    </a:solidFill>
                  </a:tcPr>
                </a:tc>
                <a:tc>
                  <a:txBody>
                    <a:bodyPr/>
                    <a:lstStyle/>
                    <a:p>
                      <a:pPr algn="ctr">
                        <a:lnSpc>
                          <a:spcPct val="150000"/>
                        </a:lnSpc>
                      </a:pPr>
                      <a:r>
                        <a:rPr lang="fr-FR" sz="2000" b="0" dirty="0">
                          <a:solidFill>
                            <a:srgbClr val="153A83"/>
                          </a:solidFill>
                          <a:latin typeface="Aptos" panose="020B0004020202020204" pitchFamily="34" charset="0"/>
                        </a:rPr>
                        <a:t>68,3%</a:t>
                      </a:r>
                    </a:p>
                  </a:txBody>
                  <a:tcPr>
                    <a:solidFill>
                      <a:schemeClr val="bg1"/>
                    </a:solidFill>
                  </a:tcPr>
                </a:tc>
                <a:tc>
                  <a:txBody>
                    <a:bodyPr/>
                    <a:lstStyle/>
                    <a:p>
                      <a:pPr algn="ctr">
                        <a:lnSpc>
                          <a:spcPct val="150000"/>
                        </a:lnSpc>
                      </a:pPr>
                      <a:r>
                        <a:rPr lang="fr-FR" sz="2000" b="0" dirty="0">
                          <a:solidFill>
                            <a:srgbClr val="153A83"/>
                          </a:solidFill>
                          <a:latin typeface="Aptos" panose="020B0004020202020204" pitchFamily="34" charset="0"/>
                        </a:rPr>
                        <a:t>13%</a:t>
                      </a:r>
                    </a:p>
                  </a:txBody>
                  <a:tcPr>
                    <a:solidFill>
                      <a:schemeClr val="bg1"/>
                    </a:solidFill>
                  </a:tcPr>
                </a:tc>
                <a:extLst>
                  <a:ext uri="{0D108BD9-81ED-4DB2-BD59-A6C34878D82A}">
                    <a16:rowId xmlns:a16="http://schemas.microsoft.com/office/drawing/2014/main" val="3522956049"/>
                  </a:ext>
                </a:extLst>
              </a:tr>
            </a:tbl>
          </a:graphicData>
        </a:graphic>
      </p:graphicFrame>
      <p:pic>
        <p:nvPicPr>
          <p:cNvPr id="24" name="Image 23">
            <a:extLst>
              <a:ext uri="{FF2B5EF4-FFF2-40B4-BE49-F238E27FC236}">
                <a16:creationId xmlns:a16="http://schemas.microsoft.com/office/drawing/2014/main" id="{84BEBEDF-F478-ED5B-C27B-E64B98AB6212}"/>
              </a:ext>
            </a:extLst>
          </p:cNvPr>
          <p:cNvPicPr>
            <a:picLocks noChangeAspect="1"/>
          </p:cNvPicPr>
          <p:nvPr/>
        </p:nvPicPr>
        <p:blipFill>
          <a:blip r:embed="rId3"/>
          <a:stretch>
            <a:fillRect/>
          </a:stretch>
        </p:blipFill>
        <p:spPr>
          <a:xfrm>
            <a:off x="10247293" y="4742063"/>
            <a:ext cx="1983715" cy="1955819"/>
          </a:xfrm>
          <a:prstGeom prst="rect">
            <a:avLst/>
          </a:prstGeom>
        </p:spPr>
      </p:pic>
      <p:sp>
        <p:nvSpPr>
          <p:cNvPr id="25" name="Rectangle : coins arrondis 24">
            <a:extLst>
              <a:ext uri="{FF2B5EF4-FFF2-40B4-BE49-F238E27FC236}">
                <a16:creationId xmlns:a16="http://schemas.microsoft.com/office/drawing/2014/main" id="{0A149087-EE72-3ED8-D5AA-91E2FAC470D2}"/>
              </a:ext>
            </a:extLst>
          </p:cNvPr>
          <p:cNvSpPr/>
          <p:nvPr/>
        </p:nvSpPr>
        <p:spPr>
          <a:xfrm>
            <a:off x="12660923" y="5174480"/>
            <a:ext cx="4656406" cy="1099306"/>
          </a:xfrm>
          <a:prstGeom prst="roundRect">
            <a:avLst/>
          </a:prstGeom>
          <a:solidFill>
            <a:srgbClr val="DBE0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153A83"/>
                </a:solidFill>
                <a:latin typeface="Aptos" panose="020B0004020202020204" pitchFamily="34" charset="0"/>
              </a:rPr>
              <a:t>Vaccination </a:t>
            </a:r>
            <a:r>
              <a:rPr lang="fr-FR" sz="2400" dirty="0" err="1">
                <a:solidFill>
                  <a:srgbClr val="153A83"/>
                </a:solidFill>
                <a:latin typeface="Aptos" panose="020B0004020202020204" pitchFamily="34" charset="0"/>
              </a:rPr>
              <a:t>anti-grippale</a:t>
            </a:r>
            <a:r>
              <a:rPr lang="fr-FR" sz="2400" dirty="0">
                <a:solidFill>
                  <a:srgbClr val="153A83"/>
                </a:solidFill>
                <a:latin typeface="Aptos" panose="020B0004020202020204" pitchFamily="34" charset="0"/>
              </a:rPr>
              <a:t> des professionnels en ESMS &gt; 70%</a:t>
            </a:r>
          </a:p>
        </p:txBody>
      </p:sp>
      <p:sp>
        <p:nvSpPr>
          <p:cNvPr id="26" name="ZoneTexte 25">
            <a:extLst>
              <a:ext uri="{FF2B5EF4-FFF2-40B4-BE49-F238E27FC236}">
                <a16:creationId xmlns:a16="http://schemas.microsoft.com/office/drawing/2014/main" id="{9775014F-235C-52DC-3493-5AAB02C1C3EF}"/>
              </a:ext>
            </a:extLst>
          </p:cNvPr>
          <p:cNvSpPr txBox="1"/>
          <p:nvPr/>
        </p:nvSpPr>
        <p:spPr>
          <a:xfrm>
            <a:off x="10247824" y="3649961"/>
            <a:ext cx="7069505" cy="523220"/>
          </a:xfrm>
          <a:prstGeom prst="rect">
            <a:avLst/>
          </a:prstGeom>
          <a:noFill/>
        </p:spPr>
        <p:txBody>
          <a:bodyPr wrap="square">
            <a:spAutoFit/>
          </a:bodyPr>
          <a:lstStyle/>
          <a:p>
            <a:pPr algn="ctr"/>
            <a:r>
              <a:rPr lang="fr-FR" sz="2800" dirty="0">
                <a:solidFill>
                  <a:schemeClr val="bg1"/>
                </a:solidFill>
                <a:latin typeface="Aptos" panose="020B0004020202020204" pitchFamily="34" charset="0"/>
              </a:rPr>
              <a:t>Objectifs de la stratégie nationale 2022-2027</a:t>
            </a:r>
          </a:p>
        </p:txBody>
      </p:sp>
      <p:sp>
        <p:nvSpPr>
          <p:cNvPr id="29" name="Rectangle : coins arrondis 28">
            <a:extLst>
              <a:ext uri="{FF2B5EF4-FFF2-40B4-BE49-F238E27FC236}">
                <a16:creationId xmlns:a16="http://schemas.microsoft.com/office/drawing/2014/main" id="{71326F71-832C-5231-EF7C-B6F242F2D602}"/>
              </a:ext>
            </a:extLst>
          </p:cNvPr>
          <p:cNvSpPr/>
          <p:nvPr/>
        </p:nvSpPr>
        <p:spPr>
          <a:xfrm>
            <a:off x="10392593" y="7621746"/>
            <a:ext cx="6567612" cy="1099307"/>
          </a:xfrm>
          <a:prstGeom prst="roundRect">
            <a:avLst>
              <a:gd name="adj" fmla="val 13592"/>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Aptos" panose="020B0004020202020204" pitchFamily="34" charset="0"/>
              </a:rPr>
              <a:t>Données régionales à retrouver </a:t>
            </a:r>
            <a:r>
              <a:rPr lang="fr-FR" sz="2400" dirty="0">
                <a:solidFill>
                  <a:schemeClr val="bg1"/>
                </a:solidFill>
                <a:latin typeface="Aptos" panose="020B0004020202020204" pitchFamily="34" charset="0"/>
                <a:hlinkClick r:id="rId4">
                  <a:extLst>
                    <a:ext uri="{A12FA001-AC4F-418D-AE19-62706E023703}">
                      <ahyp:hlinkClr xmlns:ahyp="http://schemas.microsoft.com/office/drawing/2018/hyperlinkcolor" val="tx"/>
                    </a:ext>
                  </a:extLst>
                </a:hlinkClick>
              </a:rPr>
              <a:t>ici</a:t>
            </a:r>
            <a:endParaRPr lang="fr-FR" sz="2400" dirty="0">
              <a:solidFill>
                <a:schemeClr val="bg1"/>
              </a:solidFill>
              <a:latin typeface="Aptos" panose="020B0004020202020204" pitchFamily="34" charset="0"/>
            </a:endParaRPr>
          </a:p>
        </p:txBody>
      </p:sp>
      <p:pic>
        <p:nvPicPr>
          <p:cNvPr id="31" name="Image 30">
            <a:extLst>
              <a:ext uri="{FF2B5EF4-FFF2-40B4-BE49-F238E27FC236}">
                <a16:creationId xmlns:a16="http://schemas.microsoft.com/office/drawing/2014/main" id="{85655953-9069-DA33-C845-77D868FBBB16}"/>
              </a:ext>
            </a:extLst>
          </p:cNvPr>
          <p:cNvPicPr>
            <a:picLocks noChangeAspect="1"/>
          </p:cNvPicPr>
          <p:nvPr/>
        </p:nvPicPr>
        <p:blipFill>
          <a:blip r:embed="rId3"/>
          <a:stretch>
            <a:fillRect/>
          </a:stretch>
        </p:blipFill>
        <p:spPr>
          <a:xfrm>
            <a:off x="8206989" y="3469903"/>
            <a:ext cx="433719" cy="427620"/>
          </a:xfrm>
          <a:prstGeom prst="rect">
            <a:avLst/>
          </a:prstGeom>
        </p:spPr>
      </p:pic>
      <p:graphicFrame>
        <p:nvGraphicFramePr>
          <p:cNvPr id="33" name="Tableau 32">
            <a:extLst>
              <a:ext uri="{FF2B5EF4-FFF2-40B4-BE49-F238E27FC236}">
                <a16:creationId xmlns:a16="http://schemas.microsoft.com/office/drawing/2014/main" id="{23306C7C-E7BE-5259-23F2-D4F95CE11F88}"/>
              </a:ext>
            </a:extLst>
          </p:cNvPr>
          <p:cNvGraphicFramePr>
            <a:graphicFrameLocks noGrp="1"/>
          </p:cNvGraphicFramePr>
          <p:nvPr>
            <p:extLst>
              <p:ext uri="{D42A27DB-BD31-4B8C-83A1-F6EECF244321}">
                <p14:modId xmlns:p14="http://schemas.microsoft.com/office/powerpoint/2010/main" val="1773373478"/>
              </p:ext>
            </p:extLst>
          </p:nvPr>
        </p:nvGraphicFramePr>
        <p:xfrm>
          <a:off x="569671" y="6674590"/>
          <a:ext cx="7854177" cy="2366888"/>
        </p:xfrm>
        <a:graphic>
          <a:graphicData uri="http://schemas.openxmlformats.org/drawingml/2006/table">
            <a:tbl>
              <a:tblPr firstRow="1" bandRow="1">
                <a:tableStyleId>{5C22544A-7EE6-4342-B048-85BDC9FD1C3A}</a:tableStyleId>
              </a:tblPr>
              <a:tblGrid>
                <a:gridCol w="2618059">
                  <a:extLst>
                    <a:ext uri="{9D8B030D-6E8A-4147-A177-3AD203B41FA5}">
                      <a16:colId xmlns:a16="http://schemas.microsoft.com/office/drawing/2014/main" val="42023231"/>
                    </a:ext>
                  </a:extLst>
                </a:gridCol>
                <a:gridCol w="2618059">
                  <a:extLst>
                    <a:ext uri="{9D8B030D-6E8A-4147-A177-3AD203B41FA5}">
                      <a16:colId xmlns:a16="http://schemas.microsoft.com/office/drawing/2014/main" val="2189899056"/>
                    </a:ext>
                  </a:extLst>
                </a:gridCol>
                <a:gridCol w="2618059">
                  <a:extLst>
                    <a:ext uri="{9D8B030D-6E8A-4147-A177-3AD203B41FA5}">
                      <a16:colId xmlns:a16="http://schemas.microsoft.com/office/drawing/2014/main" val="3806600874"/>
                    </a:ext>
                  </a:extLst>
                </a:gridCol>
              </a:tblGrid>
              <a:tr h="770180">
                <a:tc>
                  <a:txBody>
                    <a:bodyPr/>
                    <a:lstStyle/>
                    <a:p>
                      <a:pPr algn="l">
                        <a:lnSpc>
                          <a:spcPct val="100000"/>
                        </a:lnSpc>
                      </a:pPr>
                      <a:r>
                        <a:rPr lang="fr-FR" sz="2800" b="1" dirty="0">
                          <a:solidFill>
                            <a:srgbClr val="153A83"/>
                          </a:solidFill>
                          <a:latin typeface="Aptos" panose="020B0004020202020204" pitchFamily="34" charset="0"/>
                        </a:rPr>
                        <a:t>COVID19</a:t>
                      </a:r>
                      <a:endParaRPr lang="fr-FR" sz="2400" b="1" dirty="0">
                        <a:solidFill>
                          <a:srgbClr val="153A83"/>
                        </a:solidFill>
                        <a:latin typeface="Aptos" panose="020B0004020202020204" pitchFamily="34" charset="0"/>
                      </a:endParaRPr>
                    </a:p>
                  </a:txBody>
                  <a:tcPr>
                    <a:lnB w="12700" cap="flat" cmpd="sng" algn="ctr">
                      <a:solidFill>
                        <a:srgbClr val="F69F14"/>
                      </a:solidFill>
                      <a:prstDash val="solid"/>
                      <a:round/>
                      <a:headEnd type="none" w="med" len="med"/>
                      <a:tailEnd type="none" w="med" len="med"/>
                    </a:lnB>
                    <a:solidFill>
                      <a:schemeClr val="bg1"/>
                    </a:solidFill>
                  </a:tcPr>
                </a:tc>
                <a:tc>
                  <a:txBody>
                    <a:bodyPr/>
                    <a:lstStyle/>
                    <a:p>
                      <a:pPr algn="ctr">
                        <a:lnSpc>
                          <a:spcPct val="100000"/>
                        </a:lnSpc>
                      </a:pPr>
                      <a:r>
                        <a:rPr lang="fr-FR" sz="2400" b="0" dirty="0">
                          <a:latin typeface="Aptos" panose="020B0004020202020204" pitchFamily="34" charset="0"/>
                        </a:rPr>
                        <a:t>Résidents</a:t>
                      </a:r>
                    </a:p>
                  </a:txBody>
                  <a:tcPr anchor="ctr">
                    <a:lnB w="12700" cap="flat" cmpd="sng" algn="ctr">
                      <a:solidFill>
                        <a:srgbClr val="F69F14"/>
                      </a:solidFill>
                      <a:prstDash val="solid"/>
                      <a:round/>
                      <a:headEnd type="none" w="med" len="med"/>
                      <a:tailEnd type="none" w="med" len="med"/>
                    </a:lnB>
                    <a:solidFill>
                      <a:srgbClr val="F69F14"/>
                    </a:solidFill>
                  </a:tcPr>
                </a:tc>
                <a:tc>
                  <a:txBody>
                    <a:bodyPr/>
                    <a:lstStyle/>
                    <a:p>
                      <a:pPr algn="ctr">
                        <a:lnSpc>
                          <a:spcPct val="100000"/>
                        </a:lnSpc>
                      </a:pPr>
                      <a:r>
                        <a:rPr lang="fr-FR" sz="2400" b="0" dirty="0">
                          <a:latin typeface="Aptos" panose="020B0004020202020204" pitchFamily="34" charset="0"/>
                        </a:rPr>
                        <a:t>Professionnels</a:t>
                      </a:r>
                    </a:p>
                  </a:txBody>
                  <a:tcPr anchor="ctr">
                    <a:lnB w="12700" cap="flat" cmpd="sng" algn="ctr">
                      <a:solidFill>
                        <a:srgbClr val="F69F14"/>
                      </a:solidFill>
                      <a:prstDash val="solid"/>
                      <a:round/>
                      <a:headEnd type="none" w="med" len="med"/>
                      <a:tailEnd type="none" w="med" len="med"/>
                    </a:lnB>
                    <a:solidFill>
                      <a:srgbClr val="F69F14"/>
                    </a:solidFill>
                  </a:tcPr>
                </a:tc>
                <a:extLst>
                  <a:ext uri="{0D108BD9-81ED-4DB2-BD59-A6C34878D82A}">
                    <a16:rowId xmlns:a16="http://schemas.microsoft.com/office/drawing/2014/main" val="4001163771"/>
                  </a:ext>
                </a:extLst>
              </a:tr>
              <a:tr h="370840">
                <a:tc>
                  <a:txBody>
                    <a:bodyPr/>
                    <a:lstStyle/>
                    <a:p>
                      <a:pPr>
                        <a:lnSpc>
                          <a:spcPct val="150000"/>
                        </a:lnSpc>
                      </a:pPr>
                      <a:r>
                        <a:rPr lang="fr-FR" sz="2400" b="1" dirty="0">
                          <a:solidFill>
                            <a:srgbClr val="153A83"/>
                          </a:solidFill>
                          <a:latin typeface="Aptos" panose="020B0004020202020204" pitchFamily="34" charset="0"/>
                        </a:rPr>
                        <a:t>EHPAD</a:t>
                      </a:r>
                    </a:p>
                  </a:txBody>
                  <a:tcPr>
                    <a:lnT w="12700" cap="flat" cmpd="sng" algn="ctr">
                      <a:solidFill>
                        <a:srgbClr val="F69F14"/>
                      </a:solidFill>
                      <a:prstDash val="solid"/>
                      <a:round/>
                      <a:headEnd type="none" w="med" len="med"/>
                      <a:tailEnd type="none" w="med" len="med"/>
                    </a:lnT>
                    <a:solidFill>
                      <a:schemeClr val="bg1"/>
                    </a:solidFill>
                  </a:tcPr>
                </a:tc>
                <a:tc>
                  <a:txBody>
                    <a:bodyPr/>
                    <a:lstStyle/>
                    <a:p>
                      <a:pPr algn="ctr">
                        <a:lnSpc>
                          <a:spcPct val="150000"/>
                        </a:lnSpc>
                      </a:pPr>
                      <a:r>
                        <a:rPr lang="fr-FR" sz="2400" b="1" dirty="0">
                          <a:solidFill>
                            <a:srgbClr val="153A83"/>
                          </a:solidFill>
                          <a:latin typeface="Aptos" panose="020B0004020202020204" pitchFamily="34" charset="0"/>
                        </a:rPr>
                        <a:t>63,6%</a:t>
                      </a:r>
                    </a:p>
                  </a:txBody>
                  <a:tcPr>
                    <a:lnT w="12700" cap="flat" cmpd="sng" algn="ctr">
                      <a:solidFill>
                        <a:srgbClr val="F69F14"/>
                      </a:solidFill>
                      <a:prstDash val="solid"/>
                      <a:round/>
                      <a:headEnd type="none" w="med" len="med"/>
                      <a:tailEnd type="none" w="med" len="med"/>
                    </a:lnT>
                    <a:solidFill>
                      <a:schemeClr val="bg1"/>
                    </a:solidFill>
                  </a:tcPr>
                </a:tc>
                <a:tc>
                  <a:txBody>
                    <a:bodyPr/>
                    <a:lstStyle/>
                    <a:p>
                      <a:pPr algn="ctr">
                        <a:lnSpc>
                          <a:spcPct val="150000"/>
                        </a:lnSpc>
                      </a:pPr>
                      <a:r>
                        <a:rPr lang="fr-FR" sz="2400" b="1" dirty="0">
                          <a:solidFill>
                            <a:srgbClr val="153A83"/>
                          </a:solidFill>
                          <a:latin typeface="Aptos" panose="020B0004020202020204" pitchFamily="34" charset="0"/>
                        </a:rPr>
                        <a:t>4,3%</a:t>
                      </a:r>
                    </a:p>
                  </a:txBody>
                  <a:tcPr>
                    <a:lnT w="12700" cap="flat" cmpd="sng" algn="ctr">
                      <a:solidFill>
                        <a:srgbClr val="F69F14"/>
                      </a:solidFill>
                      <a:prstDash val="solid"/>
                      <a:round/>
                      <a:headEnd type="none" w="med" len="med"/>
                      <a:tailEnd type="none" w="med" len="med"/>
                    </a:lnT>
                    <a:solidFill>
                      <a:schemeClr val="bg1"/>
                    </a:solidFill>
                  </a:tcPr>
                </a:tc>
                <a:extLst>
                  <a:ext uri="{0D108BD9-81ED-4DB2-BD59-A6C34878D82A}">
                    <a16:rowId xmlns:a16="http://schemas.microsoft.com/office/drawing/2014/main" val="3245484700"/>
                  </a:ext>
                </a:extLst>
              </a:tr>
              <a:tr h="370840">
                <a:tc>
                  <a:txBody>
                    <a:bodyPr/>
                    <a:lstStyle/>
                    <a:p>
                      <a:pPr>
                        <a:lnSpc>
                          <a:spcPct val="150000"/>
                        </a:lnSpc>
                      </a:pPr>
                      <a:r>
                        <a:rPr lang="fr-FR" sz="2000" b="0" dirty="0">
                          <a:solidFill>
                            <a:srgbClr val="153A83"/>
                          </a:solidFill>
                          <a:latin typeface="Aptos" panose="020B0004020202020204" pitchFamily="34" charset="0"/>
                        </a:rPr>
                        <a:t>EHPA </a:t>
                      </a:r>
                      <a:r>
                        <a:rPr lang="fr-FR" sz="2000" b="0" baseline="30000" dirty="0">
                          <a:solidFill>
                            <a:srgbClr val="153A83"/>
                          </a:solidFill>
                          <a:latin typeface="Aptos" panose="020B0004020202020204" pitchFamily="34" charset="0"/>
                        </a:rPr>
                        <a:t>(1) </a:t>
                      </a:r>
                      <a:r>
                        <a:rPr lang="fr-FR" sz="2000" b="0" dirty="0">
                          <a:solidFill>
                            <a:srgbClr val="153A83"/>
                          </a:solidFill>
                          <a:latin typeface="Aptos" panose="020B0004020202020204" pitchFamily="34" charset="0"/>
                        </a:rPr>
                        <a:t>hors EHPAD</a:t>
                      </a:r>
                    </a:p>
                  </a:txBody>
                  <a:tcPr>
                    <a:solidFill>
                      <a:schemeClr val="bg1"/>
                    </a:solidFill>
                  </a:tcPr>
                </a:tc>
                <a:tc>
                  <a:txBody>
                    <a:bodyPr/>
                    <a:lstStyle/>
                    <a:p>
                      <a:pPr algn="ctr">
                        <a:lnSpc>
                          <a:spcPct val="150000"/>
                        </a:lnSpc>
                      </a:pPr>
                      <a:r>
                        <a:rPr lang="fr-FR" sz="2000" b="0" dirty="0">
                          <a:solidFill>
                            <a:srgbClr val="153A83"/>
                          </a:solidFill>
                          <a:latin typeface="Aptos" panose="020B0004020202020204" pitchFamily="34" charset="0"/>
                        </a:rPr>
                        <a:t>49,3%</a:t>
                      </a:r>
                    </a:p>
                  </a:txBody>
                  <a:tcPr>
                    <a:solidFill>
                      <a:schemeClr val="bg1"/>
                    </a:solidFill>
                  </a:tcPr>
                </a:tc>
                <a:tc>
                  <a:txBody>
                    <a:bodyPr/>
                    <a:lstStyle/>
                    <a:p>
                      <a:pPr algn="ctr">
                        <a:lnSpc>
                          <a:spcPct val="150000"/>
                        </a:lnSpc>
                      </a:pPr>
                      <a:r>
                        <a:rPr lang="fr-FR" sz="2000" b="0" dirty="0">
                          <a:solidFill>
                            <a:srgbClr val="153A83"/>
                          </a:solidFill>
                          <a:latin typeface="Aptos" panose="020B0004020202020204" pitchFamily="34" charset="0"/>
                        </a:rPr>
                        <a:t>5,1%</a:t>
                      </a:r>
                    </a:p>
                  </a:txBody>
                  <a:tcPr>
                    <a:solidFill>
                      <a:schemeClr val="bg1"/>
                    </a:solidFill>
                  </a:tcPr>
                </a:tc>
                <a:extLst>
                  <a:ext uri="{0D108BD9-81ED-4DB2-BD59-A6C34878D82A}">
                    <a16:rowId xmlns:a16="http://schemas.microsoft.com/office/drawing/2014/main" val="2577300931"/>
                  </a:ext>
                </a:extLst>
              </a:tr>
              <a:tr h="370840">
                <a:tc>
                  <a:txBody>
                    <a:bodyPr/>
                    <a:lstStyle/>
                    <a:p>
                      <a:pPr>
                        <a:lnSpc>
                          <a:spcPct val="150000"/>
                        </a:lnSpc>
                      </a:pPr>
                      <a:r>
                        <a:rPr lang="fr-FR" sz="2000" b="0" dirty="0">
                          <a:solidFill>
                            <a:srgbClr val="153A83"/>
                          </a:solidFill>
                          <a:latin typeface="Aptos" panose="020B0004020202020204" pitchFamily="34" charset="0"/>
                        </a:rPr>
                        <a:t>EHPH </a:t>
                      </a:r>
                      <a:r>
                        <a:rPr lang="fr-FR" sz="2000" b="0" baseline="30000" dirty="0">
                          <a:solidFill>
                            <a:srgbClr val="153A83"/>
                          </a:solidFill>
                          <a:latin typeface="Aptos" panose="020B0004020202020204" pitchFamily="34" charset="0"/>
                        </a:rPr>
                        <a:t>(2)</a:t>
                      </a:r>
                      <a:endParaRPr lang="fr-FR" sz="2000" b="0" dirty="0">
                        <a:solidFill>
                          <a:srgbClr val="153A83"/>
                        </a:solidFill>
                        <a:latin typeface="Aptos" panose="020B0004020202020204" pitchFamily="34" charset="0"/>
                      </a:endParaRPr>
                    </a:p>
                  </a:txBody>
                  <a:tcPr>
                    <a:solidFill>
                      <a:schemeClr val="bg1"/>
                    </a:solidFill>
                  </a:tcPr>
                </a:tc>
                <a:tc>
                  <a:txBody>
                    <a:bodyPr/>
                    <a:lstStyle/>
                    <a:p>
                      <a:pPr algn="ctr">
                        <a:lnSpc>
                          <a:spcPct val="150000"/>
                        </a:lnSpc>
                      </a:pPr>
                      <a:r>
                        <a:rPr lang="fr-FR" sz="2000" b="0" dirty="0">
                          <a:solidFill>
                            <a:srgbClr val="153A83"/>
                          </a:solidFill>
                          <a:latin typeface="Aptos" panose="020B0004020202020204" pitchFamily="34" charset="0"/>
                        </a:rPr>
                        <a:t>47,7%</a:t>
                      </a:r>
                    </a:p>
                  </a:txBody>
                  <a:tcPr>
                    <a:solidFill>
                      <a:schemeClr val="bg1"/>
                    </a:solidFill>
                  </a:tcPr>
                </a:tc>
                <a:tc>
                  <a:txBody>
                    <a:bodyPr/>
                    <a:lstStyle/>
                    <a:p>
                      <a:pPr algn="ctr">
                        <a:lnSpc>
                          <a:spcPct val="150000"/>
                        </a:lnSpc>
                      </a:pPr>
                      <a:r>
                        <a:rPr lang="fr-FR" sz="2000" b="0" dirty="0">
                          <a:solidFill>
                            <a:srgbClr val="153A83"/>
                          </a:solidFill>
                          <a:latin typeface="Aptos" panose="020B0004020202020204" pitchFamily="34" charset="0"/>
                        </a:rPr>
                        <a:t>3,9%</a:t>
                      </a:r>
                    </a:p>
                  </a:txBody>
                  <a:tcPr>
                    <a:solidFill>
                      <a:schemeClr val="bg1"/>
                    </a:solidFill>
                  </a:tcPr>
                </a:tc>
                <a:extLst>
                  <a:ext uri="{0D108BD9-81ED-4DB2-BD59-A6C34878D82A}">
                    <a16:rowId xmlns:a16="http://schemas.microsoft.com/office/drawing/2014/main" val="3522956049"/>
                  </a:ext>
                </a:extLst>
              </a:tr>
            </a:tbl>
          </a:graphicData>
        </a:graphic>
      </p:graphicFrame>
      <p:sp>
        <p:nvSpPr>
          <p:cNvPr id="36" name="ZoneTexte 35">
            <a:extLst>
              <a:ext uri="{FF2B5EF4-FFF2-40B4-BE49-F238E27FC236}">
                <a16:creationId xmlns:a16="http://schemas.microsoft.com/office/drawing/2014/main" id="{D2410E93-1900-0B89-B450-3AE56AE5C0AD}"/>
              </a:ext>
            </a:extLst>
          </p:cNvPr>
          <p:cNvSpPr txBox="1"/>
          <p:nvPr/>
        </p:nvSpPr>
        <p:spPr>
          <a:xfrm>
            <a:off x="12334622" y="9660217"/>
            <a:ext cx="5825108" cy="430887"/>
          </a:xfrm>
          <a:prstGeom prst="rect">
            <a:avLst/>
          </a:prstGeom>
          <a:noFill/>
        </p:spPr>
        <p:txBody>
          <a:bodyPr wrap="square">
            <a:spAutoFit/>
          </a:bodyPr>
          <a:lstStyle/>
          <a:p>
            <a:pPr algn="r"/>
            <a:r>
              <a:rPr lang="fr-FR" sz="1100" i="1" dirty="0">
                <a:solidFill>
                  <a:schemeClr val="tx1">
                    <a:lumMod val="65000"/>
                    <a:lumOff val="35000"/>
                  </a:schemeClr>
                </a:solidFill>
                <a:latin typeface="Aptos" panose="020B0004020202020204" pitchFamily="34" charset="0"/>
              </a:rPr>
              <a:t>Santé publique France, Couvertures vaccinales contre la grippe et la Covid-19 des résidents et des professionnels en établissements sociaux et médico-sociaux (ESMS). Juillet 2025</a:t>
            </a:r>
            <a:endParaRPr lang="fr-FR" i="1" dirty="0">
              <a:solidFill>
                <a:schemeClr val="tx1">
                  <a:lumMod val="65000"/>
                  <a:lumOff val="35000"/>
                </a:schemeClr>
              </a:solidFill>
              <a:latin typeface="Aptos" panose="020B0004020202020204" pitchFamily="34" charset="0"/>
            </a:endParaRPr>
          </a:p>
        </p:txBody>
      </p:sp>
      <p:sp>
        <p:nvSpPr>
          <p:cNvPr id="39" name="ZoneTexte 38">
            <a:extLst>
              <a:ext uri="{FF2B5EF4-FFF2-40B4-BE49-F238E27FC236}">
                <a16:creationId xmlns:a16="http://schemas.microsoft.com/office/drawing/2014/main" id="{0C18CD85-710D-3CD3-2677-6E905EB01FEC}"/>
              </a:ext>
            </a:extLst>
          </p:cNvPr>
          <p:cNvSpPr txBox="1"/>
          <p:nvPr/>
        </p:nvSpPr>
        <p:spPr>
          <a:xfrm>
            <a:off x="569671" y="9679812"/>
            <a:ext cx="5498807" cy="461665"/>
          </a:xfrm>
          <a:prstGeom prst="rect">
            <a:avLst/>
          </a:prstGeom>
          <a:noFill/>
        </p:spPr>
        <p:txBody>
          <a:bodyPr wrap="square">
            <a:spAutoFit/>
          </a:bodyPr>
          <a:lstStyle/>
          <a:p>
            <a:pPr marL="228600" indent="-228600">
              <a:buAutoNum type="arabicParenBoth"/>
            </a:pPr>
            <a:r>
              <a:rPr lang="fr-FR" sz="1200" dirty="0">
                <a:solidFill>
                  <a:srgbClr val="153A83"/>
                </a:solidFill>
                <a:latin typeface="Aptos" panose="020B0004020202020204" pitchFamily="34" charset="0"/>
              </a:rPr>
              <a:t>Etablissements pour personnes âgées et résidences autonomie</a:t>
            </a:r>
          </a:p>
          <a:p>
            <a:pPr marL="228600" indent="-228600">
              <a:buAutoNum type="arabicParenBoth"/>
            </a:pPr>
            <a:r>
              <a:rPr lang="fr-FR" sz="1200" dirty="0">
                <a:solidFill>
                  <a:srgbClr val="153A83"/>
                </a:solidFill>
                <a:latin typeface="Aptos" panose="020B0004020202020204" pitchFamily="34" charset="0"/>
              </a:rPr>
              <a:t>Etablissements d’hébergement pour personnes en situation de handicap</a:t>
            </a:r>
            <a:endParaRPr lang="fr-FR" sz="2000" dirty="0">
              <a:solidFill>
                <a:srgbClr val="153A83"/>
              </a:solidFill>
              <a:latin typeface="Aptos" panose="020B0004020202020204" pitchFamily="34" charset="0"/>
            </a:endParaRPr>
          </a:p>
        </p:txBody>
      </p:sp>
      <p:pic>
        <p:nvPicPr>
          <p:cNvPr id="40" name="Image 39">
            <a:extLst>
              <a:ext uri="{FF2B5EF4-FFF2-40B4-BE49-F238E27FC236}">
                <a16:creationId xmlns:a16="http://schemas.microsoft.com/office/drawing/2014/main" id="{11E47AC9-0C0F-3586-4FBB-A02FCFB2C4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5225" y="9504793"/>
            <a:ext cx="2198991" cy="555535"/>
          </a:xfrm>
          <a:prstGeom prst="rect">
            <a:avLst/>
          </a:prstGeom>
        </p:spPr>
      </p:pic>
    </p:spTree>
    <p:extLst>
      <p:ext uri="{BB962C8B-B14F-4D97-AF65-F5344CB8AC3E}">
        <p14:creationId xmlns:p14="http://schemas.microsoft.com/office/powerpoint/2010/main" val="404727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D7B17-FDAA-BC28-72A5-8EE14290E5A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68231FB-D8A6-9E9B-B635-EA15CC0EBD08}"/>
              </a:ext>
            </a:extLst>
          </p:cNvPr>
          <p:cNvSpPr/>
          <p:nvPr/>
        </p:nvSpPr>
        <p:spPr>
          <a:xfrm>
            <a:off x="9064253" y="-55020"/>
            <a:ext cx="9224292" cy="10343608"/>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F69F14"/>
          </a:solidFill>
        </p:spPr>
        <p:txBody>
          <a:bodyPr wrap="square" lIns="0" tIns="0" rIns="0" bIns="0" rtlCol="0"/>
          <a:lstStyle/>
          <a:p>
            <a:endParaRPr sz="1637"/>
          </a:p>
        </p:txBody>
      </p:sp>
      <p:sp>
        <p:nvSpPr>
          <p:cNvPr id="4" name="object 4">
            <a:extLst>
              <a:ext uri="{FF2B5EF4-FFF2-40B4-BE49-F238E27FC236}">
                <a16:creationId xmlns:a16="http://schemas.microsoft.com/office/drawing/2014/main" id="{3A9D4578-E719-3D3E-1A35-B0E431FE85E0}"/>
              </a:ext>
            </a:extLst>
          </p:cNvPr>
          <p:cNvSpPr/>
          <p:nvPr/>
        </p:nvSpPr>
        <p:spPr>
          <a:xfrm>
            <a:off x="11239682" y="140440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F9BC5A">
              <a:alpha val="47804"/>
            </a:srgbClr>
          </a:solidFill>
        </p:spPr>
        <p:txBody>
          <a:bodyPr wrap="square" lIns="0" tIns="0" rIns="0" bIns="0" rtlCol="0"/>
          <a:lstStyle/>
          <a:p>
            <a:endParaRPr sz="1637"/>
          </a:p>
        </p:txBody>
      </p:sp>
      <p:sp>
        <p:nvSpPr>
          <p:cNvPr id="5" name="Rectangle : coins arrondis 4">
            <a:extLst>
              <a:ext uri="{FF2B5EF4-FFF2-40B4-BE49-F238E27FC236}">
                <a16:creationId xmlns:a16="http://schemas.microsoft.com/office/drawing/2014/main" id="{89C87F05-30A8-006A-FD85-589F2034DEFE}"/>
              </a:ext>
            </a:extLst>
          </p:cNvPr>
          <p:cNvSpPr/>
          <p:nvPr/>
        </p:nvSpPr>
        <p:spPr>
          <a:xfrm>
            <a:off x="1417320" y="427621"/>
            <a:ext cx="15102840" cy="1213156"/>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object 6">
            <a:extLst>
              <a:ext uri="{FF2B5EF4-FFF2-40B4-BE49-F238E27FC236}">
                <a16:creationId xmlns:a16="http://schemas.microsoft.com/office/drawing/2014/main" id="{E8288B0A-459B-E308-AB26-7249DC2CC90A}"/>
              </a:ext>
            </a:extLst>
          </p:cNvPr>
          <p:cNvSpPr txBox="1">
            <a:spLocks/>
          </p:cNvSpPr>
          <p:nvPr/>
        </p:nvSpPr>
        <p:spPr>
          <a:xfrm>
            <a:off x="1417320" y="628371"/>
            <a:ext cx="15102840" cy="842400"/>
          </a:xfrm>
          <a:prstGeom prst="rect">
            <a:avLst/>
          </a:prstGeom>
          <a:noFill/>
        </p:spPr>
        <p:txBody>
          <a:bodyPr vert="horz" wrap="square" lIns="0" tIns="1484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11553" marR="4621" algn="ctr">
              <a:lnSpc>
                <a:spcPts val="5404"/>
              </a:lnSpc>
              <a:spcBef>
                <a:spcPts val="1169"/>
              </a:spcBef>
            </a:pPr>
            <a:r>
              <a:rPr lang="fr-FR" sz="4800" dirty="0">
                <a:solidFill>
                  <a:srgbClr val="14387F"/>
                </a:solidFill>
              </a:rPr>
              <a:t>Vaccination grippe en EHPAD : évolution</a:t>
            </a:r>
            <a:endParaRPr lang="fr-FR" sz="4800" dirty="0"/>
          </a:p>
        </p:txBody>
      </p:sp>
      <p:sp>
        <p:nvSpPr>
          <p:cNvPr id="8" name="Espace réservé du contenu 2">
            <a:extLst>
              <a:ext uri="{FF2B5EF4-FFF2-40B4-BE49-F238E27FC236}">
                <a16:creationId xmlns:a16="http://schemas.microsoft.com/office/drawing/2014/main" id="{E5F91344-C5DB-91C4-2F27-8DFB3279BE00}"/>
              </a:ext>
            </a:extLst>
          </p:cNvPr>
          <p:cNvSpPr>
            <a:spLocks noGrp="1"/>
          </p:cNvSpPr>
          <p:nvPr>
            <p:ph idx="1"/>
          </p:nvPr>
        </p:nvSpPr>
        <p:spPr>
          <a:xfrm>
            <a:off x="628641" y="2388925"/>
            <a:ext cx="8012067" cy="1098180"/>
          </a:xfrm>
        </p:spPr>
        <p:txBody>
          <a:bodyPr>
            <a:noAutofit/>
          </a:bodyPr>
          <a:lstStyle/>
          <a:p>
            <a:pPr marL="0" indent="0">
              <a:lnSpc>
                <a:spcPct val="100000"/>
              </a:lnSpc>
              <a:spcBef>
                <a:spcPts val="0"/>
              </a:spcBef>
              <a:spcAft>
                <a:spcPts val="600"/>
              </a:spcAft>
              <a:buNone/>
            </a:pPr>
            <a:r>
              <a:rPr lang="fr-FR" sz="2800" u="sng" dirty="0">
                <a:solidFill>
                  <a:srgbClr val="14387F"/>
                </a:solidFill>
                <a:latin typeface="Aptos" panose="020B0004020202020204" pitchFamily="34" charset="0"/>
              </a:rPr>
              <a:t>Couverture vaccinale grippe</a:t>
            </a:r>
          </a:p>
          <a:p>
            <a:pPr marL="0" indent="0">
              <a:lnSpc>
                <a:spcPct val="100000"/>
              </a:lnSpc>
              <a:spcBef>
                <a:spcPts val="0"/>
              </a:spcBef>
              <a:buNone/>
            </a:pPr>
            <a:endParaRPr lang="fr-FR" sz="2800" i="1" u="sng" dirty="0">
              <a:solidFill>
                <a:srgbClr val="14387F"/>
              </a:solidFill>
              <a:latin typeface="Aptos" panose="020B0004020202020204" pitchFamily="34" charset="0"/>
              <a:sym typeface="Wingdings" panose="05000000000000000000" pitchFamily="2" charset="2"/>
            </a:endParaRPr>
          </a:p>
        </p:txBody>
      </p:sp>
      <p:sp>
        <p:nvSpPr>
          <p:cNvPr id="29" name="Rectangle : coins arrondis 28">
            <a:extLst>
              <a:ext uri="{FF2B5EF4-FFF2-40B4-BE49-F238E27FC236}">
                <a16:creationId xmlns:a16="http://schemas.microsoft.com/office/drawing/2014/main" id="{CF7A3CC4-6C21-BEAC-5FDE-B8436B309CCD}"/>
              </a:ext>
            </a:extLst>
          </p:cNvPr>
          <p:cNvSpPr/>
          <p:nvPr/>
        </p:nvSpPr>
        <p:spPr>
          <a:xfrm>
            <a:off x="10392593" y="7621746"/>
            <a:ext cx="6567612" cy="1099307"/>
          </a:xfrm>
          <a:prstGeom prst="roundRect">
            <a:avLst>
              <a:gd name="adj" fmla="val 13592"/>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Aptos" panose="020B0004020202020204" pitchFamily="34" charset="0"/>
              </a:rPr>
              <a:t>Données régionales à retrouver </a:t>
            </a:r>
            <a:r>
              <a:rPr lang="fr-FR" sz="24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ici</a:t>
            </a:r>
            <a:endParaRPr lang="fr-FR" sz="2400" dirty="0">
              <a:solidFill>
                <a:schemeClr val="bg1"/>
              </a:solidFill>
              <a:latin typeface="Aptos" panose="020B0004020202020204" pitchFamily="34" charset="0"/>
            </a:endParaRPr>
          </a:p>
        </p:txBody>
      </p:sp>
      <p:pic>
        <p:nvPicPr>
          <p:cNvPr id="40" name="Image 39">
            <a:extLst>
              <a:ext uri="{FF2B5EF4-FFF2-40B4-BE49-F238E27FC236}">
                <a16:creationId xmlns:a16="http://schemas.microsoft.com/office/drawing/2014/main" id="{44920CD0-6CA5-9258-9377-0AD5C7C137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5225" y="9504793"/>
            <a:ext cx="2198991" cy="555535"/>
          </a:xfrm>
          <a:prstGeom prst="rect">
            <a:avLst/>
          </a:prstGeom>
        </p:spPr>
      </p:pic>
      <p:pic>
        <p:nvPicPr>
          <p:cNvPr id="6" name="Image 5">
            <a:extLst>
              <a:ext uri="{FF2B5EF4-FFF2-40B4-BE49-F238E27FC236}">
                <a16:creationId xmlns:a16="http://schemas.microsoft.com/office/drawing/2014/main" id="{42A62A84-560E-FD02-6256-BBFD4F44824B}"/>
              </a:ext>
            </a:extLst>
          </p:cNvPr>
          <p:cNvPicPr>
            <a:picLocks noChangeAspect="1"/>
          </p:cNvPicPr>
          <p:nvPr/>
        </p:nvPicPr>
        <p:blipFill>
          <a:blip r:embed="rId5"/>
          <a:srcRect b="3426"/>
          <a:stretch>
            <a:fillRect/>
          </a:stretch>
        </p:blipFill>
        <p:spPr>
          <a:xfrm>
            <a:off x="541993" y="3235460"/>
            <a:ext cx="8310488" cy="4514455"/>
          </a:xfrm>
          <a:prstGeom prst="rect">
            <a:avLst/>
          </a:prstGeom>
        </p:spPr>
      </p:pic>
      <p:pic>
        <p:nvPicPr>
          <p:cNvPr id="7" name="Image 6">
            <a:extLst>
              <a:ext uri="{FF2B5EF4-FFF2-40B4-BE49-F238E27FC236}">
                <a16:creationId xmlns:a16="http://schemas.microsoft.com/office/drawing/2014/main" id="{2D2DF3BE-0CEB-FE1E-68FA-483D1741A360}"/>
              </a:ext>
            </a:extLst>
          </p:cNvPr>
          <p:cNvPicPr>
            <a:picLocks noChangeAspect="1"/>
          </p:cNvPicPr>
          <p:nvPr/>
        </p:nvPicPr>
        <p:blipFill>
          <a:blip r:embed="rId6"/>
          <a:stretch>
            <a:fillRect/>
          </a:stretch>
        </p:blipFill>
        <p:spPr>
          <a:xfrm>
            <a:off x="10247293" y="4742063"/>
            <a:ext cx="1983715" cy="1955819"/>
          </a:xfrm>
          <a:prstGeom prst="rect">
            <a:avLst/>
          </a:prstGeom>
        </p:spPr>
      </p:pic>
      <p:sp>
        <p:nvSpPr>
          <p:cNvPr id="9" name="Rectangle : coins arrondis 8">
            <a:extLst>
              <a:ext uri="{FF2B5EF4-FFF2-40B4-BE49-F238E27FC236}">
                <a16:creationId xmlns:a16="http://schemas.microsoft.com/office/drawing/2014/main" id="{B657E98F-857D-ACB3-9C8C-3AC137F1753C}"/>
              </a:ext>
            </a:extLst>
          </p:cNvPr>
          <p:cNvSpPr/>
          <p:nvPr/>
        </p:nvSpPr>
        <p:spPr>
          <a:xfrm>
            <a:off x="12660923" y="5174480"/>
            <a:ext cx="4656406" cy="1099306"/>
          </a:xfrm>
          <a:prstGeom prst="roundRect">
            <a:avLst/>
          </a:prstGeom>
          <a:solidFill>
            <a:srgbClr val="DBE0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153A83"/>
                </a:solidFill>
                <a:latin typeface="Aptos" panose="020B0004020202020204" pitchFamily="34" charset="0"/>
              </a:rPr>
              <a:t>Vaccination </a:t>
            </a:r>
            <a:r>
              <a:rPr lang="fr-FR" sz="2400" dirty="0" err="1">
                <a:solidFill>
                  <a:srgbClr val="153A83"/>
                </a:solidFill>
                <a:latin typeface="Aptos" panose="020B0004020202020204" pitchFamily="34" charset="0"/>
              </a:rPr>
              <a:t>anti-grippale</a:t>
            </a:r>
            <a:r>
              <a:rPr lang="fr-FR" sz="2400" dirty="0">
                <a:solidFill>
                  <a:srgbClr val="153A83"/>
                </a:solidFill>
                <a:latin typeface="Aptos" panose="020B0004020202020204" pitchFamily="34" charset="0"/>
              </a:rPr>
              <a:t> des professionnels en ESMS &gt; 70%</a:t>
            </a:r>
          </a:p>
        </p:txBody>
      </p:sp>
      <p:sp>
        <p:nvSpPr>
          <p:cNvPr id="10" name="ZoneTexte 9">
            <a:extLst>
              <a:ext uri="{FF2B5EF4-FFF2-40B4-BE49-F238E27FC236}">
                <a16:creationId xmlns:a16="http://schemas.microsoft.com/office/drawing/2014/main" id="{AD4FBBCE-CAD3-6CCE-E0DB-DFF314A72C2D}"/>
              </a:ext>
            </a:extLst>
          </p:cNvPr>
          <p:cNvSpPr txBox="1"/>
          <p:nvPr/>
        </p:nvSpPr>
        <p:spPr>
          <a:xfrm>
            <a:off x="10247824" y="3649961"/>
            <a:ext cx="7069505" cy="523220"/>
          </a:xfrm>
          <a:prstGeom prst="rect">
            <a:avLst/>
          </a:prstGeom>
          <a:noFill/>
        </p:spPr>
        <p:txBody>
          <a:bodyPr wrap="square">
            <a:spAutoFit/>
          </a:bodyPr>
          <a:lstStyle/>
          <a:p>
            <a:pPr algn="ctr"/>
            <a:r>
              <a:rPr lang="fr-FR" sz="2800" dirty="0">
                <a:solidFill>
                  <a:schemeClr val="bg1"/>
                </a:solidFill>
                <a:latin typeface="Aptos" panose="020B0004020202020204" pitchFamily="34" charset="0"/>
              </a:rPr>
              <a:t>Objectifs de la stratégie nationale 2022-2027</a:t>
            </a:r>
          </a:p>
        </p:txBody>
      </p:sp>
      <p:sp>
        <p:nvSpPr>
          <p:cNvPr id="11" name="Rectangle : coins arrondis 10">
            <a:extLst>
              <a:ext uri="{FF2B5EF4-FFF2-40B4-BE49-F238E27FC236}">
                <a16:creationId xmlns:a16="http://schemas.microsoft.com/office/drawing/2014/main" id="{46A71130-C91D-FABF-6F59-73B2149EB091}"/>
              </a:ext>
            </a:extLst>
          </p:cNvPr>
          <p:cNvSpPr/>
          <p:nvPr/>
        </p:nvSpPr>
        <p:spPr>
          <a:xfrm>
            <a:off x="10392593" y="7621746"/>
            <a:ext cx="6567612" cy="1099307"/>
          </a:xfrm>
          <a:prstGeom prst="roundRect">
            <a:avLst>
              <a:gd name="adj" fmla="val 13592"/>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Aptos" panose="020B0004020202020204" pitchFamily="34" charset="0"/>
              </a:rPr>
              <a:t>Données régionales à retrouver </a:t>
            </a:r>
            <a:r>
              <a:rPr lang="fr-FR" sz="24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ici</a:t>
            </a:r>
            <a:endParaRPr lang="fr-FR" sz="2400" dirty="0">
              <a:solidFill>
                <a:schemeClr val="bg1"/>
              </a:solidFill>
              <a:latin typeface="Aptos" panose="020B0004020202020204" pitchFamily="34" charset="0"/>
            </a:endParaRPr>
          </a:p>
        </p:txBody>
      </p:sp>
      <p:sp>
        <p:nvSpPr>
          <p:cNvPr id="3" name="ZoneTexte 2">
            <a:extLst>
              <a:ext uri="{FF2B5EF4-FFF2-40B4-BE49-F238E27FC236}">
                <a16:creationId xmlns:a16="http://schemas.microsoft.com/office/drawing/2014/main" id="{BF4BCAED-BB07-E60E-CCFA-05B5B517FA96}"/>
              </a:ext>
            </a:extLst>
          </p:cNvPr>
          <p:cNvSpPr txBox="1"/>
          <p:nvPr/>
        </p:nvSpPr>
        <p:spPr>
          <a:xfrm>
            <a:off x="12334622" y="9660217"/>
            <a:ext cx="5825108" cy="430887"/>
          </a:xfrm>
          <a:prstGeom prst="rect">
            <a:avLst/>
          </a:prstGeom>
          <a:noFill/>
        </p:spPr>
        <p:txBody>
          <a:bodyPr wrap="square">
            <a:spAutoFit/>
          </a:bodyPr>
          <a:lstStyle/>
          <a:p>
            <a:pPr algn="r"/>
            <a:r>
              <a:rPr lang="fr-FR" sz="1100" i="1" dirty="0">
                <a:solidFill>
                  <a:schemeClr val="tx1">
                    <a:lumMod val="65000"/>
                    <a:lumOff val="35000"/>
                  </a:schemeClr>
                </a:solidFill>
                <a:latin typeface="Aptos" panose="020B0004020202020204" pitchFamily="34" charset="0"/>
              </a:rPr>
              <a:t>Santé publique France, Couvertures vaccinales contre la grippe et la Covid-19 des résidents et des professionnels en établissements sociaux et médico-sociaux (ESMS). Juillet 2025</a:t>
            </a:r>
            <a:endParaRPr lang="fr-FR" i="1" dirty="0">
              <a:solidFill>
                <a:schemeClr val="tx1">
                  <a:lumMod val="65000"/>
                  <a:lumOff val="35000"/>
                </a:schemeClr>
              </a:solidFill>
              <a:latin typeface="Aptos" panose="020B0004020202020204" pitchFamily="34" charset="0"/>
            </a:endParaRPr>
          </a:p>
        </p:txBody>
      </p:sp>
    </p:spTree>
    <p:extLst>
      <p:ext uri="{BB962C8B-B14F-4D97-AF65-F5344CB8AC3E}">
        <p14:creationId xmlns:p14="http://schemas.microsoft.com/office/powerpoint/2010/main" val="1976618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671A0-4568-F67E-4EA6-AEF096942593}"/>
            </a:ext>
          </a:extLst>
        </p:cNvPr>
        <p:cNvGrpSpPr/>
        <p:nvPr/>
      </p:nvGrpSpPr>
      <p:grpSpPr>
        <a:xfrm>
          <a:off x="0" y="0"/>
          <a:ext cx="0" cy="0"/>
          <a:chOff x="0" y="0"/>
          <a:chExt cx="0" cy="0"/>
        </a:xfrm>
      </p:grpSpPr>
      <p:sp>
        <p:nvSpPr>
          <p:cNvPr id="36" name="Rectangle : coins arrondis 35">
            <a:extLst>
              <a:ext uri="{FF2B5EF4-FFF2-40B4-BE49-F238E27FC236}">
                <a16:creationId xmlns:a16="http://schemas.microsoft.com/office/drawing/2014/main" id="{2DA43FEA-80F0-9D6C-4DE5-CCF29E035890}"/>
              </a:ext>
            </a:extLst>
          </p:cNvPr>
          <p:cNvSpPr/>
          <p:nvPr/>
        </p:nvSpPr>
        <p:spPr>
          <a:xfrm>
            <a:off x="3067694" y="9165549"/>
            <a:ext cx="1898160" cy="449705"/>
          </a:xfrm>
          <a:prstGeom prst="roundRect">
            <a:avLst/>
          </a:prstGeom>
          <a:solidFill>
            <a:srgbClr val="F69F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 coins arrondis 34">
            <a:extLst>
              <a:ext uri="{FF2B5EF4-FFF2-40B4-BE49-F238E27FC236}">
                <a16:creationId xmlns:a16="http://schemas.microsoft.com/office/drawing/2014/main" id="{BF2F0669-4FA3-2B25-8B58-6D5A8F910C67}"/>
              </a:ext>
            </a:extLst>
          </p:cNvPr>
          <p:cNvSpPr/>
          <p:nvPr/>
        </p:nvSpPr>
        <p:spPr>
          <a:xfrm>
            <a:off x="3338457" y="8578746"/>
            <a:ext cx="1898160" cy="449705"/>
          </a:xfrm>
          <a:prstGeom prst="roundRect">
            <a:avLst/>
          </a:prstGeom>
          <a:solidFill>
            <a:srgbClr val="F69F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 coins arrondis 32">
            <a:extLst>
              <a:ext uri="{FF2B5EF4-FFF2-40B4-BE49-F238E27FC236}">
                <a16:creationId xmlns:a16="http://schemas.microsoft.com/office/drawing/2014/main" id="{2DA55532-D6CB-CBB4-D68E-9D584749098D}"/>
              </a:ext>
            </a:extLst>
          </p:cNvPr>
          <p:cNvSpPr/>
          <p:nvPr/>
        </p:nvSpPr>
        <p:spPr>
          <a:xfrm>
            <a:off x="3331776" y="7991943"/>
            <a:ext cx="1976016" cy="449705"/>
          </a:xfrm>
          <a:prstGeom prst="roundRect">
            <a:avLst/>
          </a:prstGeom>
          <a:solidFill>
            <a:srgbClr val="F69F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object 2">
            <a:extLst>
              <a:ext uri="{FF2B5EF4-FFF2-40B4-BE49-F238E27FC236}">
                <a16:creationId xmlns:a16="http://schemas.microsoft.com/office/drawing/2014/main" id="{6DC00AFB-0250-A216-890F-9DD3FDD31E9D}"/>
              </a:ext>
            </a:extLst>
          </p:cNvPr>
          <p:cNvSpPr/>
          <p:nvPr/>
        </p:nvSpPr>
        <p:spPr>
          <a:xfrm>
            <a:off x="9064253" y="-55020"/>
            <a:ext cx="9224292" cy="10343608"/>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F69F14"/>
          </a:solidFill>
        </p:spPr>
        <p:txBody>
          <a:bodyPr wrap="square" lIns="0" tIns="0" rIns="0" bIns="0" rtlCol="0"/>
          <a:lstStyle/>
          <a:p>
            <a:endParaRPr sz="1637" dirty="0"/>
          </a:p>
        </p:txBody>
      </p:sp>
      <p:sp>
        <p:nvSpPr>
          <p:cNvPr id="4" name="object 4">
            <a:extLst>
              <a:ext uri="{FF2B5EF4-FFF2-40B4-BE49-F238E27FC236}">
                <a16:creationId xmlns:a16="http://schemas.microsoft.com/office/drawing/2014/main" id="{7682CD4A-C587-A984-D9B3-B1C19281E772}"/>
              </a:ext>
            </a:extLst>
          </p:cNvPr>
          <p:cNvSpPr/>
          <p:nvPr/>
        </p:nvSpPr>
        <p:spPr>
          <a:xfrm>
            <a:off x="11239682" y="140440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F9BC5A">
              <a:alpha val="47804"/>
            </a:srgbClr>
          </a:solidFill>
        </p:spPr>
        <p:txBody>
          <a:bodyPr wrap="square" lIns="0" tIns="0" rIns="0" bIns="0" rtlCol="0"/>
          <a:lstStyle/>
          <a:p>
            <a:endParaRPr sz="1637"/>
          </a:p>
        </p:txBody>
      </p:sp>
      <p:sp>
        <p:nvSpPr>
          <p:cNvPr id="8" name="Espace réservé du contenu 2">
            <a:extLst>
              <a:ext uri="{FF2B5EF4-FFF2-40B4-BE49-F238E27FC236}">
                <a16:creationId xmlns:a16="http://schemas.microsoft.com/office/drawing/2014/main" id="{E91858EF-9013-A5CC-A8CD-73B00AD6CD7F}"/>
              </a:ext>
            </a:extLst>
          </p:cNvPr>
          <p:cNvSpPr>
            <a:spLocks noGrp="1"/>
          </p:cNvSpPr>
          <p:nvPr>
            <p:ph idx="1"/>
          </p:nvPr>
        </p:nvSpPr>
        <p:spPr>
          <a:xfrm>
            <a:off x="500489" y="6072886"/>
            <a:ext cx="7854177" cy="1212352"/>
          </a:xfrm>
          <a:noFill/>
        </p:spPr>
        <p:txBody>
          <a:bodyPr>
            <a:noAutofit/>
          </a:bodyPr>
          <a:lstStyle/>
          <a:p>
            <a:pPr marL="0" indent="0">
              <a:lnSpc>
                <a:spcPct val="100000"/>
              </a:lnSpc>
              <a:spcBef>
                <a:spcPts val="0"/>
              </a:spcBef>
              <a:buNone/>
            </a:pPr>
            <a:r>
              <a:rPr lang="fr-FR" sz="2800" u="sng" dirty="0">
                <a:solidFill>
                  <a:srgbClr val="14387F"/>
                </a:solidFill>
                <a:latin typeface="Aptos" panose="020B0004020202020204" pitchFamily="34" charset="0"/>
              </a:rPr>
              <a:t>Motifs de non réalisation de la FHA</a:t>
            </a:r>
            <a:r>
              <a:rPr lang="fr-FR" sz="2800" u="sng" dirty="0">
                <a:solidFill>
                  <a:srgbClr val="153A83"/>
                </a:solidFill>
                <a:latin typeface="Aptos" panose="020B0004020202020204" pitchFamily="34" charset="0"/>
              </a:rPr>
              <a:t> </a:t>
            </a:r>
            <a:r>
              <a:rPr lang="fr-FR" sz="2800" baseline="30000" dirty="0">
                <a:solidFill>
                  <a:srgbClr val="153A83"/>
                </a:solidFill>
                <a:latin typeface="Aptos" panose="020B0004020202020204" pitchFamily="34" charset="0"/>
              </a:rPr>
              <a:t>(1)</a:t>
            </a:r>
            <a:endParaRPr lang="fr-FR" sz="2800" u="sng" dirty="0">
              <a:solidFill>
                <a:srgbClr val="153A83"/>
              </a:solidFill>
              <a:latin typeface="Aptos" panose="020B0004020202020204" pitchFamily="34" charset="0"/>
            </a:endParaRPr>
          </a:p>
          <a:p>
            <a:pPr marL="0" indent="0">
              <a:lnSpc>
                <a:spcPct val="100000"/>
              </a:lnSpc>
              <a:spcBef>
                <a:spcPts val="0"/>
              </a:spcBef>
              <a:buNone/>
            </a:pPr>
            <a:r>
              <a:rPr lang="fr-FR" sz="2000" dirty="0">
                <a:solidFill>
                  <a:srgbClr val="14387F"/>
                </a:solidFill>
                <a:latin typeface="Aptos" panose="020B0004020202020204" pitchFamily="34" charset="0"/>
              </a:rPr>
              <a:t>Audit </a:t>
            </a:r>
            <a:r>
              <a:rPr lang="fr-FR" sz="2000" dirty="0" err="1">
                <a:solidFill>
                  <a:srgbClr val="14387F"/>
                </a:solidFill>
                <a:latin typeface="Aptos" panose="020B0004020202020204" pitchFamily="34" charset="0"/>
              </a:rPr>
              <a:t>Pulpe’friction</a:t>
            </a:r>
            <a:r>
              <a:rPr lang="fr-FR" sz="2000" dirty="0">
                <a:solidFill>
                  <a:srgbClr val="14387F"/>
                </a:solidFill>
                <a:latin typeface="Aptos" panose="020B0004020202020204" pitchFamily="34" charset="0"/>
              </a:rPr>
              <a:t> : 262 ESMS répondants</a:t>
            </a:r>
            <a:endParaRPr lang="fr-FR" sz="2800" i="1" u="sng" dirty="0">
              <a:solidFill>
                <a:srgbClr val="14387F"/>
              </a:solidFill>
              <a:latin typeface="Aptos" panose="020B0004020202020204" pitchFamily="34" charset="0"/>
              <a:sym typeface="Wingdings" panose="05000000000000000000" pitchFamily="2" charset="2"/>
            </a:endParaRPr>
          </a:p>
        </p:txBody>
      </p:sp>
      <p:graphicFrame>
        <p:nvGraphicFramePr>
          <p:cNvPr id="23" name="Tableau 22">
            <a:extLst>
              <a:ext uri="{FF2B5EF4-FFF2-40B4-BE49-F238E27FC236}">
                <a16:creationId xmlns:a16="http://schemas.microsoft.com/office/drawing/2014/main" id="{0698C0E7-EB00-DCBE-22EB-00F9B8B70E32}"/>
              </a:ext>
            </a:extLst>
          </p:cNvPr>
          <p:cNvGraphicFramePr>
            <a:graphicFrameLocks noGrp="1"/>
          </p:cNvGraphicFramePr>
          <p:nvPr>
            <p:extLst>
              <p:ext uri="{D42A27DB-BD31-4B8C-83A1-F6EECF244321}">
                <p14:modId xmlns:p14="http://schemas.microsoft.com/office/powerpoint/2010/main" val="4265835947"/>
              </p:ext>
            </p:extLst>
          </p:nvPr>
        </p:nvGraphicFramePr>
        <p:xfrm>
          <a:off x="500489" y="3381261"/>
          <a:ext cx="8134729" cy="1773083"/>
        </p:xfrm>
        <a:graphic>
          <a:graphicData uri="http://schemas.openxmlformats.org/drawingml/2006/table">
            <a:tbl>
              <a:tblPr firstRow="1" bandRow="1">
                <a:tableStyleId>{5C22544A-7EE6-4342-B048-85BDC9FD1C3A}</a:tableStyleId>
              </a:tblPr>
              <a:tblGrid>
                <a:gridCol w="2422975">
                  <a:extLst>
                    <a:ext uri="{9D8B030D-6E8A-4147-A177-3AD203B41FA5}">
                      <a16:colId xmlns:a16="http://schemas.microsoft.com/office/drawing/2014/main" val="42023231"/>
                    </a:ext>
                  </a:extLst>
                </a:gridCol>
                <a:gridCol w="5711754">
                  <a:extLst>
                    <a:ext uri="{9D8B030D-6E8A-4147-A177-3AD203B41FA5}">
                      <a16:colId xmlns:a16="http://schemas.microsoft.com/office/drawing/2014/main" val="2189899056"/>
                    </a:ext>
                  </a:extLst>
                </a:gridCol>
              </a:tblGrid>
              <a:tr h="681073">
                <a:tc>
                  <a:txBody>
                    <a:bodyPr/>
                    <a:lstStyle/>
                    <a:p>
                      <a:pPr algn="l">
                        <a:lnSpc>
                          <a:spcPct val="150000"/>
                        </a:lnSpc>
                      </a:pPr>
                      <a:endParaRPr lang="fr-FR" sz="2400" b="1" dirty="0">
                        <a:solidFill>
                          <a:srgbClr val="153A83"/>
                        </a:solidFill>
                        <a:latin typeface="Aptos" panose="020B0004020202020204" pitchFamily="34" charset="0"/>
                      </a:endParaRPr>
                    </a:p>
                  </a:txBody>
                  <a:tcPr>
                    <a:lnB w="12700" cap="flat" cmpd="sng" algn="ctr">
                      <a:solidFill>
                        <a:srgbClr val="F69F14"/>
                      </a:solidFill>
                      <a:prstDash val="solid"/>
                      <a:round/>
                      <a:headEnd type="none" w="med" len="med"/>
                      <a:tailEnd type="none" w="med" len="med"/>
                    </a:lnB>
                    <a:solidFill>
                      <a:schemeClr val="bg1"/>
                    </a:solidFill>
                  </a:tcPr>
                </a:tc>
                <a:tc>
                  <a:txBody>
                    <a:bodyPr/>
                    <a:lstStyle/>
                    <a:p>
                      <a:pPr algn="ctr">
                        <a:lnSpc>
                          <a:spcPct val="100000"/>
                        </a:lnSpc>
                      </a:pPr>
                      <a:r>
                        <a:rPr lang="fr-FR" sz="2400" b="0" dirty="0">
                          <a:latin typeface="Aptos" panose="020B0004020202020204" pitchFamily="34" charset="0"/>
                        </a:rPr>
                        <a:t>Nombre de FHA </a:t>
                      </a:r>
                      <a:r>
                        <a:rPr lang="fr-FR" sz="2400" b="0" baseline="30000" dirty="0">
                          <a:solidFill>
                            <a:schemeClr val="bg1"/>
                          </a:solidFill>
                          <a:latin typeface="Aptos" panose="020B0004020202020204" pitchFamily="34" charset="0"/>
                        </a:rPr>
                        <a:t>(1)</a:t>
                      </a:r>
                      <a:r>
                        <a:rPr lang="fr-FR" sz="2400" b="0" dirty="0">
                          <a:solidFill>
                            <a:schemeClr val="bg1"/>
                          </a:solidFill>
                          <a:latin typeface="Aptos" panose="020B0004020202020204" pitchFamily="34" charset="0"/>
                        </a:rPr>
                        <a:t> </a:t>
                      </a:r>
                      <a:r>
                        <a:rPr lang="fr-FR" sz="2400" b="0" dirty="0">
                          <a:latin typeface="Aptos" panose="020B0004020202020204" pitchFamily="34" charset="0"/>
                        </a:rPr>
                        <a:t>/ résident / jour</a:t>
                      </a:r>
                    </a:p>
                  </a:txBody>
                  <a:tcPr anchor="ctr">
                    <a:lnB w="12700" cap="flat" cmpd="sng" algn="ctr">
                      <a:solidFill>
                        <a:srgbClr val="F69F14"/>
                      </a:solidFill>
                      <a:prstDash val="solid"/>
                      <a:round/>
                      <a:headEnd type="none" w="med" len="med"/>
                      <a:tailEnd type="none" w="med" len="med"/>
                    </a:lnB>
                    <a:solidFill>
                      <a:srgbClr val="F69F14"/>
                    </a:solidFill>
                  </a:tcPr>
                </a:tc>
                <a:extLst>
                  <a:ext uri="{0D108BD9-81ED-4DB2-BD59-A6C34878D82A}">
                    <a16:rowId xmlns:a16="http://schemas.microsoft.com/office/drawing/2014/main" val="4001163771"/>
                  </a:ext>
                </a:extLst>
              </a:tr>
              <a:tr h="370840">
                <a:tc>
                  <a:txBody>
                    <a:bodyPr/>
                    <a:lstStyle/>
                    <a:p>
                      <a:pPr>
                        <a:lnSpc>
                          <a:spcPct val="150000"/>
                        </a:lnSpc>
                      </a:pPr>
                      <a:r>
                        <a:rPr lang="fr-FR" sz="2400" b="1" dirty="0">
                          <a:solidFill>
                            <a:srgbClr val="153A83"/>
                          </a:solidFill>
                          <a:latin typeface="Aptos" panose="020B0004020202020204" pitchFamily="34" charset="0"/>
                        </a:rPr>
                        <a:t>EHPAD</a:t>
                      </a:r>
                    </a:p>
                  </a:txBody>
                  <a:tcPr>
                    <a:lnT w="12700" cap="flat" cmpd="sng" algn="ctr">
                      <a:solidFill>
                        <a:srgbClr val="F69F14"/>
                      </a:solidFill>
                      <a:prstDash val="solid"/>
                      <a:round/>
                      <a:headEnd type="none" w="med" len="med"/>
                      <a:tailEnd type="none" w="med" len="med"/>
                    </a:lnT>
                    <a:solidFill>
                      <a:schemeClr val="bg1"/>
                    </a:solidFill>
                  </a:tcPr>
                </a:tc>
                <a:tc>
                  <a:txBody>
                    <a:bodyPr/>
                    <a:lstStyle/>
                    <a:p>
                      <a:pPr algn="ctr">
                        <a:lnSpc>
                          <a:spcPct val="150000"/>
                        </a:lnSpc>
                      </a:pPr>
                      <a:r>
                        <a:rPr lang="fr-FR" sz="2400" b="1" dirty="0">
                          <a:solidFill>
                            <a:srgbClr val="153A83"/>
                          </a:solidFill>
                          <a:latin typeface="Aptos" panose="020B0004020202020204" pitchFamily="34" charset="0"/>
                        </a:rPr>
                        <a:t>1,59</a:t>
                      </a:r>
                    </a:p>
                  </a:txBody>
                  <a:tcPr>
                    <a:lnT w="12700" cap="flat" cmpd="sng" algn="ctr">
                      <a:solidFill>
                        <a:srgbClr val="F69F14"/>
                      </a:solidFill>
                      <a:prstDash val="solid"/>
                      <a:round/>
                      <a:headEnd type="none" w="med" len="med"/>
                      <a:tailEnd type="none" w="med" len="med"/>
                    </a:lnT>
                    <a:solidFill>
                      <a:schemeClr val="bg1"/>
                    </a:solidFill>
                  </a:tcPr>
                </a:tc>
                <a:extLst>
                  <a:ext uri="{0D108BD9-81ED-4DB2-BD59-A6C34878D82A}">
                    <a16:rowId xmlns:a16="http://schemas.microsoft.com/office/drawing/2014/main" val="3245484700"/>
                  </a:ext>
                </a:extLst>
              </a:tr>
              <a:tr h="370840">
                <a:tc>
                  <a:txBody>
                    <a:bodyPr/>
                    <a:lstStyle/>
                    <a:p>
                      <a:pPr>
                        <a:lnSpc>
                          <a:spcPct val="150000"/>
                        </a:lnSpc>
                      </a:pPr>
                      <a:r>
                        <a:rPr lang="fr-FR" sz="2000" b="0" dirty="0">
                          <a:solidFill>
                            <a:srgbClr val="153A83"/>
                          </a:solidFill>
                          <a:latin typeface="Aptos" panose="020B0004020202020204" pitchFamily="34" charset="0"/>
                        </a:rPr>
                        <a:t>ESMS hors EHPAD</a:t>
                      </a:r>
                    </a:p>
                  </a:txBody>
                  <a:tcPr>
                    <a:solidFill>
                      <a:schemeClr val="bg1"/>
                    </a:solidFill>
                  </a:tcPr>
                </a:tc>
                <a:tc>
                  <a:txBody>
                    <a:bodyPr/>
                    <a:lstStyle/>
                    <a:p>
                      <a:pPr algn="ctr">
                        <a:lnSpc>
                          <a:spcPct val="150000"/>
                        </a:lnSpc>
                      </a:pPr>
                      <a:r>
                        <a:rPr lang="fr-FR" sz="2000" b="0" dirty="0">
                          <a:solidFill>
                            <a:srgbClr val="153A83"/>
                          </a:solidFill>
                          <a:latin typeface="Aptos" panose="020B0004020202020204" pitchFamily="34" charset="0"/>
                        </a:rPr>
                        <a:t>1,36</a:t>
                      </a:r>
                    </a:p>
                  </a:txBody>
                  <a:tcPr>
                    <a:solidFill>
                      <a:schemeClr val="bg1"/>
                    </a:solidFill>
                  </a:tcPr>
                </a:tc>
                <a:extLst>
                  <a:ext uri="{0D108BD9-81ED-4DB2-BD59-A6C34878D82A}">
                    <a16:rowId xmlns:a16="http://schemas.microsoft.com/office/drawing/2014/main" val="2577300931"/>
                  </a:ext>
                </a:extLst>
              </a:tr>
            </a:tbl>
          </a:graphicData>
        </a:graphic>
      </p:graphicFrame>
      <p:pic>
        <p:nvPicPr>
          <p:cNvPr id="24" name="Image 23">
            <a:extLst>
              <a:ext uri="{FF2B5EF4-FFF2-40B4-BE49-F238E27FC236}">
                <a16:creationId xmlns:a16="http://schemas.microsoft.com/office/drawing/2014/main" id="{233028A9-B1BE-326D-0588-AFD8FF8B84B2}"/>
              </a:ext>
            </a:extLst>
          </p:cNvPr>
          <p:cNvPicPr>
            <a:picLocks noChangeAspect="1"/>
          </p:cNvPicPr>
          <p:nvPr/>
        </p:nvPicPr>
        <p:blipFill>
          <a:blip r:embed="rId3"/>
          <a:stretch>
            <a:fillRect/>
          </a:stretch>
        </p:blipFill>
        <p:spPr>
          <a:xfrm>
            <a:off x="10247293" y="4742063"/>
            <a:ext cx="1983715" cy="1955819"/>
          </a:xfrm>
          <a:prstGeom prst="rect">
            <a:avLst/>
          </a:prstGeom>
        </p:spPr>
      </p:pic>
      <p:sp>
        <p:nvSpPr>
          <p:cNvPr id="25" name="Rectangle : coins arrondis 24">
            <a:extLst>
              <a:ext uri="{FF2B5EF4-FFF2-40B4-BE49-F238E27FC236}">
                <a16:creationId xmlns:a16="http://schemas.microsoft.com/office/drawing/2014/main" id="{C9DEC3EE-6D8E-74F8-AE87-04EC6FB61357}"/>
              </a:ext>
            </a:extLst>
          </p:cNvPr>
          <p:cNvSpPr/>
          <p:nvPr/>
        </p:nvSpPr>
        <p:spPr>
          <a:xfrm>
            <a:off x="12660923" y="5174480"/>
            <a:ext cx="4656406" cy="1099306"/>
          </a:xfrm>
          <a:prstGeom prst="roundRect">
            <a:avLst/>
          </a:prstGeom>
          <a:solidFill>
            <a:srgbClr val="DBE0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153A83"/>
                </a:solidFill>
                <a:latin typeface="Aptos" panose="020B0004020202020204" pitchFamily="34" charset="0"/>
              </a:rPr>
              <a:t>&gt; 4 frictions / résident / jour</a:t>
            </a:r>
          </a:p>
        </p:txBody>
      </p:sp>
      <p:sp>
        <p:nvSpPr>
          <p:cNvPr id="26" name="ZoneTexte 25">
            <a:extLst>
              <a:ext uri="{FF2B5EF4-FFF2-40B4-BE49-F238E27FC236}">
                <a16:creationId xmlns:a16="http://schemas.microsoft.com/office/drawing/2014/main" id="{1BF758C9-DB51-3B7C-06F5-FFD0579BE642}"/>
              </a:ext>
            </a:extLst>
          </p:cNvPr>
          <p:cNvSpPr txBox="1"/>
          <p:nvPr/>
        </p:nvSpPr>
        <p:spPr>
          <a:xfrm>
            <a:off x="10247824" y="3649961"/>
            <a:ext cx="7069505" cy="523220"/>
          </a:xfrm>
          <a:prstGeom prst="rect">
            <a:avLst/>
          </a:prstGeom>
          <a:noFill/>
        </p:spPr>
        <p:txBody>
          <a:bodyPr wrap="square">
            <a:spAutoFit/>
          </a:bodyPr>
          <a:lstStyle/>
          <a:p>
            <a:pPr algn="ctr"/>
            <a:r>
              <a:rPr lang="fr-FR" sz="2800" dirty="0">
                <a:solidFill>
                  <a:schemeClr val="bg1"/>
                </a:solidFill>
                <a:latin typeface="Aptos" panose="020B0004020202020204" pitchFamily="34" charset="0"/>
              </a:rPr>
              <a:t>Objectifs de la stratégie nationale 2022-2027</a:t>
            </a:r>
          </a:p>
        </p:txBody>
      </p:sp>
      <p:sp>
        <p:nvSpPr>
          <p:cNvPr id="29" name="Rectangle : coins arrondis 28">
            <a:extLst>
              <a:ext uri="{FF2B5EF4-FFF2-40B4-BE49-F238E27FC236}">
                <a16:creationId xmlns:a16="http://schemas.microsoft.com/office/drawing/2014/main" id="{A837DBB2-C5E2-87CB-42FC-C14564328EB5}"/>
              </a:ext>
            </a:extLst>
          </p:cNvPr>
          <p:cNvSpPr/>
          <p:nvPr/>
        </p:nvSpPr>
        <p:spPr>
          <a:xfrm>
            <a:off x="10392593" y="7827052"/>
            <a:ext cx="6567612" cy="1099307"/>
          </a:xfrm>
          <a:prstGeom prst="roundRect">
            <a:avLst>
              <a:gd name="adj" fmla="val 13592"/>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Aptos" panose="020B0004020202020204" pitchFamily="34" charset="0"/>
              </a:rPr>
              <a:t>Données régionales à retrouver </a:t>
            </a:r>
            <a:r>
              <a:rPr lang="fr-FR" sz="2400" dirty="0">
                <a:solidFill>
                  <a:schemeClr val="bg1"/>
                </a:solidFill>
                <a:latin typeface="Aptos" panose="020B0004020202020204" pitchFamily="34" charset="0"/>
                <a:hlinkClick r:id="rId4">
                  <a:extLst>
                    <a:ext uri="{A12FA001-AC4F-418D-AE19-62706E023703}">
                      <ahyp:hlinkClr xmlns:ahyp="http://schemas.microsoft.com/office/drawing/2018/hyperlinkcolor" val="tx"/>
                    </a:ext>
                  </a:extLst>
                </a:hlinkClick>
              </a:rPr>
              <a:t>ici</a:t>
            </a:r>
            <a:endParaRPr lang="fr-FR" sz="2400" dirty="0">
              <a:solidFill>
                <a:schemeClr val="bg1"/>
              </a:solidFill>
              <a:latin typeface="Aptos" panose="020B0004020202020204" pitchFamily="34" charset="0"/>
            </a:endParaRPr>
          </a:p>
        </p:txBody>
      </p:sp>
      <p:pic>
        <p:nvPicPr>
          <p:cNvPr id="31" name="Image 30">
            <a:extLst>
              <a:ext uri="{FF2B5EF4-FFF2-40B4-BE49-F238E27FC236}">
                <a16:creationId xmlns:a16="http://schemas.microsoft.com/office/drawing/2014/main" id="{1F31B446-376C-0164-A40D-641D65C120B2}"/>
              </a:ext>
            </a:extLst>
          </p:cNvPr>
          <p:cNvPicPr>
            <a:picLocks noChangeAspect="1"/>
          </p:cNvPicPr>
          <p:nvPr/>
        </p:nvPicPr>
        <p:blipFill>
          <a:blip r:embed="rId3"/>
          <a:stretch>
            <a:fillRect/>
          </a:stretch>
        </p:blipFill>
        <p:spPr>
          <a:xfrm>
            <a:off x="1738278" y="4199325"/>
            <a:ext cx="433719" cy="427620"/>
          </a:xfrm>
          <a:prstGeom prst="rect">
            <a:avLst/>
          </a:prstGeom>
        </p:spPr>
      </p:pic>
      <p:sp>
        <p:nvSpPr>
          <p:cNvPr id="9" name="Rectangle : coins arrondis 8">
            <a:extLst>
              <a:ext uri="{FF2B5EF4-FFF2-40B4-BE49-F238E27FC236}">
                <a16:creationId xmlns:a16="http://schemas.microsoft.com/office/drawing/2014/main" id="{AF4294F3-B1D0-C611-5EEB-48FBE2707E30}"/>
              </a:ext>
            </a:extLst>
          </p:cNvPr>
          <p:cNvSpPr/>
          <p:nvPr/>
        </p:nvSpPr>
        <p:spPr>
          <a:xfrm>
            <a:off x="1417320" y="427621"/>
            <a:ext cx="15102840" cy="1213156"/>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65DC360B-1E2A-73D2-9C1F-EC5C66C12619}"/>
              </a:ext>
            </a:extLst>
          </p:cNvPr>
          <p:cNvSpPr txBox="1"/>
          <p:nvPr/>
        </p:nvSpPr>
        <p:spPr>
          <a:xfrm>
            <a:off x="12079705" y="9634323"/>
            <a:ext cx="6168694" cy="600164"/>
          </a:xfrm>
          <a:prstGeom prst="rect">
            <a:avLst/>
          </a:prstGeom>
          <a:noFill/>
        </p:spPr>
        <p:txBody>
          <a:bodyPr wrap="square">
            <a:spAutoFit/>
          </a:bodyPr>
          <a:lstStyle/>
          <a:p>
            <a:pPr algn="r"/>
            <a:r>
              <a:rPr lang="fr-FR" sz="1100" i="1" dirty="0">
                <a:solidFill>
                  <a:schemeClr val="tx1">
                    <a:lumMod val="65000"/>
                    <a:lumOff val="35000"/>
                  </a:schemeClr>
                </a:solidFill>
              </a:rPr>
              <a:t>Santé publique France. Surveillance des consommations de produits hydro-alcooliques en établissement d’hébergement pour personnes âgées dépendantes et en établissement du secteur du handicap. Données 2022-2023</a:t>
            </a:r>
          </a:p>
        </p:txBody>
      </p:sp>
      <p:sp>
        <p:nvSpPr>
          <p:cNvPr id="27" name="object 6">
            <a:extLst>
              <a:ext uri="{FF2B5EF4-FFF2-40B4-BE49-F238E27FC236}">
                <a16:creationId xmlns:a16="http://schemas.microsoft.com/office/drawing/2014/main" id="{E6CB7470-F42A-594D-8E42-CB0E9710F0F3}"/>
              </a:ext>
            </a:extLst>
          </p:cNvPr>
          <p:cNvSpPr txBox="1">
            <a:spLocks/>
          </p:cNvSpPr>
          <p:nvPr/>
        </p:nvSpPr>
        <p:spPr>
          <a:xfrm>
            <a:off x="1417320" y="628371"/>
            <a:ext cx="15102840" cy="842400"/>
          </a:xfrm>
          <a:prstGeom prst="rect">
            <a:avLst/>
          </a:prstGeom>
          <a:noFill/>
        </p:spPr>
        <p:txBody>
          <a:bodyPr vert="horz" wrap="square" lIns="0" tIns="1484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11553" marR="4621" algn="ctr">
              <a:lnSpc>
                <a:spcPts val="5404"/>
              </a:lnSpc>
              <a:spcBef>
                <a:spcPts val="1169"/>
              </a:spcBef>
            </a:pPr>
            <a:r>
              <a:rPr lang="fr-FR" sz="4800" dirty="0">
                <a:solidFill>
                  <a:srgbClr val="14387F"/>
                </a:solidFill>
              </a:rPr>
              <a:t>Hygiène des mains en EHPAD</a:t>
            </a:r>
            <a:endParaRPr lang="fr-FR" sz="4800" dirty="0"/>
          </a:p>
        </p:txBody>
      </p:sp>
      <p:sp>
        <p:nvSpPr>
          <p:cNvPr id="5" name="Espace réservé du contenu 2">
            <a:extLst>
              <a:ext uri="{FF2B5EF4-FFF2-40B4-BE49-F238E27FC236}">
                <a16:creationId xmlns:a16="http://schemas.microsoft.com/office/drawing/2014/main" id="{A824DEAF-FEFB-8129-340E-EB608D9C2D7C}"/>
              </a:ext>
            </a:extLst>
          </p:cNvPr>
          <p:cNvSpPr txBox="1">
            <a:spLocks/>
          </p:cNvSpPr>
          <p:nvPr/>
        </p:nvSpPr>
        <p:spPr>
          <a:xfrm>
            <a:off x="500489" y="2270865"/>
            <a:ext cx="7854177" cy="1212352"/>
          </a:xfrm>
          <a:prstGeom prst="rect">
            <a:avLst/>
          </a:prstGeom>
          <a:noFill/>
        </p:spPr>
        <p:txBody>
          <a:bodyPr vert="horz" lIns="91440" tIns="45720" rIns="91440" bIns="45720"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fr-FR" sz="2800" u="sng" dirty="0">
                <a:solidFill>
                  <a:srgbClr val="14387F"/>
                </a:solidFill>
                <a:latin typeface="Aptos" panose="020B0004020202020204" pitchFamily="34" charset="0"/>
              </a:rPr>
              <a:t>Résultats 2023</a:t>
            </a:r>
          </a:p>
          <a:p>
            <a:pPr marL="0" indent="0">
              <a:lnSpc>
                <a:spcPct val="100000"/>
              </a:lnSpc>
              <a:spcBef>
                <a:spcPts val="0"/>
              </a:spcBef>
              <a:buFont typeface="Arial" panose="020B0604020202020204" pitchFamily="34" charset="0"/>
              <a:buNone/>
            </a:pPr>
            <a:r>
              <a:rPr lang="fr-FR" sz="2000" dirty="0">
                <a:solidFill>
                  <a:srgbClr val="14387F"/>
                </a:solidFill>
                <a:latin typeface="Aptos" panose="020B0004020202020204" pitchFamily="34" charset="0"/>
              </a:rPr>
              <a:t>2173 EHPAD répondants (soit 28% des EHPAD français)</a:t>
            </a:r>
          </a:p>
          <a:p>
            <a:pPr marL="0" indent="0">
              <a:lnSpc>
                <a:spcPct val="100000"/>
              </a:lnSpc>
              <a:spcBef>
                <a:spcPts val="0"/>
              </a:spcBef>
              <a:buFont typeface="Arial" panose="020B0604020202020204" pitchFamily="34" charset="0"/>
              <a:buNone/>
            </a:pPr>
            <a:endParaRPr lang="fr-FR" sz="2800" i="1" u="sng" dirty="0">
              <a:solidFill>
                <a:srgbClr val="14387F"/>
              </a:solidFill>
              <a:latin typeface="Aptos" panose="020B0004020202020204" pitchFamily="34" charset="0"/>
              <a:sym typeface="Wingdings" panose="05000000000000000000" pitchFamily="2" charset="2"/>
            </a:endParaRPr>
          </a:p>
        </p:txBody>
      </p:sp>
      <p:pic>
        <p:nvPicPr>
          <p:cNvPr id="11" name="Image 10">
            <a:extLst>
              <a:ext uri="{FF2B5EF4-FFF2-40B4-BE49-F238E27FC236}">
                <a16:creationId xmlns:a16="http://schemas.microsoft.com/office/drawing/2014/main" id="{6067031E-1751-930B-E676-C33B8CDB979D}"/>
              </a:ext>
            </a:extLst>
          </p:cNvPr>
          <p:cNvPicPr>
            <a:picLocks noChangeAspect="1"/>
          </p:cNvPicPr>
          <p:nvPr/>
        </p:nvPicPr>
        <p:blipFill>
          <a:blip r:embed="rId5"/>
          <a:stretch>
            <a:fillRect/>
          </a:stretch>
        </p:blipFill>
        <p:spPr>
          <a:xfrm>
            <a:off x="6353785" y="5901356"/>
            <a:ext cx="961416" cy="961416"/>
          </a:xfrm>
          <a:prstGeom prst="rect">
            <a:avLst/>
          </a:prstGeom>
        </p:spPr>
      </p:pic>
      <p:cxnSp>
        <p:nvCxnSpPr>
          <p:cNvPr id="12" name="Connecteur droit 11">
            <a:extLst>
              <a:ext uri="{FF2B5EF4-FFF2-40B4-BE49-F238E27FC236}">
                <a16:creationId xmlns:a16="http://schemas.microsoft.com/office/drawing/2014/main" id="{39D66A71-D1EF-A051-EF2C-7A21AF73F690}"/>
              </a:ext>
            </a:extLst>
          </p:cNvPr>
          <p:cNvCxnSpPr>
            <a:cxnSpLocks/>
          </p:cNvCxnSpPr>
          <p:nvPr/>
        </p:nvCxnSpPr>
        <p:spPr>
          <a:xfrm>
            <a:off x="1417320" y="5811416"/>
            <a:ext cx="6242654" cy="0"/>
          </a:xfrm>
          <a:prstGeom prst="line">
            <a:avLst/>
          </a:prstGeom>
          <a:ln w="19050">
            <a:solidFill>
              <a:srgbClr val="DBE0EA"/>
            </a:solidFill>
          </a:ln>
        </p:spPr>
        <p:style>
          <a:lnRef idx="1">
            <a:schemeClr val="accent1"/>
          </a:lnRef>
          <a:fillRef idx="0">
            <a:schemeClr val="accent1"/>
          </a:fillRef>
          <a:effectRef idx="0">
            <a:schemeClr val="accent1"/>
          </a:effectRef>
          <a:fontRef idx="minor">
            <a:schemeClr val="tx1"/>
          </a:fontRef>
        </p:style>
      </p:cxnSp>
      <p:pic>
        <p:nvPicPr>
          <p:cNvPr id="16" name="Image 15">
            <a:extLst>
              <a:ext uri="{FF2B5EF4-FFF2-40B4-BE49-F238E27FC236}">
                <a16:creationId xmlns:a16="http://schemas.microsoft.com/office/drawing/2014/main" id="{61C04300-19A2-8141-0553-86DE2738DB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95225" y="9504793"/>
            <a:ext cx="2198991" cy="555535"/>
          </a:xfrm>
          <a:prstGeom prst="rect">
            <a:avLst/>
          </a:prstGeom>
        </p:spPr>
      </p:pic>
      <p:sp>
        <p:nvSpPr>
          <p:cNvPr id="30" name="Rectangle : coins arrondis 29">
            <a:extLst>
              <a:ext uri="{FF2B5EF4-FFF2-40B4-BE49-F238E27FC236}">
                <a16:creationId xmlns:a16="http://schemas.microsoft.com/office/drawing/2014/main" id="{448F3972-E706-B016-B128-AA7843A0854B}"/>
              </a:ext>
            </a:extLst>
          </p:cNvPr>
          <p:cNvSpPr/>
          <p:nvPr/>
        </p:nvSpPr>
        <p:spPr>
          <a:xfrm>
            <a:off x="3331775" y="7405140"/>
            <a:ext cx="3653632" cy="449705"/>
          </a:xfrm>
          <a:prstGeom prst="roundRect">
            <a:avLst/>
          </a:prstGeom>
          <a:solidFill>
            <a:srgbClr val="F69F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8" name="Connecteur droit 17">
            <a:extLst>
              <a:ext uri="{FF2B5EF4-FFF2-40B4-BE49-F238E27FC236}">
                <a16:creationId xmlns:a16="http://schemas.microsoft.com/office/drawing/2014/main" id="{AA3814F9-7237-F26D-9487-DD490B648990}"/>
              </a:ext>
            </a:extLst>
          </p:cNvPr>
          <p:cNvCxnSpPr>
            <a:cxnSpLocks/>
          </p:cNvCxnSpPr>
          <p:nvPr/>
        </p:nvCxnSpPr>
        <p:spPr>
          <a:xfrm>
            <a:off x="3492699" y="7150307"/>
            <a:ext cx="0" cy="2788010"/>
          </a:xfrm>
          <a:prstGeom prst="line">
            <a:avLst/>
          </a:prstGeom>
          <a:ln w="19050">
            <a:solidFill>
              <a:srgbClr val="DBE0EA"/>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44809DE6-0CE2-BCC2-6FF2-4C5E0E2455E3}"/>
              </a:ext>
            </a:extLst>
          </p:cNvPr>
          <p:cNvSpPr/>
          <p:nvPr/>
        </p:nvSpPr>
        <p:spPr>
          <a:xfrm>
            <a:off x="3057985" y="7150307"/>
            <a:ext cx="434174" cy="27880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Espace réservé du contenu 2">
            <a:extLst>
              <a:ext uri="{FF2B5EF4-FFF2-40B4-BE49-F238E27FC236}">
                <a16:creationId xmlns:a16="http://schemas.microsoft.com/office/drawing/2014/main" id="{4829769A-3B90-8324-A9A2-B4AD20E1156F}"/>
              </a:ext>
            </a:extLst>
          </p:cNvPr>
          <p:cNvSpPr txBox="1">
            <a:spLocks/>
          </p:cNvSpPr>
          <p:nvPr/>
        </p:nvSpPr>
        <p:spPr>
          <a:xfrm>
            <a:off x="6049655" y="7413738"/>
            <a:ext cx="1074312" cy="449705"/>
          </a:xfrm>
          <a:prstGeom prst="rect">
            <a:avLst/>
          </a:prstGeom>
          <a:noFill/>
        </p:spPr>
        <p:txBody>
          <a:bodyPr vert="horz" lIns="91440" tIns="45720" rIns="91440" bIns="45720"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fr-FR" sz="2000" b="1" dirty="0">
                <a:solidFill>
                  <a:schemeClr val="bg1"/>
                </a:solidFill>
                <a:latin typeface="Aptos" panose="020B0004020202020204" pitchFamily="34" charset="0"/>
              </a:rPr>
              <a:t>26,1%</a:t>
            </a:r>
            <a:endParaRPr lang="fr-FR" sz="2800" b="1" i="1" u="sng" dirty="0">
              <a:solidFill>
                <a:schemeClr val="bg1"/>
              </a:solidFill>
              <a:latin typeface="Aptos" panose="020B0004020202020204" pitchFamily="34" charset="0"/>
              <a:sym typeface="Wingdings" panose="05000000000000000000" pitchFamily="2" charset="2"/>
            </a:endParaRPr>
          </a:p>
        </p:txBody>
      </p:sp>
      <p:sp>
        <p:nvSpPr>
          <p:cNvPr id="39" name="Espace réservé du contenu 2">
            <a:extLst>
              <a:ext uri="{FF2B5EF4-FFF2-40B4-BE49-F238E27FC236}">
                <a16:creationId xmlns:a16="http://schemas.microsoft.com/office/drawing/2014/main" id="{F63697AE-0822-57D3-AE94-E1AD4EE0E814}"/>
              </a:ext>
            </a:extLst>
          </p:cNvPr>
          <p:cNvSpPr txBox="1">
            <a:spLocks/>
          </p:cNvSpPr>
          <p:nvPr/>
        </p:nvSpPr>
        <p:spPr>
          <a:xfrm>
            <a:off x="4586953" y="8001950"/>
            <a:ext cx="1074312" cy="449705"/>
          </a:xfrm>
          <a:prstGeom prst="rect">
            <a:avLst/>
          </a:prstGeom>
          <a:noFill/>
        </p:spPr>
        <p:txBody>
          <a:bodyPr vert="horz" lIns="91440" tIns="45720" rIns="91440" bIns="45720"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fr-FR" sz="2000" b="1" dirty="0">
                <a:solidFill>
                  <a:schemeClr val="bg1"/>
                </a:solidFill>
                <a:latin typeface="Aptos" panose="020B0004020202020204" pitchFamily="34" charset="0"/>
              </a:rPr>
              <a:t>14%</a:t>
            </a:r>
            <a:endParaRPr lang="fr-FR" sz="2800" b="1" i="1" u="sng" dirty="0">
              <a:solidFill>
                <a:schemeClr val="bg1"/>
              </a:solidFill>
              <a:latin typeface="Aptos" panose="020B0004020202020204" pitchFamily="34" charset="0"/>
              <a:sym typeface="Wingdings" panose="05000000000000000000" pitchFamily="2" charset="2"/>
            </a:endParaRPr>
          </a:p>
        </p:txBody>
      </p:sp>
      <p:sp>
        <p:nvSpPr>
          <p:cNvPr id="40" name="Espace réservé du contenu 2">
            <a:extLst>
              <a:ext uri="{FF2B5EF4-FFF2-40B4-BE49-F238E27FC236}">
                <a16:creationId xmlns:a16="http://schemas.microsoft.com/office/drawing/2014/main" id="{A78E7A77-76E9-AEA7-F0AF-77EF2EEA6B09}"/>
              </a:ext>
            </a:extLst>
          </p:cNvPr>
          <p:cNvSpPr txBox="1">
            <a:spLocks/>
          </p:cNvSpPr>
          <p:nvPr/>
        </p:nvSpPr>
        <p:spPr>
          <a:xfrm>
            <a:off x="4311674" y="8598760"/>
            <a:ext cx="1074312" cy="449705"/>
          </a:xfrm>
          <a:prstGeom prst="rect">
            <a:avLst/>
          </a:prstGeom>
          <a:noFill/>
        </p:spPr>
        <p:txBody>
          <a:bodyPr vert="horz" lIns="91440" tIns="45720" rIns="91440" bIns="45720"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fr-FR" sz="2000" b="1" dirty="0">
                <a:solidFill>
                  <a:schemeClr val="bg1"/>
                </a:solidFill>
                <a:latin typeface="Aptos" panose="020B0004020202020204" pitchFamily="34" charset="0"/>
              </a:rPr>
              <a:t>13,6%</a:t>
            </a:r>
            <a:endParaRPr lang="fr-FR" sz="2800" b="1" i="1" u="sng" dirty="0">
              <a:solidFill>
                <a:schemeClr val="bg1"/>
              </a:solidFill>
              <a:latin typeface="Aptos" panose="020B0004020202020204" pitchFamily="34" charset="0"/>
              <a:sym typeface="Wingdings" panose="05000000000000000000" pitchFamily="2" charset="2"/>
            </a:endParaRPr>
          </a:p>
        </p:txBody>
      </p:sp>
      <p:sp>
        <p:nvSpPr>
          <p:cNvPr id="41" name="Espace réservé du contenu 2">
            <a:extLst>
              <a:ext uri="{FF2B5EF4-FFF2-40B4-BE49-F238E27FC236}">
                <a16:creationId xmlns:a16="http://schemas.microsoft.com/office/drawing/2014/main" id="{6A24CB84-DE72-1A78-DA87-06517FECB6CD}"/>
              </a:ext>
            </a:extLst>
          </p:cNvPr>
          <p:cNvSpPr txBox="1">
            <a:spLocks/>
          </p:cNvSpPr>
          <p:nvPr/>
        </p:nvSpPr>
        <p:spPr>
          <a:xfrm>
            <a:off x="4032355" y="9182116"/>
            <a:ext cx="1275437" cy="449705"/>
          </a:xfrm>
          <a:prstGeom prst="rect">
            <a:avLst/>
          </a:prstGeom>
          <a:noFill/>
        </p:spPr>
        <p:txBody>
          <a:bodyPr vert="horz" lIns="91440" tIns="45720" rIns="91440" bIns="45720"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fr-FR" sz="2000" b="1" dirty="0">
                <a:solidFill>
                  <a:schemeClr val="bg1"/>
                </a:solidFill>
                <a:latin typeface="Aptos" panose="020B0004020202020204" pitchFamily="34" charset="0"/>
              </a:rPr>
              <a:t>11,9%</a:t>
            </a:r>
            <a:endParaRPr lang="fr-FR" sz="2800" b="1" i="1" u="sng" dirty="0">
              <a:solidFill>
                <a:schemeClr val="bg1"/>
              </a:solidFill>
              <a:latin typeface="Aptos" panose="020B0004020202020204" pitchFamily="34" charset="0"/>
              <a:sym typeface="Wingdings" panose="05000000000000000000" pitchFamily="2" charset="2"/>
            </a:endParaRPr>
          </a:p>
        </p:txBody>
      </p:sp>
      <p:sp>
        <p:nvSpPr>
          <p:cNvPr id="42" name="Espace réservé du contenu 2">
            <a:extLst>
              <a:ext uri="{FF2B5EF4-FFF2-40B4-BE49-F238E27FC236}">
                <a16:creationId xmlns:a16="http://schemas.microsoft.com/office/drawing/2014/main" id="{28F7CF51-1EDE-20A3-EC24-34FBEDE61274}"/>
              </a:ext>
            </a:extLst>
          </p:cNvPr>
          <p:cNvSpPr txBox="1">
            <a:spLocks/>
          </p:cNvSpPr>
          <p:nvPr/>
        </p:nvSpPr>
        <p:spPr>
          <a:xfrm>
            <a:off x="574406" y="7413738"/>
            <a:ext cx="2848303" cy="449705"/>
          </a:xfrm>
          <a:prstGeom prst="rect">
            <a:avLst/>
          </a:prstGeom>
          <a:noFill/>
        </p:spPr>
        <p:txBody>
          <a:bodyPr vert="horz" lIns="91440" tIns="45720" rIns="91440" bIns="45720"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r">
              <a:lnSpc>
                <a:spcPct val="100000"/>
              </a:lnSpc>
              <a:spcBef>
                <a:spcPts val="0"/>
              </a:spcBef>
              <a:buNone/>
            </a:pPr>
            <a:r>
              <a:rPr lang="fr-FR" sz="1800" dirty="0">
                <a:solidFill>
                  <a:srgbClr val="153A83"/>
                </a:solidFill>
                <a:latin typeface="Aptos" panose="020B0004020202020204" pitchFamily="34" charset="0"/>
              </a:rPr>
              <a:t>Indisponibilité du PHA </a:t>
            </a:r>
            <a:r>
              <a:rPr lang="fr-FR" sz="1800" baseline="30000" dirty="0">
                <a:solidFill>
                  <a:srgbClr val="153A83"/>
                </a:solidFill>
                <a:latin typeface="Aptos" panose="020B0004020202020204" pitchFamily="34" charset="0"/>
              </a:rPr>
              <a:t>(2)</a:t>
            </a:r>
            <a:endParaRPr lang="fr-FR" sz="2400" i="1" u="sng" dirty="0">
              <a:solidFill>
                <a:srgbClr val="153A83"/>
              </a:solidFill>
              <a:latin typeface="Aptos" panose="020B0004020202020204" pitchFamily="34" charset="0"/>
              <a:sym typeface="Wingdings" panose="05000000000000000000" pitchFamily="2" charset="2"/>
            </a:endParaRPr>
          </a:p>
        </p:txBody>
      </p:sp>
      <p:sp>
        <p:nvSpPr>
          <p:cNvPr id="43" name="Espace réservé du contenu 2">
            <a:extLst>
              <a:ext uri="{FF2B5EF4-FFF2-40B4-BE49-F238E27FC236}">
                <a16:creationId xmlns:a16="http://schemas.microsoft.com/office/drawing/2014/main" id="{7961C18E-85AE-8F3C-A37C-C7017374EA84}"/>
              </a:ext>
            </a:extLst>
          </p:cNvPr>
          <p:cNvSpPr txBox="1">
            <a:spLocks/>
          </p:cNvSpPr>
          <p:nvPr/>
        </p:nvSpPr>
        <p:spPr>
          <a:xfrm>
            <a:off x="576093" y="7880517"/>
            <a:ext cx="2848303" cy="706827"/>
          </a:xfrm>
          <a:prstGeom prst="rect">
            <a:avLst/>
          </a:prstGeom>
          <a:noFill/>
        </p:spPr>
        <p:txBody>
          <a:bodyPr vert="horz" lIns="91440" tIns="45720" rIns="91440" bIns="45720"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800" dirty="0">
                <a:solidFill>
                  <a:srgbClr val="14387F"/>
                </a:solidFill>
                <a:latin typeface="Aptos" panose="020B0004020202020204" pitchFamily="34" charset="0"/>
              </a:rPr>
              <a:t>Perception d’un geste sans risque infectieux</a:t>
            </a:r>
            <a:endParaRPr lang="fr-FR" sz="2400" i="1" u="sng" dirty="0">
              <a:solidFill>
                <a:srgbClr val="14387F"/>
              </a:solidFill>
              <a:latin typeface="Aptos" panose="020B0004020202020204" pitchFamily="34" charset="0"/>
              <a:sym typeface="Wingdings" panose="05000000000000000000" pitchFamily="2" charset="2"/>
            </a:endParaRPr>
          </a:p>
        </p:txBody>
      </p:sp>
      <p:sp>
        <p:nvSpPr>
          <p:cNvPr id="44" name="Espace réservé du contenu 2">
            <a:extLst>
              <a:ext uri="{FF2B5EF4-FFF2-40B4-BE49-F238E27FC236}">
                <a16:creationId xmlns:a16="http://schemas.microsoft.com/office/drawing/2014/main" id="{BF4DD29B-39F0-E119-99AC-8EAFC348376B}"/>
              </a:ext>
            </a:extLst>
          </p:cNvPr>
          <p:cNvSpPr txBox="1">
            <a:spLocks/>
          </p:cNvSpPr>
          <p:nvPr/>
        </p:nvSpPr>
        <p:spPr>
          <a:xfrm>
            <a:off x="609974" y="8598759"/>
            <a:ext cx="2848303" cy="449705"/>
          </a:xfrm>
          <a:prstGeom prst="rect">
            <a:avLst/>
          </a:prstGeom>
          <a:noFill/>
        </p:spPr>
        <p:txBody>
          <a:bodyPr vert="horz" lIns="91440" tIns="45720" rIns="91440" bIns="45720"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r">
              <a:lnSpc>
                <a:spcPct val="100000"/>
              </a:lnSpc>
              <a:spcBef>
                <a:spcPts val="0"/>
              </a:spcBef>
              <a:buNone/>
            </a:pPr>
            <a:r>
              <a:rPr lang="fr-FR" sz="1800" dirty="0">
                <a:solidFill>
                  <a:srgbClr val="14387F"/>
                </a:solidFill>
                <a:latin typeface="Aptos" panose="020B0004020202020204" pitchFamily="34" charset="0"/>
              </a:rPr>
              <a:t>Inconfort du </a:t>
            </a:r>
            <a:r>
              <a:rPr lang="fr-FR" sz="1800" dirty="0">
                <a:solidFill>
                  <a:srgbClr val="153A83"/>
                </a:solidFill>
                <a:latin typeface="Aptos" panose="020B0004020202020204" pitchFamily="34" charset="0"/>
              </a:rPr>
              <a:t>PHA </a:t>
            </a:r>
            <a:r>
              <a:rPr lang="fr-FR" sz="1800" baseline="30000" dirty="0">
                <a:solidFill>
                  <a:srgbClr val="153A83"/>
                </a:solidFill>
                <a:latin typeface="Aptos" panose="020B0004020202020204" pitchFamily="34" charset="0"/>
              </a:rPr>
              <a:t>(2)</a:t>
            </a:r>
            <a:endParaRPr lang="fr-FR" sz="2400" i="1" u="sng" dirty="0">
              <a:solidFill>
                <a:srgbClr val="14387F"/>
              </a:solidFill>
              <a:latin typeface="Aptos" panose="020B0004020202020204" pitchFamily="34" charset="0"/>
              <a:sym typeface="Wingdings" panose="05000000000000000000" pitchFamily="2" charset="2"/>
            </a:endParaRPr>
          </a:p>
        </p:txBody>
      </p:sp>
      <p:sp>
        <p:nvSpPr>
          <p:cNvPr id="45" name="Espace réservé du contenu 2">
            <a:extLst>
              <a:ext uri="{FF2B5EF4-FFF2-40B4-BE49-F238E27FC236}">
                <a16:creationId xmlns:a16="http://schemas.microsoft.com/office/drawing/2014/main" id="{C8A8F4F2-DF68-019F-FA37-B5914180859B}"/>
              </a:ext>
            </a:extLst>
          </p:cNvPr>
          <p:cNvSpPr txBox="1">
            <a:spLocks/>
          </p:cNvSpPr>
          <p:nvPr/>
        </p:nvSpPr>
        <p:spPr>
          <a:xfrm>
            <a:off x="609974" y="9182116"/>
            <a:ext cx="2848303" cy="449705"/>
          </a:xfrm>
          <a:prstGeom prst="rect">
            <a:avLst/>
          </a:prstGeom>
          <a:noFill/>
        </p:spPr>
        <p:txBody>
          <a:bodyPr vert="horz" lIns="91440" tIns="45720" rIns="91440" bIns="45720"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800" dirty="0">
                <a:solidFill>
                  <a:srgbClr val="14387F"/>
                </a:solidFill>
                <a:latin typeface="Aptos" panose="020B0004020202020204" pitchFamily="34" charset="0"/>
              </a:rPr>
              <a:t>Manque de temps</a:t>
            </a:r>
            <a:endParaRPr lang="fr-FR" sz="2400" i="1" u="sng" dirty="0">
              <a:solidFill>
                <a:srgbClr val="14387F"/>
              </a:solidFill>
              <a:latin typeface="Aptos" panose="020B0004020202020204" pitchFamily="34" charset="0"/>
              <a:sym typeface="Wingdings" panose="05000000000000000000" pitchFamily="2" charset="2"/>
            </a:endParaRPr>
          </a:p>
        </p:txBody>
      </p:sp>
      <p:sp>
        <p:nvSpPr>
          <p:cNvPr id="46" name="ZoneTexte 45">
            <a:extLst>
              <a:ext uri="{FF2B5EF4-FFF2-40B4-BE49-F238E27FC236}">
                <a16:creationId xmlns:a16="http://schemas.microsoft.com/office/drawing/2014/main" id="{1F1C975F-8FEB-D072-5409-5875FCE9F57A}"/>
              </a:ext>
            </a:extLst>
          </p:cNvPr>
          <p:cNvSpPr txBox="1"/>
          <p:nvPr/>
        </p:nvSpPr>
        <p:spPr>
          <a:xfrm>
            <a:off x="3338457" y="9707484"/>
            <a:ext cx="5498807" cy="461665"/>
          </a:xfrm>
          <a:prstGeom prst="rect">
            <a:avLst/>
          </a:prstGeom>
          <a:noFill/>
        </p:spPr>
        <p:txBody>
          <a:bodyPr wrap="square">
            <a:spAutoFit/>
          </a:bodyPr>
          <a:lstStyle/>
          <a:p>
            <a:pPr marL="228600" indent="-228600" algn="r">
              <a:buAutoNum type="arabicParenBoth"/>
            </a:pPr>
            <a:r>
              <a:rPr lang="fr-FR" sz="1200" dirty="0">
                <a:solidFill>
                  <a:srgbClr val="153A83"/>
                </a:solidFill>
                <a:latin typeface="Aptos" panose="020B0004020202020204" pitchFamily="34" charset="0"/>
              </a:rPr>
              <a:t>Friction hydro-alcoolique</a:t>
            </a:r>
          </a:p>
          <a:p>
            <a:pPr marL="228600" indent="-228600" algn="r">
              <a:buFontTx/>
              <a:buAutoNum type="arabicParenBoth"/>
            </a:pPr>
            <a:r>
              <a:rPr lang="fr-FR" sz="1200" dirty="0">
                <a:solidFill>
                  <a:srgbClr val="153A83"/>
                </a:solidFill>
                <a:latin typeface="Aptos" panose="020B0004020202020204" pitchFamily="34" charset="0"/>
              </a:rPr>
              <a:t>Produit hydro-alcoolique</a:t>
            </a:r>
          </a:p>
        </p:txBody>
      </p:sp>
    </p:spTree>
    <p:extLst>
      <p:ext uri="{BB962C8B-B14F-4D97-AF65-F5344CB8AC3E}">
        <p14:creationId xmlns:p14="http://schemas.microsoft.com/office/powerpoint/2010/main" val="302594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9AC9E-E5C3-3910-0FF7-3B58B4C57FD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97C0AA7-7DD8-11E7-7C63-50F4548D93AD}"/>
              </a:ext>
            </a:extLst>
          </p:cNvPr>
          <p:cNvSpPr/>
          <p:nvPr/>
        </p:nvSpPr>
        <p:spPr>
          <a:xfrm>
            <a:off x="0" y="434"/>
            <a:ext cx="18288000" cy="10287144"/>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24180"/>
          </a:solidFill>
        </p:spPr>
        <p:txBody>
          <a:bodyPr wrap="square" lIns="0" tIns="0" rIns="0" bIns="0" rtlCol="0"/>
          <a:lstStyle/>
          <a:p>
            <a:endParaRPr sz="1637" dirty="0"/>
          </a:p>
        </p:txBody>
      </p:sp>
      <p:sp>
        <p:nvSpPr>
          <p:cNvPr id="14" name="object 14">
            <a:extLst>
              <a:ext uri="{FF2B5EF4-FFF2-40B4-BE49-F238E27FC236}">
                <a16:creationId xmlns:a16="http://schemas.microsoft.com/office/drawing/2014/main" id="{E747EE8A-3518-6D0E-D31F-E66D525F6289}"/>
              </a:ext>
            </a:extLst>
          </p:cNvPr>
          <p:cNvSpPr/>
          <p:nvPr/>
        </p:nvSpPr>
        <p:spPr>
          <a:xfrm>
            <a:off x="11239682" y="140440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34508A"/>
          </a:solidFill>
        </p:spPr>
        <p:txBody>
          <a:bodyPr wrap="square" lIns="0" tIns="0" rIns="0" bIns="0" rtlCol="0"/>
          <a:lstStyle/>
          <a:p>
            <a:endParaRPr sz="1637"/>
          </a:p>
        </p:txBody>
      </p:sp>
      <p:sp>
        <p:nvSpPr>
          <p:cNvPr id="25" name="object 2">
            <a:extLst>
              <a:ext uri="{FF2B5EF4-FFF2-40B4-BE49-F238E27FC236}">
                <a16:creationId xmlns:a16="http://schemas.microsoft.com/office/drawing/2014/main" id="{503C8E28-D2F0-9A05-5146-B56BFE48686E}"/>
              </a:ext>
            </a:extLst>
          </p:cNvPr>
          <p:cNvSpPr txBox="1">
            <a:spLocks noGrp="1"/>
          </p:cNvSpPr>
          <p:nvPr>
            <p:ph type="title"/>
          </p:nvPr>
        </p:nvSpPr>
        <p:spPr>
          <a:xfrm>
            <a:off x="2454866" y="2860211"/>
            <a:ext cx="13279687" cy="2834497"/>
          </a:xfrm>
          <a:prstGeom prst="rect">
            <a:avLst/>
          </a:prstGeom>
        </p:spPr>
        <p:txBody>
          <a:bodyPr vert="horz" wrap="square" lIns="0" tIns="544134" rIns="0" bIns="0" rtlCol="0" anchor="ctr">
            <a:spAutoFit/>
          </a:bodyPr>
          <a:lstStyle/>
          <a:p>
            <a:pPr algn="ctr">
              <a:lnSpc>
                <a:spcPct val="100000"/>
              </a:lnSpc>
              <a:spcBef>
                <a:spcPts val="4284"/>
              </a:spcBef>
            </a:pPr>
            <a:r>
              <a:rPr sz="9006" dirty="0">
                <a:solidFill>
                  <a:srgbClr val="FFFFFF"/>
                </a:solidFill>
              </a:rPr>
              <a:t>Merci pour votre attention</a:t>
            </a:r>
            <a:endParaRPr sz="9006" dirty="0"/>
          </a:p>
          <a:p>
            <a:pPr marL="1587408" marR="1572967" algn="ctr">
              <a:lnSpc>
                <a:spcPts val="2884"/>
              </a:lnSpc>
              <a:spcBef>
                <a:spcPts val="1251"/>
              </a:spcBef>
            </a:pPr>
            <a:r>
              <a:rPr sz="2411" dirty="0">
                <a:solidFill>
                  <a:srgbClr val="BCC5D8"/>
                </a:solidFill>
              </a:rPr>
              <a:t>Si vous avez des questions à propos du programme PAPRICA, vous pouvez contacter la mission nationale PRIMO : </a:t>
            </a:r>
            <a:r>
              <a:rPr sz="2411" u="heavy" dirty="0">
                <a:solidFill>
                  <a:srgbClr val="BCC5D8"/>
                </a:solidFill>
                <a:uFill>
                  <a:solidFill>
                    <a:srgbClr val="BCC5D8"/>
                  </a:solidFill>
                </a:uFill>
                <a:hlinkClick r:id="rId2"/>
              </a:rPr>
              <a:t>bp-primo@chu-nantes.fr</a:t>
            </a:r>
            <a:endParaRPr sz="2411" dirty="0"/>
          </a:p>
        </p:txBody>
      </p:sp>
      <p:pic>
        <p:nvPicPr>
          <p:cNvPr id="3" name="Image 2">
            <a:extLst>
              <a:ext uri="{FF2B5EF4-FFF2-40B4-BE49-F238E27FC236}">
                <a16:creationId xmlns:a16="http://schemas.microsoft.com/office/drawing/2014/main" id="{5833F1DB-4250-9D24-3A4C-D006D6EBA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360" y="8801683"/>
            <a:ext cx="3083012" cy="778866"/>
          </a:xfrm>
          <a:prstGeom prst="rect">
            <a:avLst/>
          </a:prstGeom>
        </p:spPr>
      </p:pic>
      <p:grpSp>
        <p:nvGrpSpPr>
          <p:cNvPr id="4" name="Groupe 3">
            <a:extLst>
              <a:ext uri="{FF2B5EF4-FFF2-40B4-BE49-F238E27FC236}">
                <a16:creationId xmlns:a16="http://schemas.microsoft.com/office/drawing/2014/main" id="{4AA95BB2-E077-2987-5773-78136646EC46}"/>
              </a:ext>
            </a:extLst>
          </p:cNvPr>
          <p:cNvGrpSpPr/>
          <p:nvPr/>
        </p:nvGrpSpPr>
        <p:grpSpPr>
          <a:xfrm>
            <a:off x="10152858" y="7639687"/>
            <a:ext cx="7173058" cy="1940862"/>
            <a:chOff x="8832850" y="8397875"/>
            <a:chExt cx="7885382" cy="2133600"/>
          </a:xfrm>
        </p:grpSpPr>
        <p:sp>
          <p:nvSpPr>
            <p:cNvPr id="5" name="Rectangle : coins arrondis 4">
              <a:extLst>
                <a:ext uri="{FF2B5EF4-FFF2-40B4-BE49-F238E27FC236}">
                  <a16:creationId xmlns:a16="http://schemas.microsoft.com/office/drawing/2014/main" id="{97702431-8BD8-C76E-9978-0D2DA9F2C56A}"/>
                </a:ext>
              </a:extLst>
            </p:cNvPr>
            <p:cNvSpPr/>
            <p:nvPr/>
          </p:nvSpPr>
          <p:spPr>
            <a:xfrm>
              <a:off x="8832850" y="8397875"/>
              <a:ext cx="7885382" cy="2133600"/>
            </a:xfrm>
            <a:prstGeom prst="roundRect">
              <a:avLst>
                <a:gd name="adj" fmla="val 479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7"/>
            </a:p>
          </p:txBody>
        </p:sp>
        <p:pic>
          <p:nvPicPr>
            <p:cNvPr id="6" name="object 19">
              <a:extLst>
                <a:ext uri="{FF2B5EF4-FFF2-40B4-BE49-F238E27FC236}">
                  <a16:creationId xmlns:a16="http://schemas.microsoft.com/office/drawing/2014/main" id="{B03B76AF-E0BF-3E6C-C576-6DDFC57E0C55}"/>
                </a:ext>
              </a:extLst>
            </p:cNvPr>
            <p:cNvPicPr/>
            <p:nvPr/>
          </p:nvPicPr>
          <p:blipFill>
            <a:blip r:embed="rId4" cstate="print"/>
            <a:stretch>
              <a:fillRect/>
            </a:stretch>
          </p:blipFill>
          <p:spPr>
            <a:xfrm>
              <a:off x="12566650" y="8534793"/>
              <a:ext cx="3265829" cy="1840734"/>
            </a:xfrm>
            <a:prstGeom prst="rect">
              <a:avLst/>
            </a:prstGeom>
          </p:spPr>
        </p:pic>
      </p:grpSp>
      <p:sp>
        <p:nvSpPr>
          <p:cNvPr id="8" name="Sous-titre 2">
            <a:extLst>
              <a:ext uri="{FF2B5EF4-FFF2-40B4-BE49-F238E27FC236}">
                <a16:creationId xmlns:a16="http://schemas.microsoft.com/office/drawing/2014/main" id="{19E590F7-06DF-79F7-85E5-E8BCF45FD65C}"/>
              </a:ext>
            </a:extLst>
          </p:cNvPr>
          <p:cNvSpPr txBox="1">
            <a:spLocks/>
          </p:cNvSpPr>
          <p:nvPr/>
        </p:nvSpPr>
        <p:spPr>
          <a:xfrm>
            <a:off x="9010051" y="10099360"/>
            <a:ext cx="9078631" cy="1031986"/>
          </a:xfrm>
          <a:prstGeom prst="rect">
            <a:avLst/>
          </a:prstGeom>
        </p:spPr>
        <p:txBody>
          <a:bodyPr vert="horz" lIns="83147" tIns="41573" rIns="83147" bIns="41573"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r">
              <a:lnSpc>
                <a:spcPct val="0"/>
              </a:lnSpc>
              <a:buNone/>
            </a:pPr>
            <a:r>
              <a:rPr lang="fr-FR" sz="1456" dirty="0">
                <a:solidFill>
                  <a:schemeClr val="bg1"/>
                </a:solidFill>
                <a:latin typeface="Aptos" panose="020B0004020202020204" pitchFamily="34" charset="0"/>
              </a:rPr>
              <a:t>Réalisation : Jean-Paul Alves www.021prod.com </a:t>
            </a:r>
          </a:p>
        </p:txBody>
      </p:sp>
      <p:pic>
        <p:nvPicPr>
          <p:cNvPr id="9" name="Image 8">
            <a:extLst>
              <a:ext uri="{FF2B5EF4-FFF2-40B4-BE49-F238E27FC236}">
                <a16:creationId xmlns:a16="http://schemas.microsoft.com/office/drawing/2014/main" id="{E3ADA4F5-5853-4D4C-2815-D77D0C6085F1}"/>
              </a:ext>
            </a:extLst>
          </p:cNvPr>
          <p:cNvPicPr>
            <a:picLocks noChangeAspect="1"/>
          </p:cNvPicPr>
          <p:nvPr/>
        </p:nvPicPr>
        <p:blipFill>
          <a:blip r:embed="rId5"/>
          <a:stretch>
            <a:fillRect/>
          </a:stretch>
        </p:blipFill>
        <p:spPr>
          <a:xfrm>
            <a:off x="11047831" y="8261273"/>
            <a:ext cx="1958123" cy="697689"/>
          </a:xfrm>
          <a:prstGeom prst="rect">
            <a:avLst/>
          </a:prstGeom>
        </p:spPr>
      </p:pic>
    </p:spTree>
    <p:extLst>
      <p:ext uri="{BB962C8B-B14F-4D97-AF65-F5344CB8AC3E}">
        <p14:creationId xmlns:p14="http://schemas.microsoft.com/office/powerpoint/2010/main" val="2516190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11"/>
            <a:ext cx="18288000" cy="10287144"/>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24180"/>
          </a:solidFill>
        </p:spPr>
        <p:txBody>
          <a:bodyPr wrap="square" lIns="0" tIns="0" rIns="0" bIns="0" rtlCol="0"/>
          <a:lstStyle/>
          <a:p>
            <a:endParaRPr sz="1637"/>
          </a:p>
        </p:txBody>
      </p:sp>
      <p:sp>
        <p:nvSpPr>
          <p:cNvPr id="14" name="object 14"/>
          <p:cNvSpPr/>
          <p:nvPr/>
        </p:nvSpPr>
        <p:spPr>
          <a:xfrm>
            <a:off x="11239682" y="140440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34508A"/>
          </a:solidFill>
        </p:spPr>
        <p:txBody>
          <a:bodyPr wrap="square" lIns="0" tIns="0" rIns="0" bIns="0" rtlCol="0"/>
          <a:lstStyle/>
          <a:p>
            <a:endParaRPr sz="1637"/>
          </a:p>
        </p:txBody>
      </p:sp>
      <p:sp>
        <p:nvSpPr>
          <p:cNvPr id="15" name="object 15"/>
          <p:cNvSpPr txBox="1">
            <a:spLocks noGrp="1"/>
          </p:cNvSpPr>
          <p:nvPr>
            <p:ph type="body" idx="1"/>
          </p:nvPr>
        </p:nvSpPr>
        <p:spPr>
          <a:xfrm>
            <a:off x="1295356" y="3666230"/>
            <a:ext cx="16256516" cy="2026435"/>
          </a:xfrm>
          <a:prstGeom prst="rect">
            <a:avLst/>
          </a:prstGeom>
        </p:spPr>
        <p:txBody>
          <a:bodyPr vert="horz" wrap="square" lIns="0" tIns="10397" rIns="0" bIns="0" rtlCol="0">
            <a:spAutoFit/>
          </a:bodyPr>
          <a:lstStyle/>
          <a:p>
            <a:pPr marL="0" indent="0">
              <a:spcBef>
                <a:spcPts val="18"/>
              </a:spcBef>
              <a:buNone/>
            </a:pPr>
            <a:r>
              <a:rPr lang="fr-FR" sz="7278" dirty="0">
                <a:solidFill>
                  <a:schemeClr val="bg1"/>
                </a:solidFill>
              </a:rPr>
              <a:t>Contexte : </a:t>
            </a:r>
          </a:p>
          <a:p>
            <a:pPr marL="0" indent="0">
              <a:spcBef>
                <a:spcPts val="18"/>
              </a:spcBef>
              <a:buNone/>
            </a:pPr>
            <a:r>
              <a:rPr lang="fr-FR" sz="7278" dirty="0">
                <a:solidFill>
                  <a:schemeClr val="bg1"/>
                </a:solidFill>
              </a:rPr>
              <a:t>antibiorésistance en EHPAD</a:t>
            </a:r>
          </a:p>
        </p:txBody>
      </p:sp>
      <p:grpSp>
        <p:nvGrpSpPr>
          <p:cNvPr id="24" name="Groupe 23">
            <a:extLst>
              <a:ext uri="{FF2B5EF4-FFF2-40B4-BE49-F238E27FC236}">
                <a16:creationId xmlns:a16="http://schemas.microsoft.com/office/drawing/2014/main" id="{B00BB6AC-FBC1-00FB-CE6E-34067A4909C4}"/>
              </a:ext>
            </a:extLst>
          </p:cNvPr>
          <p:cNvGrpSpPr/>
          <p:nvPr/>
        </p:nvGrpSpPr>
        <p:grpSpPr>
          <a:xfrm>
            <a:off x="10152858" y="7639687"/>
            <a:ext cx="7173058" cy="1940862"/>
            <a:chOff x="8832850" y="8397875"/>
            <a:chExt cx="7885382" cy="2133600"/>
          </a:xfrm>
        </p:grpSpPr>
        <p:sp>
          <p:nvSpPr>
            <p:cNvPr id="23" name="Rectangle : coins arrondis 22">
              <a:extLst>
                <a:ext uri="{FF2B5EF4-FFF2-40B4-BE49-F238E27FC236}">
                  <a16:creationId xmlns:a16="http://schemas.microsoft.com/office/drawing/2014/main" id="{42C84908-B17B-A086-65AE-75A34304C2EC}"/>
                </a:ext>
              </a:extLst>
            </p:cNvPr>
            <p:cNvSpPr/>
            <p:nvPr/>
          </p:nvSpPr>
          <p:spPr>
            <a:xfrm>
              <a:off x="8832850" y="8397875"/>
              <a:ext cx="7885382" cy="2133600"/>
            </a:xfrm>
            <a:prstGeom prst="roundRect">
              <a:avLst>
                <a:gd name="adj" fmla="val 479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7"/>
            </a:p>
          </p:txBody>
        </p:sp>
        <p:pic>
          <p:nvPicPr>
            <p:cNvPr id="19" name="object 19"/>
            <p:cNvPicPr/>
            <p:nvPr/>
          </p:nvPicPr>
          <p:blipFill>
            <a:blip r:embed="rId2" cstate="print"/>
            <a:stretch>
              <a:fillRect/>
            </a:stretch>
          </p:blipFill>
          <p:spPr>
            <a:xfrm>
              <a:off x="12566650" y="8534793"/>
              <a:ext cx="3265829" cy="1840734"/>
            </a:xfrm>
            <a:prstGeom prst="rect">
              <a:avLst/>
            </a:prstGeom>
          </p:spPr>
        </p:pic>
      </p:grpSp>
      <p:pic>
        <p:nvPicPr>
          <p:cNvPr id="26" name="Image 25">
            <a:extLst>
              <a:ext uri="{FF2B5EF4-FFF2-40B4-BE49-F238E27FC236}">
                <a16:creationId xmlns:a16="http://schemas.microsoft.com/office/drawing/2014/main" id="{56214662-899F-BC9E-C8AB-C26C42E9E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238" y="1678469"/>
            <a:ext cx="3589502" cy="906822"/>
          </a:xfrm>
          <a:prstGeom prst="rect">
            <a:avLst/>
          </a:prstGeom>
        </p:spPr>
      </p:pic>
      <p:pic>
        <p:nvPicPr>
          <p:cNvPr id="3" name="Image 2">
            <a:extLst>
              <a:ext uri="{FF2B5EF4-FFF2-40B4-BE49-F238E27FC236}">
                <a16:creationId xmlns:a16="http://schemas.microsoft.com/office/drawing/2014/main" id="{6F9DCC9B-940A-89CC-7A67-2D00AE1A2D18}"/>
              </a:ext>
            </a:extLst>
          </p:cNvPr>
          <p:cNvPicPr>
            <a:picLocks noChangeAspect="1"/>
          </p:cNvPicPr>
          <p:nvPr/>
        </p:nvPicPr>
        <p:blipFill>
          <a:blip r:embed="rId4"/>
          <a:stretch>
            <a:fillRect/>
          </a:stretch>
        </p:blipFill>
        <p:spPr>
          <a:xfrm>
            <a:off x="11239682" y="8047918"/>
            <a:ext cx="1641557" cy="1124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C9E58-D5B5-6E2A-9587-9E196191D95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45F7661-8A27-CA5E-6E46-6F9D38F859D8}"/>
              </a:ext>
            </a:extLst>
          </p:cNvPr>
          <p:cNvSpPr/>
          <p:nvPr/>
        </p:nvSpPr>
        <p:spPr>
          <a:xfrm>
            <a:off x="0" y="1011"/>
            <a:ext cx="18288000" cy="10287144"/>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24180"/>
          </a:solidFill>
        </p:spPr>
        <p:txBody>
          <a:bodyPr wrap="square" lIns="0" tIns="0" rIns="0" bIns="0" rtlCol="0"/>
          <a:lstStyle/>
          <a:p>
            <a:endParaRPr sz="1637"/>
          </a:p>
        </p:txBody>
      </p:sp>
      <p:sp>
        <p:nvSpPr>
          <p:cNvPr id="14" name="object 14">
            <a:extLst>
              <a:ext uri="{FF2B5EF4-FFF2-40B4-BE49-F238E27FC236}">
                <a16:creationId xmlns:a16="http://schemas.microsoft.com/office/drawing/2014/main" id="{5A014873-8B8C-37DE-70C7-BB702D369852}"/>
              </a:ext>
            </a:extLst>
          </p:cNvPr>
          <p:cNvSpPr/>
          <p:nvPr/>
        </p:nvSpPr>
        <p:spPr>
          <a:xfrm>
            <a:off x="11239682" y="140440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34508A"/>
          </a:solidFill>
        </p:spPr>
        <p:txBody>
          <a:bodyPr wrap="square" lIns="0" tIns="0" rIns="0" bIns="0" rtlCol="0"/>
          <a:lstStyle/>
          <a:p>
            <a:endParaRPr sz="1637"/>
          </a:p>
        </p:txBody>
      </p:sp>
      <p:sp>
        <p:nvSpPr>
          <p:cNvPr id="15" name="object 15">
            <a:extLst>
              <a:ext uri="{FF2B5EF4-FFF2-40B4-BE49-F238E27FC236}">
                <a16:creationId xmlns:a16="http://schemas.microsoft.com/office/drawing/2014/main" id="{786B5FDF-FB11-E155-2A73-C7D595B5459E}"/>
              </a:ext>
            </a:extLst>
          </p:cNvPr>
          <p:cNvSpPr txBox="1">
            <a:spLocks noGrp="1"/>
          </p:cNvSpPr>
          <p:nvPr>
            <p:ph type="body" idx="1"/>
          </p:nvPr>
        </p:nvSpPr>
        <p:spPr>
          <a:xfrm>
            <a:off x="1295356" y="1233926"/>
            <a:ext cx="16256516" cy="6403018"/>
          </a:xfrm>
          <a:prstGeom prst="rect">
            <a:avLst/>
          </a:prstGeom>
        </p:spPr>
        <p:txBody>
          <a:bodyPr vert="horz" wrap="square" lIns="0" tIns="10397" rIns="0" bIns="0" rtlCol="0">
            <a:spAutoFit/>
          </a:bodyPr>
          <a:lstStyle/>
          <a:p>
            <a:pPr marL="0" indent="0">
              <a:spcBef>
                <a:spcPts val="18"/>
              </a:spcBef>
              <a:buNone/>
            </a:pPr>
            <a:r>
              <a:rPr lang="fr-FR" sz="7278" dirty="0">
                <a:solidFill>
                  <a:schemeClr val="bg1"/>
                </a:solidFill>
              </a:rPr>
              <a:t>Contexte : antibiorésistance en EHPAD</a:t>
            </a:r>
          </a:p>
          <a:p>
            <a:pPr marL="0" indent="0">
              <a:spcBef>
                <a:spcPts val="18"/>
              </a:spcBef>
              <a:buNone/>
            </a:pPr>
            <a:endParaRPr lang="fr-FR" sz="4000" dirty="0">
              <a:solidFill>
                <a:schemeClr val="bg1"/>
              </a:solidFill>
            </a:endParaRPr>
          </a:p>
          <a:p>
            <a:pPr marL="1371600" indent="-1371600">
              <a:spcBef>
                <a:spcPts val="18"/>
              </a:spcBef>
              <a:buAutoNum type="arabicPeriod"/>
            </a:pPr>
            <a:r>
              <a:rPr lang="fr-FR" sz="5400" dirty="0">
                <a:solidFill>
                  <a:schemeClr val="bg1"/>
                </a:solidFill>
              </a:rPr>
              <a:t>Infections et sujet âgé</a:t>
            </a:r>
          </a:p>
          <a:p>
            <a:pPr marL="1371600" indent="-1371600">
              <a:spcBef>
                <a:spcPts val="18"/>
              </a:spcBef>
              <a:buAutoNum type="arabicPeriod"/>
            </a:pPr>
            <a:endParaRPr lang="fr-FR" sz="2000" dirty="0">
              <a:solidFill>
                <a:schemeClr val="bg1"/>
              </a:solidFill>
            </a:endParaRPr>
          </a:p>
          <a:p>
            <a:pPr marL="1371600" indent="-1371600">
              <a:spcBef>
                <a:spcPts val="18"/>
              </a:spcBef>
              <a:buAutoNum type="arabicPeriod"/>
            </a:pPr>
            <a:r>
              <a:rPr lang="fr-FR" sz="5400" dirty="0">
                <a:solidFill>
                  <a:schemeClr val="bg1"/>
                </a:solidFill>
              </a:rPr>
              <a:t>Antibiothérapie et sujet âgé</a:t>
            </a:r>
          </a:p>
          <a:p>
            <a:pPr marL="1371600" indent="-1371600">
              <a:spcBef>
                <a:spcPts val="18"/>
              </a:spcBef>
              <a:buAutoNum type="arabicPeriod"/>
            </a:pPr>
            <a:endParaRPr lang="fr-FR" sz="2000" dirty="0">
              <a:solidFill>
                <a:schemeClr val="bg1"/>
              </a:solidFill>
            </a:endParaRPr>
          </a:p>
          <a:p>
            <a:pPr marL="1371600" indent="-1371600">
              <a:spcBef>
                <a:spcPts val="18"/>
              </a:spcBef>
              <a:buAutoNum type="arabicPeriod"/>
            </a:pPr>
            <a:r>
              <a:rPr lang="fr-FR" sz="5400" dirty="0">
                <a:solidFill>
                  <a:schemeClr val="bg1"/>
                </a:solidFill>
              </a:rPr>
              <a:t>Antibiothérapie et antibiorésistance en EHPAD</a:t>
            </a:r>
          </a:p>
          <a:p>
            <a:pPr marL="1371600" indent="-1371600">
              <a:spcBef>
                <a:spcPts val="18"/>
              </a:spcBef>
              <a:buAutoNum type="arabicPeriod"/>
            </a:pPr>
            <a:endParaRPr lang="fr-FR" sz="2000" dirty="0">
              <a:solidFill>
                <a:schemeClr val="bg1"/>
              </a:solidFill>
            </a:endParaRPr>
          </a:p>
          <a:p>
            <a:pPr marL="1371600" indent="-1371600">
              <a:spcBef>
                <a:spcPts val="18"/>
              </a:spcBef>
              <a:buAutoNum type="arabicPeriod"/>
            </a:pPr>
            <a:r>
              <a:rPr lang="fr-FR" sz="5400" dirty="0">
                <a:solidFill>
                  <a:schemeClr val="bg1"/>
                </a:solidFill>
              </a:rPr>
              <a:t>Indicateurs PCI en EHPAD</a:t>
            </a:r>
          </a:p>
          <a:p>
            <a:pPr marL="1371600" indent="-1371600">
              <a:spcBef>
                <a:spcPts val="18"/>
              </a:spcBef>
              <a:buAutoNum type="arabicPeriod"/>
            </a:pPr>
            <a:endParaRPr lang="fr-FR" sz="7278" dirty="0">
              <a:solidFill>
                <a:schemeClr val="bg1"/>
              </a:solidFill>
            </a:endParaRPr>
          </a:p>
        </p:txBody>
      </p:sp>
      <p:grpSp>
        <p:nvGrpSpPr>
          <p:cNvPr id="24" name="Groupe 23">
            <a:extLst>
              <a:ext uri="{FF2B5EF4-FFF2-40B4-BE49-F238E27FC236}">
                <a16:creationId xmlns:a16="http://schemas.microsoft.com/office/drawing/2014/main" id="{9474A4B5-7CD5-5526-6F5A-36F7A18A73B6}"/>
              </a:ext>
            </a:extLst>
          </p:cNvPr>
          <p:cNvGrpSpPr/>
          <p:nvPr/>
        </p:nvGrpSpPr>
        <p:grpSpPr>
          <a:xfrm>
            <a:off x="10152858" y="7639687"/>
            <a:ext cx="7173058" cy="1940862"/>
            <a:chOff x="8832850" y="8397875"/>
            <a:chExt cx="7885382" cy="2133600"/>
          </a:xfrm>
        </p:grpSpPr>
        <p:sp>
          <p:nvSpPr>
            <p:cNvPr id="23" name="Rectangle : coins arrondis 22">
              <a:extLst>
                <a:ext uri="{FF2B5EF4-FFF2-40B4-BE49-F238E27FC236}">
                  <a16:creationId xmlns:a16="http://schemas.microsoft.com/office/drawing/2014/main" id="{5D31732A-7864-28DE-9111-6FE7FE84C757}"/>
                </a:ext>
              </a:extLst>
            </p:cNvPr>
            <p:cNvSpPr/>
            <p:nvPr/>
          </p:nvSpPr>
          <p:spPr>
            <a:xfrm>
              <a:off x="8832850" y="8397875"/>
              <a:ext cx="7885382" cy="2133600"/>
            </a:xfrm>
            <a:prstGeom prst="roundRect">
              <a:avLst>
                <a:gd name="adj" fmla="val 479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7"/>
            </a:p>
          </p:txBody>
        </p:sp>
        <p:pic>
          <p:nvPicPr>
            <p:cNvPr id="19" name="object 19">
              <a:extLst>
                <a:ext uri="{FF2B5EF4-FFF2-40B4-BE49-F238E27FC236}">
                  <a16:creationId xmlns:a16="http://schemas.microsoft.com/office/drawing/2014/main" id="{05184E42-8FDB-F884-789B-72160E78214A}"/>
                </a:ext>
              </a:extLst>
            </p:cNvPr>
            <p:cNvPicPr/>
            <p:nvPr/>
          </p:nvPicPr>
          <p:blipFill>
            <a:blip r:embed="rId2" cstate="print"/>
            <a:stretch>
              <a:fillRect/>
            </a:stretch>
          </p:blipFill>
          <p:spPr>
            <a:xfrm>
              <a:off x="12566650" y="8534793"/>
              <a:ext cx="3265829" cy="1840734"/>
            </a:xfrm>
            <a:prstGeom prst="rect">
              <a:avLst/>
            </a:prstGeom>
          </p:spPr>
        </p:pic>
      </p:grpSp>
      <p:pic>
        <p:nvPicPr>
          <p:cNvPr id="26" name="Image 25">
            <a:extLst>
              <a:ext uri="{FF2B5EF4-FFF2-40B4-BE49-F238E27FC236}">
                <a16:creationId xmlns:a16="http://schemas.microsoft.com/office/drawing/2014/main" id="{9580C6D5-C7D6-3F87-8D80-F8AC6DF52D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520" y="9344488"/>
            <a:ext cx="2198991" cy="555535"/>
          </a:xfrm>
          <a:prstGeom prst="rect">
            <a:avLst/>
          </a:prstGeom>
        </p:spPr>
      </p:pic>
      <p:pic>
        <p:nvPicPr>
          <p:cNvPr id="3" name="Image 2">
            <a:extLst>
              <a:ext uri="{FF2B5EF4-FFF2-40B4-BE49-F238E27FC236}">
                <a16:creationId xmlns:a16="http://schemas.microsoft.com/office/drawing/2014/main" id="{FAE23920-75CB-857C-C735-F9603E4365AD}"/>
              </a:ext>
            </a:extLst>
          </p:cNvPr>
          <p:cNvPicPr>
            <a:picLocks noChangeAspect="1"/>
          </p:cNvPicPr>
          <p:nvPr/>
        </p:nvPicPr>
        <p:blipFill>
          <a:blip r:embed="rId4"/>
          <a:stretch>
            <a:fillRect/>
          </a:stretch>
        </p:blipFill>
        <p:spPr>
          <a:xfrm>
            <a:off x="11239682" y="8047918"/>
            <a:ext cx="1641557" cy="1124400"/>
          </a:xfrm>
          <a:prstGeom prst="rect">
            <a:avLst/>
          </a:prstGeom>
        </p:spPr>
      </p:pic>
    </p:spTree>
    <p:extLst>
      <p:ext uri="{BB962C8B-B14F-4D97-AF65-F5344CB8AC3E}">
        <p14:creationId xmlns:p14="http://schemas.microsoft.com/office/powerpoint/2010/main" val="2426650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87C42-7546-8CFD-149A-44E3DB1BE791}"/>
            </a:ext>
          </a:extLst>
        </p:cNvPr>
        <p:cNvGrpSpPr/>
        <p:nvPr/>
      </p:nvGrpSpPr>
      <p:grpSpPr>
        <a:xfrm>
          <a:off x="0" y="0"/>
          <a:ext cx="0" cy="0"/>
          <a:chOff x="0" y="0"/>
          <a:chExt cx="0" cy="0"/>
        </a:xfrm>
      </p:grpSpPr>
      <p:grpSp>
        <p:nvGrpSpPr>
          <p:cNvPr id="22" name="Groupe 21">
            <a:extLst>
              <a:ext uri="{FF2B5EF4-FFF2-40B4-BE49-F238E27FC236}">
                <a16:creationId xmlns:a16="http://schemas.microsoft.com/office/drawing/2014/main" id="{443C92C3-37D4-4B01-BB10-E4F9BF45C95D}"/>
              </a:ext>
            </a:extLst>
          </p:cNvPr>
          <p:cNvGrpSpPr>
            <a:grpSpLocks/>
          </p:cNvGrpSpPr>
          <p:nvPr/>
        </p:nvGrpSpPr>
        <p:grpSpPr>
          <a:xfrm>
            <a:off x="0" y="1011"/>
            <a:ext cx="18288000" cy="10287144"/>
            <a:chOff x="5373" y="635"/>
            <a:chExt cx="20104100" cy="11308715"/>
          </a:xfrm>
        </p:grpSpPr>
        <p:sp>
          <p:nvSpPr>
            <p:cNvPr id="2" name="object 2">
              <a:extLst>
                <a:ext uri="{FF2B5EF4-FFF2-40B4-BE49-F238E27FC236}">
                  <a16:creationId xmlns:a16="http://schemas.microsoft.com/office/drawing/2014/main" id="{EDF23623-1112-287F-57B0-DCBDA42F31D9}"/>
                </a:ext>
              </a:extLst>
            </p:cNvPr>
            <p:cNvSpPr>
              <a:spLocks/>
            </p:cNvSpPr>
            <p:nvPr/>
          </p:nvSpPr>
          <p:spPr>
            <a:xfrm>
              <a:off x="5373" y="635"/>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8ECF2"/>
            </a:solidFill>
          </p:spPr>
          <p:txBody>
            <a:bodyPr wrap="square" lIns="0" tIns="0" rIns="0" bIns="0" rtlCol="0"/>
            <a:lstStyle/>
            <a:p>
              <a:endParaRPr sz="1637"/>
            </a:p>
          </p:txBody>
        </p:sp>
        <p:sp>
          <p:nvSpPr>
            <p:cNvPr id="3" name="object 3">
              <a:extLst>
                <a:ext uri="{FF2B5EF4-FFF2-40B4-BE49-F238E27FC236}">
                  <a16:creationId xmlns:a16="http://schemas.microsoft.com/office/drawing/2014/main" id="{7E04F685-32AD-F4D6-0CF4-66E82790BBD0}"/>
                </a:ext>
              </a:extLst>
            </p:cNvPr>
            <p:cNvSpPr>
              <a:spLocks/>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DBE0EA"/>
            </a:solidFill>
          </p:spPr>
          <p:txBody>
            <a:bodyPr wrap="square" lIns="0" tIns="0" rIns="0" bIns="0" rtlCol="0"/>
            <a:lstStyle/>
            <a:p>
              <a:endParaRPr sz="1637"/>
            </a:p>
          </p:txBody>
        </p:sp>
      </p:grpSp>
      <p:sp>
        <p:nvSpPr>
          <p:cNvPr id="4" name="object 4">
            <a:extLst>
              <a:ext uri="{FF2B5EF4-FFF2-40B4-BE49-F238E27FC236}">
                <a16:creationId xmlns:a16="http://schemas.microsoft.com/office/drawing/2014/main" id="{0F2053FC-E87F-E918-01DC-5B7D4870DB40}"/>
              </a:ext>
            </a:extLst>
          </p:cNvPr>
          <p:cNvSpPr txBox="1">
            <a:spLocks noGrp="1"/>
          </p:cNvSpPr>
          <p:nvPr>
            <p:ph type="title"/>
          </p:nvPr>
        </p:nvSpPr>
        <p:spPr>
          <a:xfrm>
            <a:off x="1241129" y="389180"/>
            <a:ext cx="15805314" cy="1262988"/>
          </a:xfrm>
          <a:prstGeom prst="rect">
            <a:avLst/>
          </a:prstGeom>
        </p:spPr>
        <p:txBody>
          <a:bodyPr vert="horz" wrap="square" lIns="0" tIns="13285" rIns="0" bIns="0" rtlCol="0" anchor="ctr">
            <a:spAutoFit/>
          </a:bodyPr>
          <a:lstStyle/>
          <a:p>
            <a:pPr algn="ctr">
              <a:lnSpc>
                <a:spcPct val="150000"/>
              </a:lnSpc>
            </a:pPr>
            <a:r>
              <a:rPr lang="fr-FR" sz="6000" dirty="0">
                <a:solidFill>
                  <a:srgbClr val="14387F"/>
                </a:solidFill>
                <a:latin typeface="Aptos" panose="020B0004020202020204" pitchFamily="34" charset="0"/>
              </a:rPr>
              <a:t>Vieillissement de la population</a:t>
            </a:r>
            <a:endParaRPr lang="fr-FR" sz="6000" dirty="0"/>
          </a:p>
        </p:txBody>
      </p:sp>
      <p:sp>
        <p:nvSpPr>
          <p:cNvPr id="35" name="Rectangle : coins arrondis 34">
            <a:extLst>
              <a:ext uri="{FF2B5EF4-FFF2-40B4-BE49-F238E27FC236}">
                <a16:creationId xmlns:a16="http://schemas.microsoft.com/office/drawing/2014/main" id="{9BC714C4-847C-6BB8-DA18-0D309C1D38CF}"/>
              </a:ext>
            </a:extLst>
          </p:cNvPr>
          <p:cNvSpPr/>
          <p:nvPr/>
        </p:nvSpPr>
        <p:spPr>
          <a:xfrm>
            <a:off x="981374" y="2190057"/>
            <a:ext cx="16324822" cy="6843850"/>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7" dirty="0"/>
          </a:p>
        </p:txBody>
      </p:sp>
      <p:pic>
        <p:nvPicPr>
          <p:cNvPr id="23" name="Image 22">
            <a:extLst>
              <a:ext uri="{FF2B5EF4-FFF2-40B4-BE49-F238E27FC236}">
                <a16:creationId xmlns:a16="http://schemas.microsoft.com/office/drawing/2014/main" id="{6CB40CB6-E43D-919A-70B7-CDB0DB0FF3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89" y="9383765"/>
            <a:ext cx="2195022" cy="554532"/>
          </a:xfrm>
          <a:prstGeom prst="rect">
            <a:avLst/>
          </a:prstGeom>
        </p:spPr>
      </p:pic>
      <p:sp>
        <p:nvSpPr>
          <p:cNvPr id="10" name="ZoneTexte 9">
            <a:extLst>
              <a:ext uri="{FF2B5EF4-FFF2-40B4-BE49-F238E27FC236}">
                <a16:creationId xmlns:a16="http://schemas.microsoft.com/office/drawing/2014/main" id="{7891596B-888F-70E8-9960-F9A304854BD4}"/>
              </a:ext>
            </a:extLst>
          </p:cNvPr>
          <p:cNvSpPr txBox="1"/>
          <p:nvPr/>
        </p:nvSpPr>
        <p:spPr>
          <a:xfrm>
            <a:off x="1422817" y="4271901"/>
            <a:ext cx="5435763" cy="2967094"/>
          </a:xfrm>
          <a:prstGeom prst="rect">
            <a:avLst/>
          </a:prstGeom>
          <a:noFill/>
        </p:spPr>
        <p:txBody>
          <a:bodyPr wrap="square" rtlCol="0">
            <a:spAutoFit/>
          </a:bodyPr>
          <a:lstStyle/>
          <a:p>
            <a:pPr algn="ctr">
              <a:lnSpc>
                <a:spcPct val="150000"/>
              </a:lnSpc>
            </a:pPr>
            <a:r>
              <a:rPr lang="fr-FR" sz="3600" dirty="0">
                <a:solidFill>
                  <a:srgbClr val="14387F"/>
                </a:solidFill>
                <a:latin typeface="Aptos" panose="020B0004020202020204" pitchFamily="34" charset="0"/>
              </a:rPr>
              <a:t>En 2022 en France</a:t>
            </a:r>
          </a:p>
          <a:p>
            <a:pPr>
              <a:lnSpc>
                <a:spcPct val="150000"/>
              </a:lnSpc>
            </a:pPr>
            <a:endParaRPr lang="fr-FR" sz="2000" dirty="0">
              <a:solidFill>
                <a:srgbClr val="14387F"/>
              </a:solidFill>
              <a:latin typeface="Aptos" panose="020B0004020202020204" pitchFamily="34" charset="0"/>
            </a:endParaRPr>
          </a:p>
          <a:p>
            <a:pPr marL="342900" indent="-342900">
              <a:lnSpc>
                <a:spcPct val="150000"/>
              </a:lnSpc>
              <a:buFont typeface="Arial" panose="020B0604020202020204" pitchFamily="34" charset="0"/>
              <a:buChar char="•"/>
            </a:pPr>
            <a:r>
              <a:rPr lang="fr-FR" sz="3600" dirty="0">
                <a:solidFill>
                  <a:srgbClr val="14387F"/>
                </a:solidFill>
                <a:latin typeface="Aptos" panose="020B0004020202020204" pitchFamily="34" charset="0"/>
              </a:rPr>
              <a:t>7500 EHPAD</a:t>
            </a:r>
          </a:p>
          <a:p>
            <a:pPr marL="342900" indent="-342900">
              <a:lnSpc>
                <a:spcPct val="150000"/>
              </a:lnSpc>
              <a:buFont typeface="Arial" panose="020B0604020202020204" pitchFamily="34" charset="0"/>
              <a:buChar char="•"/>
            </a:pPr>
            <a:r>
              <a:rPr lang="fr-FR" sz="3600" dirty="0">
                <a:solidFill>
                  <a:srgbClr val="14387F"/>
                </a:solidFill>
                <a:latin typeface="Aptos" panose="020B0004020202020204" pitchFamily="34" charset="0"/>
              </a:rPr>
              <a:t>&gt; 614 000 résidents</a:t>
            </a:r>
          </a:p>
        </p:txBody>
      </p:sp>
      <p:grpSp>
        <p:nvGrpSpPr>
          <p:cNvPr id="13" name="Groupe 12">
            <a:extLst>
              <a:ext uri="{FF2B5EF4-FFF2-40B4-BE49-F238E27FC236}">
                <a16:creationId xmlns:a16="http://schemas.microsoft.com/office/drawing/2014/main" id="{C1704AF0-11BA-1776-E2AB-AD63FECDC600}"/>
              </a:ext>
            </a:extLst>
          </p:cNvPr>
          <p:cNvGrpSpPr/>
          <p:nvPr/>
        </p:nvGrpSpPr>
        <p:grpSpPr>
          <a:xfrm>
            <a:off x="8129687" y="2869048"/>
            <a:ext cx="9266218" cy="5460084"/>
            <a:chOff x="2477609" y="4673411"/>
            <a:chExt cx="3640439" cy="3640050"/>
          </a:xfrm>
        </p:grpSpPr>
        <p:sp>
          <p:nvSpPr>
            <p:cNvPr id="14" name="ZoneTexte 13">
              <a:extLst>
                <a:ext uri="{FF2B5EF4-FFF2-40B4-BE49-F238E27FC236}">
                  <a16:creationId xmlns:a16="http://schemas.microsoft.com/office/drawing/2014/main" id="{63522FF0-34C2-36C8-B9FF-582D1E98F373}"/>
                </a:ext>
              </a:extLst>
            </p:cNvPr>
            <p:cNvSpPr txBox="1"/>
            <p:nvPr/>
          </p:nvSpPr>
          <p:spPr>
            <a:xfrm>
              <a:off x="3264087" y="7159007"/>
              <a:ext cx="2853961" cy="307776"/>
            </a:xfrm>
            <a:prstGeom prst="rect">
              <a:avLst/>
            </a:prstGeom>
            <a:noFill/>
          </p:spPr>
          <p:txBody>
            <a:bodyPr wrap="square" rtlCol="0">
              <a:spAutoFit/>
            </a:bodyPr>
            <a:lstStyle/>
            <a:p>
              <a:endParaRPr lang="fr-FR" sz="2400" dirty="0"/>
            </a:p>
          </p:txBody>
        </p:sp>
        <p:sp>
          <p:nvSpPr>
            <p:cNvPr id="15" name="ZoneTexte 14">
              <a:extLst>
                <a:ext uri="{FF2B5EF4-FFF2-40B4-BE49-F238E27FC236}">
                  <a16:creationId xmlns:a16="http://schemas.microsoft.com/office/drawing/2014/main" id="{2284D31F-296D-A965-0725-2C716FBB8B88}"/>
                </a:ext>
              </a:extLst>
            </p:cNvPr>
            <p:cNvSpPr txBox="1"/>
            <p:nvPr/>
          </p:nvSpPr>
          <p:spPr>
            <a:xfrm>
              <a:off x="2477609" y="4673411"/>
              <a:ext cx="3481240" cy="3640050"/>
            </a:xfrm>
            <a:prstGeom prst="rect">
              <a:avLst/>
            </a:prstGeom>
            <a:noFill/>
          </p:spPr>
          <p:txBody>
            <a:bodyPr wrap="square" rtlCol="0">
              <a:spAutoFit/>
            </a:bodyPr>
            <a:lstStyle/>
            <a:p>
              <a:pPr algn="ctr">
                <a:lnSpc>
                  <a:spcPct val="150000"/>
                </a:lnSpc>
              </a:pPr>
              <a:r>
                <a:rPr lang="fr-FR" sz="3600" u="sng" dirty="0">
                  <a:solidFill>
                    <a:srgbClr val="14387F"/>
                  </a:solidFill>
                  <a:latin typeface="Aptos" panose="020B0004020202020204" pitchFamily="34" charset="0"/>
                </a:rPr>
                <a:t>Projections</a:t>
              </a:r>
            </a:p>
            <a:p>
              <a:pPr algn="ctr">
                <a:lnSpc>
                  <a:spcPct val="150000"/>
                </a:lnSpc>
              </a:pPr>
              <a:endParaRPr lang="fr-FR" sz="2000" dirty="0">
                <a:solidFill>
                  <a:srgbClr val="14387F"/>
                </a:solidFill>
                <a:latin typeface="Aptos" panose="020B0004020202020204" pitchFamily="34" charset="0"/>
              </a:endParaRPr>
            </a:p>
            <a:p>
              <a:pPr marL="342900" indent="-342900">
                <a:lnSpc>
                  <a:spcPct val="150000"/>
                </a:lnSpc>
                <a:buFont typeface="Arial" panose="020B0604020202020204" pitchFamily="34" charset="0"/>
                <a:buChar char="•"/>
              </a:pPr>
              <a:r>
                <a:rPr lang="fr-FR" sz="3600" dirty="0">
                  <a:solidFill>
                    <a:srgbClr val="14387F"/>
                  </a:solidFill>
                  <a:latin typeface="Aptos" panose="020B0004020202020204" pitchFamily="34" charset="0"/>
                </a:rPr>
                <a:t>Augmentation de </a:t>
              </a:r>
              <a:r>
                <a:rPr lang="fr-FR" sz="3600" b="1" dirty="0">
                  <a:solidFill>
                    <a:srgbClr val="14387F"/>
                  </a:solidFill>
                  <a:latin typeface="Aptos" panose="020B0004020202020204" pitchFamily="34" charset="0"/>
                </a:rPr>
                <a:t>20% </a:t>
              </a:r>
              <a:r>
                <a:rPr lang="fr-FR" sz="3600" dirty="0">
                  <a:solidFill>
                    <a:srgbClr val="14387F"/>
                  </a:solidFill>
                  <a:latin typeface="Aptos" panose="020B0004020202020204" pitchFamily="34" charset="0"/>
                </a:rPr>
                <a:t>de la part des personnes âgées de &gt; 75 ans entre 2023 et 2030</a:t>
              </a:r>
            </a:p>
            <a:p>
              <a:pPr marL="342900" indent="-342900">
                <a:lnSpc>
                  <a:spcPct val="150000"/>
                </a:lnSpc>
                <a:buFont typeface="Arial" panose="020B0604020202020204" pitchFamily="34" charset="0"/>
                <a:buChar char="•"/>
              </a:pPr>
              <a:r>
                <a:rPr lang="fr-FR" sz="3600" b="1" dirty="0">
                  <a:solidFill>
                    <a:srgbClr val="14387F"/>
                  </a:solidFill>
                  <a:latin typeface="Aptos" panose="020B0004020202020204" pitchFamily="34" charset="0"/>
                </a:rPr>
                <a:t>+ 18% </a:t>
              </a:r>
              <a:r>
                <a:rPr lang="fr-FR" sz="3600" dirty="0">
                  <a:solidFill>
                    <a:srgbClr val="14387F"/>
                  </a:solidFill>
                  <a:latin typeface="Aptos" panose="020B0004020202020204" pitchFamily="34" charset="0"/>
                </a:rPr>
                <a:t>de résidents en 2030</a:t>
              </a:r>
            </a:p>
            <a:p>
              <a:pPr marL="342900" indent="-342900">
                <a:lnSpc>
                  <a:spcPct val="150000"/>
                </a:lnSpc>
                <a:buFont typeface="Arial" panose="020B0604020202020204" pitchFamily="34" charset="0"/>
                <a:buChar char="•"/>
              </a:pPr>
              <a:r>
                <a:rPr lang="fr-FR" sz="3600" b="1" dirty="0">
                  <a:solidFill>
                    <a:srgbClr val="14387F"/>
                  </a:solidFill>
                  <a:latin typeface="Aptos" panose="020B0004020202020204" pitchFamily="34" charset="0"/>
                </a:rPr>
                <a:t>+ 50% </a:t>
              </a:r>
              <a:r>
                <a:rPr lang="fr-FR" sz="3600" dirty="0">
                  <a:solidFill>
                    <a:srgbClr val="14387F"/>
                  </a:solidFill>
                  <a:latin typeface="Aptos" panose="020B0004020202020204" pitchFamily="34" charset="0"/>
                </a:rPr>
                <a:t>de résidents en 2050 </a:t>
              </a:r>
              <a:endParaRPr lang="fr-FR" sz="2800" dirty="0">
                <a:solidFill>
                  <a:srgbClr val="14387F"/>
                </a:solidFill>
                <a:latin typeface="Aptos" panose="020B0004020202020204" pitchFamily="34" charset="0"/>
              </a:endParaRPr>
            </a:p>
          </p:txBody>
        </p:sp>
      </p:grpSp>
      <p:cxnSp>
        <p:nvCxnSpPr>
          <p:cNvPr id="19" name="Connecteur droit 18">
            <a:extLst>
              <a:ext uri="{FF2B5EF4-FFF2-40B4-BE49-F238E27FC236}">
                <a16:creationId xmlns:a16="http://schemas.microsoft.com/office/drawing/2014/main" id="{F4D5F965-7F19-2881-A26D-8D62961BC70C}"/>
              </a:ext>
            </a:extLst>
          </p:cNvPr>
          <p:cNvCxnSpPr>
            <a:cxnSpLocks/>
          </p:cNvCxnSpPr>
          <p:nvPr/>
        </p:nvCxnSpPr>
        <p:spPr>
          <a:xfrm>
            <a:off x="7446345" y="3342065"/>
            <a:ext cx="0" cy="5093445"/>
          </a:xfrm>
          <a:prstGeom prst="line">
            <a:avLst/>
          </a:prstGeom>
          <a:ln w="19050">
            <a:solidFill>
              <a:srgbClr val="1E3D7D">
                <a:alpha val="25806"/>
              </a:srgbClr>
            </a:solidFill>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D039642D-F2A2-DDE0-28DC-175687C24764}"/>
              </a:ext>
            </a:extLst>
          </p:cNvPr>
          <p:cNvSpPr/>
          <p:nvPr/>
        </p:nvSpPr>
        <p:spPr>
          <a:xfrm>
            <a:off x="6418729" y="2537516"/>
            <a:ext cx="2384605" cy="16453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2" name="Image 11">
            <a:extLst>
              <a:ext uri="{FF2B5EF4-FFF2-40B4-BE49-F238E27FC236}">
                <a16:creationId xmlns:a16="http://schemas.microsoft.com/office/drawing/2014/main" id="{459689E8-BE23-D279-C1D3-E1C12ABB9ACF}"/>
              </a:ext>
            </a:extLst>
          </p:cNvPr>
          <p:cNvPicPr>
            <a:picLocks noChangeAspect="1"/>
          </p:cNvPicPr>
          <p:nvPr/>
        </p:nvPicPr>
        <p:blipFill>
          <a:blip r:embed="rId4"/>
          <a:stretch>
            <a:fillRect/>
          </a:stretch>
        </p:blipFill>
        <p:spPr>
          <a:xfrm>
            <a:off x="6713265" y="2945675"/>
            <a:ext cx="1877459" cy="1011885"/>
          </a:xfrm>
          <a:prstGeom prst="rect">
            <a:avLst/>
          </a:prstGeom>
        </p:spPr>
      </p:pic>
      <p:pic>
        <p:nvPicPr>
          <p:cNvPr id="18" name="Image 17">
            <a:extLst>
              <a:ext uri="{FF2B5EF4-FFF2-40B4-BE49-F238E27FC236}">
                <a16:creationId xmlns:a16="http://schemas.microsoft.com/office/drawing/2014/main" id="{03B9FD0B-EFCA-672D-44A3-B7B47133CBD8}"/>
              </a:ext>
            </a:extLst>
          </p:cNvPr>
          <p:cNvPicPr>
            <a:picLocks noChangeAspect="1"/>
          </p:cNvPicPr>
          <p:nvPr/>
        </p:nvPicPr>
        <p:blipFill>
          <a:blip r:embed="rId5"/>
          <a:stretch>
            <a:fillRect/>
          </a:stretch>
        </p:blipFill>
        <p:spPr>
          <a:xfrm>
            <a:off x="6802974" y="2537516"/>
            <a:ext cx="1231136" cy="1334339"/>
          </a:xfrm>
          <a:prstGeom prst="rect">
            <a:avLst/>
          </a:prstGeom>
        </p:spPr>
      </p:pic>
      <p:sp>
        <p:nvSpPr>
          <p:cNvPr id="21" name="ZoneTexte 20">
            <a:extLst>
              <a:ext uri="{FF2B5EF4-FFF2-40B4-BE49-F238E27FC236}">
                <a16:creationId xmlns:a16="http://schemas.microsoft.com/office/drawing/2014/main" id="{44961DBA-3C5A-0F9E-B3D4-C1ACC8417280}"/>
              </a:ext>
            </a:extLst>
          </p:cNvPr>
          <p:cNvSpPr txBox="1"/>
          <p:nvPr/>
        </p:nvSpPr>
        <p:spPr>
          <a:xfrm>
            <a:off x="7898069" y="9581176"/>
            <a:ext cx="10280378" cy="600164"/>
          </a:xfrm>
          <a:prstGeom prst="rect">
            <a:avLst/>
          </a:prstGeom>
          <a:noFill/>
        </p:spPr>
        <p:txBody>
          <a:bodyPr wrap="none" rtlCol="0">
            <a:spAutoFit/>
          </a:bodyPr>
          <a:lstStyle/>
          <a:p>
            <a:pPr algn="r"/>
            <a:r>
              <a:rPr lang="fr-FR" sz="1100" i="1" dirty="0">
                <a:solidFill>
                  <a:schemeClr val="tx1">
                    <a:lumMod val="65000"/>
                    <a:lumOff val="35000"/>
                  </a:schemeClr>
                </a:solidFill>
                <a:latin typeface="Aptos" panose="020B0004020202020204" pitchFamily="34" charset="0"/>
              </a:rPr>
              <a:t>Miron de l’</a:t>
            </a:r>
            <a:r>
              <a:rPr lang="fr-FR" sz="1100" i="1" dirty="0" err="1">
                <a:solidFill>
                  <a:schemeClr val="tx1">
                    <a:lumMod val="65000"/>
                    <a:lumOff val="35000"/>
                  </a:schemeClr>
                </a:solidFill>
                <a:latin typeface="Aptos" panose="020B0004020202020204" pitchFamily="34" charset="0"/>
              </a:rPr>
              <a:t>Espinay</a:t>
            </a:r>
            <a:r>
              <a:rPr lang="fr-FR" sz="1100" i="1" dirty="0">
                <a:solidFill>
                  <a:schemeClr val="tx1">
                    <a:lumMod val="65000"/>
                    <a:lumOff val="35000"/>
                  </a:schemeClr>
                </a:solidFill>
                <a:latin typeface="Aptos" panose="020B0004020202020204" pitchFamily="34" charset="0"/>
              </a:rPr>
              <a:t> A et Roy D (DREES) (2020, décembre). Perte d’autonomie : à pratiques inchangées, 108 000 seniors de plus seraient attendus en </a:t>
            </a:r>
            <a:r>
              <a:rPr lang="fr-FR" sz="1100" i="1" dirty="0" err="1">
                <a:solidFill>
                  <a:schemeClr val="tx1">
                    <a:lumMod val="65000"/>
                    <a:lumOff val="35000"/>
                  </a:schemeClr>
                </a:solidFill>
                <a:latin typeface="Aptos" panose="020B0004020202020204" pitchFamily="34" charset="0"/>
              </a:rPr>
              <a:t>Ehpad</a:t>
            </a:r>
            <a:r>
              <a:rPr lang="fr-FR" sz="1100" i="1" dirty="0">
                <a:solidFill>
                  <a:schemeClr val="tx1">
                    <a:lumMod val="65000"/>
                    <a:lumOff val="35000"/>
                  </a:schemeClr>
                </a:solidFill>
                <a:latin typeface="Aptos" panose="020B0004020202020204" pitchFamily="34" charset="0"/>
              </a:rPr>
              <a:t> d’ici à 2030. </a:t>
            </a:r>
          </a:p>
          <a:p>
            <a:pPr algn="r"/>
            <a:r>
              <a:rPr lang="fr-FR" sz="1100" i="1" dirty="0">
                <a:solidFill>
                  <a:schemeClr val="tx1">
                    <a:lumMod val="65000"/>
                    <a:lumOff val="35000"/>
                  </a:schemeClr>
                </a:solidFill>
                <a:latin typeface="Aptos" panose="020B0004020202020204" pitchFamily="34" charset="0"/>
              </a:rPr>
              <a:t>Projections de population âgée en perte d’autonomie selon le modèle Lieux de vie et autonomie (LIVIA). Études et résultats, 1172.</a:t>
            </a:r>
          </a:p>
          <a:p>
            <a:pPr algn="r"/>
            <a:r>
              <a:rPr lang="fr-FR" sz="1100" i="1" dirty="0">
                <a:solidFill>
                  <a:schemeClr val="tx1">
                    <a:lumMod val="65000"/>
                    <a:lumOff val="35000"/>
                  </a:schemeClr>
                </a:solidFill>
                <a:latin typeface="Aptos" panose="020B0004020202020204" pitchFamily="34" charset="0"/>
              </a:rPr>
              <a:t>Insee Capacité d'accueil des personnes âgées selon la catégorie d'établissement (2022) </a:t>
            </a:r>
          </a:p>
        </p:txBody>
      </p:sp>
    </p:spTree>
    <p:extLst>
      <p:ext uri="{BB962C8B-B14F-4D97-AF65-F5344CB8AC3E}">
        <p14:creationId xmlns:p14="http://schemas.microsoft.com/office/powerpoint/2010/main" val="960260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99C47-83C3-75AF-0815-412279239D83}"/>
            </a:ext>
          </a:extLst>
        </p:cNvPr>
        <p:cNvGrpSpPr/>
        <p:nvPr/>
      </p:nvGrpSpPr>
      <p:grpSpPr>
        <a:xfrm>
          <a:off x="0" y="0"/>
          <a:ext cx="0" cy="0"/>
          <a:chOff x="0" y="0"/>
          <a:chExt cx="0" cy="0"/>
        </a:xfrm>
      </p:grpSpPr>
      <p:grpSp>
        <p:nvGrpSpPr>
          <p:cNvPr id="22" name="Groupe 21">
            <a:extLst>
              <a:ext uri="{FF2B5EF4-FFF2-40B4-BE49-F238E27FC236}">
                <a16:creationId xmlns:a16="http://schemas.microsoft.com/office/drawing/2014/main" id="{C446DB51-D18A-2C63-B22C-8742219F8E67}"/>
              </a:ext>
            </a:extLst>
          </p:cNvPr>
          <p:cNvGrpSpPr>
            <a:grpSpLocks/>
          </p:cNvGrpSpPr>
          <p:nvPr/>
        </p:nvGrpSpPr>
        <p:grpSpPr>
          <a:xfrm>
            <a:off x="0" y="1011"/>
            <a:ext cx="18288000" cy="10287144"/>
            <a:chOff x="5373" y="635"/>
            <a:chExt cx="20104100" cy="11308715"/>
          </a:xfrm>
        </p:grpSpPr>
        <p:sp>
          <p:nvSpPr>
            <p:cNvPr id="2" name="object 2">
              <a:extLst>
                <a:ext uri="{FF2B5EF4-FFF2-40B4-BE49-F238E27FC236}">
                  <a16:creationId xmlns:a16="http://schemas.microsoft.com/office/drawing/2014/main" id="{8B5EB7B7-FBD8-1906-4C67-25B278CBBE6F}"/>
                </a:ext>
              </a:extLst>
            </p:cNvPr>
            <p:cNvSpPr>
              <a:spLocks/>
            </p:cNvSpPr>
            <p:nvPr/>
          </p:nvSpPr>
          <p:spPr>
            <a:xfrm>
              <a:off x="5373" y="635"/>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8ECF2"/>
            </a:solidFill>
          </p:spPr>
          <p:txBody>
            <a:bodyPr wrap="square" lIns="0" tIns="0" rIns="0" bIns="0" rtlCol="0"/>
            <a:lstStyle/>
            <a:p>
              <a:endParaRPr sz="1637"/>
            </a:p>
          </p:txBody>
        </p:sp>
        <p:sp>
          <p:nvSpPr>
            <p:cNvPr id="3" name="object 3">
              <a:extLst>
                <a:ext uri="{FF2B5EF4-FFF2-40B4-BE49-F238E27FC236}">
                  <a16:creationId xmlns:a16="http://schemas.microsoft.com/office/drawing/2014/main" id="{F7DDFB4F-763E-8261-76D8-61746D1F7986}"/>
                </a:ext>
              </a:extLst>
            </p:cNvPr>
            <p:cNvSpPr>
              <a:spLocks/>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DBE0EA"/>
            </a:solidFill>
          </p:spPr>
          <p:txBody>
            <a:bodyPr wrap="square" lIns="0" tIns="0" rIns="0" bIns="0" rtlCol="0"/>
            <a:lstStyle/>
            <a:p>
              <a:endParaRPr sz="1637"/>
            </a:p>
          </p:txBody>
        </p:sp>
      </p:grpSp>
      <p:sp>
        <p:nvSpPr>
          <p:cNvPr id="4" name="object 4">
            <a:extLst>
              <a:ext uri="{FF2B5EF4-FFF2-40B4-BE49-F238E27FC236}">
                <a16:creationId xmlns:a16="http://schemas.microsoft.com/office/drawing/2014/main" id="{25E70560-8F14-7A09-390B-E23074389BBD}"/>
              </a:ext>
            </a:extLst>
          </p:cNvPr>
          <p:cNvSpPr txBox="1">
            <a:spLocks noGrp="1"/>
          </p:cNvSpPr>
          <p:nvPr>
            <p:ph type="title"/>
          </p:nvPr>
        </p:nvSpPr>
        <p:spPr>
          <a:xfrm>
            <a:off x="1241129" y="389180"/>
            <a:ext cx="15805314" cy="1262988"/>
          </a:xfrm>
          <a:prstGeom prst="rect">
            <a:avLst/>
          </a:prstGeom>
        </p:spPr>
        <p:txBody>
          <a:bodyPr vert="horz" wrap="square" lIns="0" tIns="13285" rIns="0" bIns="0" rtlCol="0" anchor="ctr">
            <a:spAutoFit/>
          </a:bodyPr>
          <a:lstStyle/>
          <a:p>
            <a:pPr algn="ctr">
              <a:lnSpc>
                <a:spcPct val="150000"/>
              </a:lnSpc>
            </a:pPr>
            <a:r>
              <a:rPr lang="fr-FR" sz="6000" dirty="0">
                <a:solidFill>
                  <a:srgbClr val="14387F"/>
                </a:solidFill>
                <a:latin typeface="Aptos" panose="020B0004020202020204" pitchFamily="34" charset="0"/>
              </a:rPr>
              <a:t>Infections et sujet âgé</a:t>
            </a:r>
            <a:endParaRPr lang="fr-FR" sz="6000" dirty="0"/>
          </a:p>
        </p:txBody>
      </p:sp>
      <p:sp>
        <p:nvSpPr>
          <p:cNvPr id="35" name="Rectangle : coins arrondis 34">
            <a:extLst>
              <a:ext uri="{FF2B5EF4-FFF2-40B4-BE49-F238E27FC236}">
                <a16:creationId xmlns:a16="http://schemas.microsoft.com/office/drawing/2014/main" id="{73952FB6-A79F-D33C-2025-55D7B8F4B3CB}"/>
              </a:ext>
            </a:extLst>
          </p:cNvPr>
          <p:cNvSpPr/>
          <p:nvPr/>
        </p:nvSpPr>
        <p:spPr>
          <a:xfrm>
            <a:off x="981374" y="2190057"/>
            <a:ext cx="16324822" cy="6843850"/>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7" dirty="0"/>
          </a:p>
        </p:txBody>
      </p:sp>
      <p:pic>
        <p:nvPicPr>
          <p:cNvPr id="23" name="Image 22">
            <a:extLst>
              <a:ext uri="{FF2B5EF4-FFF2-40B4-BE49-F238E27FC236}">
                <a16:creationId xmlns:a16="http://schemas.microsoft.com/office/drawing/2014/main" id="{8BFA9E04-EB5B-814D-223E-3E43C3A56F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89" y="9383765"/>
            <a:ext cx="2195022" cy="554532"/>
          </a:xfrm>
          <a:prstGeom prst="rect">
            <a:avLst/>
          </a:prstGeom>
        </p:spPr>
      </p:pic>
      <p:sp>
        <p:nvSpPr>
          <p:cNvPr id="5" name="ZoneTexte 4">
            <a:extLst>
              <a:ext uri="{FF2B5EF4-FFF2-40B4-BE49-F238E27FC236}">
                <a16:creationId xmlns:a16="http://schemas.microsoft.com/office/drawing/2014/main" id="{7BED19F8-AF33-8AF3-F8E9-35FBF5C89F03}"/>
              </a:ext>
            </a:extLst>
          </p:cNvPr>
          <p:cNvSpPr txBox="1"/>
          <p:nvPr/>
        </p:nvSpPr>
        <p:spPr>
          <a:xfrm>
            <a:off x="976500" y="2524278"/>
            <a:ext cx="16329696" cy="646331"/>
          </a:xfrm>
          <a:prstGeom prst="rect">
            <a:avLst/>
          </a:prstGeom>
          <a:noFill/>
        </p:spPr>
        <p:txBody>
          <a:bodyPr wrap="square" rtlCol="0">
            <a:spAutoFit/>
          </a:bodyPr>
          <a:lstStyle/>
          <a:p>
            <a:pPr algn="ctr"/>
            <a:r>
              <a:rPr lang="fr-FR" sz="3600" dirty="0">
                <a:solidFill>
                  <a:srgbClr val="C00000"/>
                </a:solidFill>
                <a:latin typeface="Aptos" panose="020B0004020202020204" pitchFamily="34" charset="0"/>
              </a:rPr>
              <a:t>Les infections sont fréquentes et graves chez le sujet âgé</a:t>
            </a:r>
            <a:endParaRPr lang="fr-FR" sz="2800" dirty="0">
              <a:solidFill>
                <a:srgbClr val="C00000"/>
              </a:solidFill>
              <a:latin typeface="Aptos" panose="020B0004020202020204" pitchFamily="34" charset="0"/>
            </a:endParaRPr>
          </a:p>
        </p:txBody>
      </p:sp>
      <p:pic>
        <p:nvPicPr>
          <p:cNvPr id="7" name="Image 6">
            <a:extLst>
              <a:ext uri="{FF2B5EF4-FFF2-40B4-BE49-F238E27FC236}">
                <a16:creationId xmlns:a16="http://schemas.microsoft.com/office/drawing/2014/main" id="{E3FB5537-E26C-17F0-B3DF-ED1036E186F5}"/>
              </a:ext>
            </a:extLst>
          </p:cNvPr>
          <p:cNvPicPr>
            <a:picLocks noChangeAspect="1"/>
          </p:cNvPicPr>
          <p:nvPr/>
        </p:nvPicPr>
        <p:blipFill>
          <a:blip r:embed="rId4"/>
          <a:srcRect l="19403" t="7970" r="14775" b="1054"/>
          <a:stretch>
            <a:fillRect/>
          </a:stretch>
        </p:blipFill>
        <p:spPr>
          <a:xfrm>
            <a:off x="2388955" y="4867123"/>
            <a:ext cx="2308485" cy="2126255"/>
          </a:xfrm>
          <a:prstGeom prst="ellipse">
            <a:avLst/>
          </a:prstGeom>
          <a:ln>
            <a:noFill/>
          </a:ln>
          <a:effectLst>
            <a:softEdge rad="112500"/>
          </a:effectLst>
        </p:spPr>
      </p:pic>
      <p:sp>
        <p:nvSpPr>
          <p:cNvPr id="8" name="Flèche : droite 7">
            <a:extLst>
              <a:ext uri="{FF2B5EF4-FFF2-40B4-BE49-F238E27FC236}">
                <a16:creationId xmlns:a16="http://schemas.microsoft.com/office/drawing/2014/main" id="{216217E9-24AA-4157-5582-268C5BB7F2F5}"/>
              </a:ext>
            </a:extLst>
          </p:cNvPr>
          <p:cNvSpPr/>
          <p:nvPr/>
        </p:nvSpPr>
        <p:spPr>
          <a:xfrm rot="19915961">
            <a:off x="4724989" y="4897834"/>
            <a:ext cx="2588592" cy="389744"/>
          </a:xfrm>
          <a:prstGeom prst="rightArrow">
            <a:avLst/>
          </a:prstGeom>
          <a:solidFill>
            <a:srgbClr val="1438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Flèche : droite 9">
            <a:extLst>
              <a:ext uri="{FF2B5EF4-FFF2-40B4-BE49-F238E27FC236}">
                <a16:creationId xmlns:a16="http://schemas.microsoft.com/office/drawing/2014/main" id="{124A3DB5-8A24-9448-79C6-234651777523}"/>
              </a:ext>
            </a:extLst>
          </p:cNvPr>
          <p:cNvSpPr/>
          <p:nvPr/>
        </p:nvSpPr>
        <p:spPr>
          <a:xfrm rot="1716845">
            <a:off x="4724190" y="6536418"/>
            <a:ext cx="2630852" cy="389744"/>
          </a:xfrm>
          <a:prstGeom prst="rightArrow">
            <a:avLst/>
          </a:prstGeom>
          <a:solidFill>
            <a:srgbClr val="1438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2" name="Image 11">
            <a:extLst>
              <a:ext uri="{FF2B5EF4-FFF2-40B4-BE49-F238E27FC236}">
                <a16:creationId xmlns:a16="http://schemas.microsoft.com/office/drawing/2014/main" id="{83D80EB9-F954-C353-6277-A949A0DA6533}"/>
              </a:ext>
            </a:extLst>
          </p:cNvPr>
          <p:cNvPicPr>
            <a:picLocks noChangeAspect="1"/>
          </p:cNvPicPr>
          <p:nvPr/>
        </p:nvPicPr>
        <p:blipFill>
          <a:blip r:embed="rId5"/>
          <a:stretch>
            <a:fillRect/>
          </a:stretch>
        </p:blipFill>
        <p:spPr>
          <a:xfrm>
            <a:off x="8181964" y="3785659"/>
            <a:ext cx="1985458" cy="1985458"/>
          </a:xfrm>
          <a:prstGeom prst="rect">
            <a:avLst/>
          </a:prstGeom>
        </p:spPr>
      </p:pic>
      <p:pic>
        <p:nvPicPr>
          <p:cNvPr id="14" name="Image 13">
            <a:extLst>
              <a:ext uri="{FF2B5EF4-FFF2-40B4-BE49-F238E27FC236}">
                <a16:creationId xmlns:a16="http://schemas.microsoft.com/office/drawing/2014/main" id="{C5761488-BA77-32C2-61EF-1B249E3B850D}"/>
              </a:ext>
            </a:extLst>
          </p:cNvPr>
          <p:cNvPicPr>
            <a:picLocks noChangeAspect="1"/>
          </p:cNvPicPr>
          <p:nvPr/>
        </p:nvPicPr>
        <p:blipFill>
          <a:blip r:embed="rId6"/>
          <a:stretch>
            <a:fillRect/>
          </a:stretch>
        </p:blipFill>
        <p:spPr>
          <a:xfrm>
            <a:off x="8102060" y="6368889"/>
            <a:ext cx="2186819" cy="1966429"/>
          </a:xfrm>
          <a:prstGeom prst="rect">
            <a:avLst/>
          </a:prstGeom>
        </p:spPr>
      </p:pic>
      <p:sp>
        <p:nvSpPr>
          <p:cNvPr id="15" name="ZoneTexte 14">
            <a:extLst>
              <a:ext uri="{FF2B5EF4-FFF2-40B4-BE49-F238E27FC236}">
                <a16:creationId xmlns:a16="http://schemas.microsoft.com/office/drawing/2014/main" id="{86E9EA90-DEED-5807-7E37-3348403C6697}"/>
              </a:ext>
            </a:extLst>
          </p:cNvPr>
          <p:cNvSpPr txBox="1"/>
          <p:nvPr/>
        </p:nvSpPr>
        <p:spPr>
          <a:xfrm>
            <a:off x="4791523" y="3676324"/>
            <a:ext cx="3694452" cy="523220"/>
          </a:xfrm>
          <a:prstGeom prst="rect">
            <a:avLst/>
          </a:prstGeom>
          <a:noFill/>
        </p:spPr>
        <p:txBody>
          <a:bodyPr wrap="square" rtlCol="0">
            <a:spAutoFit/>
          </a:bodyPr>
          <a:lstStyle/>
          <a:p>
            <a:r>
              <a:rPr lang="fr-FR" sz="2800" dirty="0">
                <a:solidFill>
                  <a:srgbClr val="153A83"/>
                </a:solidFill>
                <a:latin typeface="Aptos" panose="020B0004020202020204" pitchFamily="34" charset="0"/>
              </a:rPr>
              <a:t>Infection</a:t>
            </a:r>
            <a:r>
              <a:rPr lang="fr-FR" sz="2800" dirty="0">
                <a:latin typeface="Aptos" panose="020B0004020202020204" pitchFamily="34" charset="0"/>
              </a:rPr>
              <a:t> </a:t>
            </a:r>
            <a:r>
              <a:rPr lang="fr-FR" sz="2800" b="1" dirty="0">
                <a:solidFill>
                  <a:srgbClr val="C00000"/>
                </a:solidFill>
                <a:latin typeface="Aptos" panose="020B0004020202020204" pitchFamily="34" charset="0"/>
              </a:rPr>
              <a:t>x 13,1</a:t>
            </a:r>
          </a:p>
        </p:txBody>
      </p:sp>
      <p:sp>
        <p:nvSpPr>
          <p:cNvPr id="16" name="ZoneTexte 15">
            <a:extLst>
              <a:ext uri="{FF2B5EF4-FFF2-40B4-BE49-F238E27FC236}">
                <a16:creationId xmlns:a16="http://schemas.microsoft.com/office/drawing/2014/main" id="{EE2EF382-B5BB-BCCD-FC7E-DBBDB004445B}"/>
              </a:ext>
            </a:extLst>
          </p:cNvPr>
          <p:cNvSpPr txBox="1"/>
          <p:nvPr/>
        </p:nvSpPr>
        <p:spPr>
          <a:xfrm>
            <a:off x="4785515" y="7748543"/>
            <a:ext cx="3694452" cy="1384995"/>
          </a:xfrm>
          <a:prstGeom prst="rect">
            <a:avLst/>
          </a:prstGeom>
          <a:noFill/>
        </p:spPr>
        <p:txBody>
          <a:bodyPr wrap="square" rtlCol="0">
            <a:spAutoFit/>
          </a:bodyPr>
          <a:lstStyle/>
          <a:p>
            <a:r>
              <a:rPr lang="fr-FR" sz="2800" dirty="0">
                <a:solidFill>
                  <a:srgbClr val="153A83"/>
                </a:solidFill>
                <a:latin typeface="Aptos" panose="020B0004020202020204" pitchFamily="34" charset="0"/>
              </a:rPr>
              <a:t>sepsis</a:t>
            </a:r>
            <a:r>
              <a:rPr lang="fr-FR" sz="2800" dirty="0">
                <a:latin typeface="Aptos" panose="020B0004020202020204" pitchFamily="34" charset="0"/>
              </a:rPr>
              <a:t> </a:t>
            </a:r>
            <a:r>
              <a:rPr lang="fr-FR" sz="2800" b="1" dirty="0">
                <a:solidFill>
                  <a:srgbClr val="C00000"/>
                </a:solidFill>
                <a:latin typeface="Aptos" panose="020B0004020202020204" pitchFamily="34" charset="0"/>
              </a:rPr>
              <a:t>x 7</a:t>
            </a:r>
          </a:p>
          <a:p>
            <a:r>
              <a:rPr lang="fr-FR" sz="2800" dirty="0">
                <a:solidFill>
                  <a:srgbClr val="153A83"/>
                </a:solidFill>
                <a:latin typeface="Aptos" panose="020B0004020202020204" pitchFamily="34" charset="0"/>
              </a:rPr>
              <a:t>mortalité</a:t>
            </a:r>
            <a:r>
              <a:rPr lang="fr-FR" sz="2800" dirty="0">
                <a:latin typeface="Aptos" panose="020B0004020202020204" pitchFamily="34" charset="0"/>
              </a:rPr>
              <a:t> </a:t>
            </a:r>
            <a:r>
              <a:rPr lang="fr-FR" sz="2800" b="1" dirty="0">
                <a:solidFill>
                  <a:srgbClr val="C00000"/>
                </a:solidFill>
                <a:latin typeface="Aptos" panose="020B0004020202020204" pitchFamily="34" charset="0"/>
              </a:rPr>
              <a:t>x 3</a:t>
            </a:r>
          </a:p>
          <a:p>
            <a:endParaRPr lang="fr-FR" sz="2800" b="1" dirty="0">
              <a:solidFill>
                <a:srgbClr val="C00000"/>
              </a:solidFill>
              <a:latin typeface="Aptos" panose="020B0004020202020204" pitchFamily="34" charset="0"/>
            </a:endParaRPr>
          </a:p>
        </p:txBody>
      </p:sp>
      <p:sp>
        <p:nvSpPr>
          <p:cNvPr id="18" name="Rectangle : coins arrondis 17">
            <a:extLst>
              <a:ext uri="{FF2B5EF4-FFF2-40B4-BE49-F238E27FC236}">
                <a16:creationId xmlns:a16="http://schemas.microsoft.com/office/drawing/2014/main" id="{F2C58C2A-EE1B-0EA0-0E4A-91A21AC2DF51}"/>
              </a:ext>
            </a:extLst>
          </p:cNvPr>
          <p:cNvSpPr/>
          <p:nvPr/>
        </p:nvSpPr>
        <p:spPr>
          <a:xfrm>
            <a:off x="11625696" y="3841214"/>
            <a:ext cx="4976734" cy="3978651"/>
          </a:xfrm>
          <a:prstGeom prst="roundRect">
            <a:avLst>
              <a:gd name="adj" fmla="val 12899"/>
            </a:avLst>
          </a:prstGeom>
          <a:solidFill>
            <a:srgbClr val="DBE0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a:extLst>
              <a:ext uri="{FF2B5EF4-FFF2-40B4-BE49-F238E27FC236}">
                <a16:creationId xmlns:a16="http://schemas.microsoft.com/office/drawing/2014/main" id="{931554A0-6440-BBDE-0130-60436DB7402E}"/>
              </a:ext>
            </a:extLst>
          </p:cNvPr>
          <p:cNvSpPr txBox="1"/>
          <p:nvPr/>
        </p:nvSpPr>
        <p:spPr>
          <a:xfrm>
            <a:off x="11899692" y="4191029"/>
            <a:ext cx="4614663" cy="3231654"/>
          </a:xfrm>
          <a:prstGeom prst="rect">
            <a:avLst/>
          </a:prstGeom>
          <a:noFill/>
        </p:spPr>
        <p:txBody>
          <a:bodyPr wrap="square" rtlCol="0">
            <a:spAutoFit/>
          </a:bodyPr>
          <a:lstStyle/>
          <a:p>
            <a:r>
              <a:rPr lang="fr-FR" sz="2800" dirty="0">
                <a:solidFill>
                  <a:srgbClr val="153A83"/>
                </a:solidFill>
                <a:latin typeface="Aptos" panose="020B0004020202020204" pitchFamily="34" charset="0"/>
              </a:rPr>
              <a:t>Causes les plus fréquentes d’hospitalisation (&gt; 85 ans)</a:t>
            </a:r>
          </a:p>
          <a:p>
            <a:endParaRPr lang="fr-FR" sz="2800" b="1" dirty="0">
              <a:solidFill>
                <a:srgbClr val="153A83"/>
              </a:solidFill>
              <a:latin typeface="Aptos" panose="020B0004020202020204" pitchFamily="34" charset="0"/>
            </a:endParaRPr>
          </a:p>
          <a:p>
            <a:pPr marL="514350" indent="-514350">
              <a:buAutoNum type="arabicPeriod"/>
            </a:pPr>
            <a:r>
              <a:rPr lang="fr-FR" sz="2400" dirty="0">
                <a:solidFill>
                  <a:srgbClr val="153A83"/>
                </a:solidFill>
                <a:latin typeface="Aptos" panose="020B0004020202020204" pitchFamily="34" charset="0"/>
              </a:rPr>
              <a:t>Insuffisance cardiaque aiguë</a:t>
            </a:r>
          </a:p>
          <a:p>
            <a:pPr marL="514350" indent="-514350">
              <a:buAutoNum type="arabicPeriod"/>
            </a:pPr>
            <a:r>
              <a:rPr lang="fr-FR" sz="2400" b="1" dirty="0">
                <a:solidFill>
                  <a:srgbClr val="C00000"/>
                </a:solidFill>
                <a:latin typeface="Aptos" panose="020B0004020202020204" pitchFamily="34" charset="0"/>
              </a:rPr>
              <a:t>Pneumonie</a:t>
            </a:r>
          </a:p>
          <a:p>
            <a:pPr marL="514350" indent="-514350">
              <a:buAutoNum type="arabicPeriod"/>
            </a:pPr>
            <a:r>
              <a:rPr lang="fr-FR" sz="2400" b="1" dirty="0">
                <a:solidFill>
                  <a:srgbClr val="C00000"/>
                </a:solidFill>
                <a:latin typeface="Aptos" panose="020B0004020202020204" pitchFamily="34" charset="0"/>
              </a:rPr>
              <a:t>Infection urinaire</a:t>
            </a:r>
          </a:p>
          <a:p>
            <a:pPr marL="514350" indent="-514350">
              <a:buAutoNum type="arabicPeriod"/>
            </a:pPr>
            <a:r>
              <a:rPr lang="fr-FR" sz="2400" b="1" dirty="0">
                <a:solidFill>
                  <a:srgbClr val="C00000"/>
                </a:solidFill>
                <a:latin typeface="Aptos" panose="020B0004020202020204" pitchFamily="34" charset="0"/>
              </a:rPr>
              <a:t>Sepsis / bactériémie</a:t>
            </a:r>
          </a:p>
          <a:p>
            <a:pPr marL="514350" indent="-514350">
              <a:buAutoNum type="arabicPeriod"/>
            </a:pPr>
            <a:r>
              <a:rPr lang="fr-FR" sz="2400" dirty="0">
                <a:solidFill>
                  <a:srgbClr val="153A83"/>
                </a:solidFill>
                <a:latin typeface="Aptos" panose="020B0004020202020204" pitchFamily="34" charset="0"/>
              </a:rPr>
              <a:t>AVC</a:t>
            </a:r>
            <a:endParaRPr lang="fr-FR" sz="2400" dirty="0">
              <a:solidFill>
                <a:srgbClr val="C00000"/>
              </a:solidFill>
              <a:latin typeface="Aptos" panose="020B0004020202020204" pitchFamily="34" charset="0"/>
            </a:endParaRPr>
          </a:p>
        </p:txBody>
      </p:sp>
      <p:sp>
        <p:nvSpPr>
          <p:cNvPr id="19" name="ZoneTexte 18">
            <a:extLst>
              <a:ext uri="{FF2B5EF4-FFF2-40B4-BE49-F238E27FC236}">
                <a16:creationId xmlns:a16="http://schemas.microsoft.com/office/drawing/2014/main" id="{76012384-6F7B-C3F3-E47F-FEF99C90C488}"/>
              </a:ext>
            </a:extLst>
          </p:cNvPr>
          <p:cNvSpPr txBox="1"/>
          <p:nvPr/>
        </p:nvSpPr>
        <p:spPr>
          <a:xfrm>
            <a:off x="14776910" y="8668920"/>
            <a:ext cx="2339102" cy="246221"/>
          </a:xfrm>
          <a:prstGeom prst="rect">
            <a:avLst/>
          </a:prstGeom>
          <a:noFill/>
        </p:spPr>
        <p:txBody>
          <a:bodyPr wrap="none" rtlCol="0">
            <a:spAutoFit/>
          </a:bodyPr>
          <a:lstStyle/>
          <a:p>
            <a:pPr algn="r"/>
            <a:r>
              <a:rPr lang="fr-FR" sz="1000" i="1" dirty="0">
                <a:solidFill>
                  <a:schemeClr val="tx1">
                    <a:lumMod val="65000"/>
                    <a:lumOff val="35000"/>
                  </a:schemeClr>
                </a:solidFill>
              </a:rPr>
              <a:t>Remerciement diapositive Claire Roubaud</a:t>
            </a:r>
          </a:p>
        </p:txBody>
      </p:sp>
      <p:sp>
        <p:nvSpPr>
          <p:cNvPr id="20" name="ZoneTexte 19">
            <a:extLst>
              <a:ext uri="{FF2B5EF4-FFF2-40B4-BE49-F238E27FC236}">
                <a16:creationId xmlns:a16="http://schemas.microsoft.com/office/drawing/2014/main" id="{49B1CEA3-65C0-C836-A62F-1B8879DE4119}"/>
              </a:ext>
            </a:extLst>
          </p:cNvPr>
          <p:cNvSpPr txBox="1"/>
          <p:nvPr/>
        </p:nvSpPr>
        <p:spPr>
          <a:xfrm>
            <a:off x="8855851" y="9777796"/>
            <a:ext cx="9307356" cy="430887"/>
          </a:xfrm>
          <a:prstGeom prst="rect">
            <a:avLst/>
          </a:prstGeom>
          <a:noFill/>
        </p:spPr>
        <p:txBody>
          <a:bodyPr wrap="none" rtlCol="0">
            <a:spAutoFit/>
          </a:bodyPr>
          <a:lstStyle/>
          <a:p>
            <a:pPr algn="r"/>
            <a:r>
              <a:rPr lang="en-US" sz="1100" i="1" dirty="0">
                <a:solidFill>
                  <a:schemeClr val="tx1">
                    <a:lumMod val="65000"/>
                    <a:lumOff val="35000"/>
                  </a:schemeClr>
                </a:solidFill>
                <a:latin typeface="Aptos" panose="020B0004020202020204" pitchFamily="34" charset="0"/>
              </a:rPr>
              <a:t>Gavazzi G, Krause KH. Ageing and infection. Lancet Infect Dis. 2002 Nov;2(11):659-66.</a:t>
            </a:r>
          </a:p>
          <a:p>
            <a:pPr algn="r"/>
            <a:r>
              <a:rPr lang="fr-FR" sz="1100" i="1" dirty="0" err="1">
                <a:solidFill>
                  <a:schemeClr val="tx1">
                    <a:lumMod val="65000"/>
                    <a:lumOff val="35000"/>
                  </a:schemeClr>
                </a:solidFill>
                <a:latin typeface="Aptos" panose="020B0004020202020204" pitchFamily="34" charset="0"/>
              </a:rPr>
              <a:t>Yoshikawa</a:t>
            </a:r>
            <a:r>
              <a:rPr lang="fr-FR" sz="1100" i="1" dirty="0">
                <a:solidFill>
                  <a:schemeClr val="tx1">
                    <a:lumMod val="65000"/>
                    <a:lumOff val="35000"/>
                  </a:schemeClr>
                </a:solidFill>
                <a:latin typeface="Aptos" panose="020B0004020202020204" pitchFamily="34" charset="0"/>
              </a:rPr>
              <a:t> TT, Norman DC. </a:t>
            </a:r>
            <a:r>
              <a:rPr lang="fr-FR" sz="1100" i="1" dirty="0" err="1">
                <a:solidFill>
                  <a:schemeClr val="tx1">
                    <a:lumMod val="65000"/>
                    <a:lumOff val="35000"/>
                  </a:schemeClr>
                </a:solidFill>
                <a:latin typeface="Aptos" panose="020B0004020202020204" pitchFamily="34" charset="0"/>
              </a:rPr>
              <a:t>Geriatric</a:t>
            </a:r>
            <a:r>
              <a:rPr lang="fr-FR" sz="1100" i="1" dirty="0">
                <a:solidFill>
                  <a:schemeClr val="tx1">
                    <a:lumMod val="65000"/>
                    <a:lumOff val="35000"/>
                  </a:schemeClr>
                </a:solidFill>
                <a:latin typeface="Aptos" panose="020B0004020202020204" pitchFamily="34" charset="0"/>
              </a:rPr>
              <a:t> </a:t>
            </a:r>
            <a:r>
              <a:rPr lang="fr-FR" sz="1100" i="1" dirty="0" err="1">
                <a:solidFill>
                  <a:schemeClr val="tx1">
                    <a:lumMod val="65000"/>
                    <a:lumOff val="35000"/>
                  </a:schemeClr>
                </a:solidFill>
                <a:latin typeface="Aptos" panose="020B0004020202020204" pitchFamily="34" charset="0"/>
              </a:rPr>
              <a:t>Infectious</a:t>
            </a:r>
            <a:r>
              <a:rPr lang="fr-FR" sz="1100" i="1" dirty="0">
                <a:solidFill>
                  <a:schemeClr val="tx1">
                    <a:lumMod val="65000"/>
                    <a:lumOff val="35000"/>
                  </a:schemeClr>
                </a:solidFill>
                <a:latin typeface="Aptos" panose="020B0004020202020204" pitchFamily="34" charset="0"/>
              </a:rPr>
              <a:t> </a:t>
            </a:r>
            <a:r>
              <a:rPr lang="fr-FR" sz="1100" i="1" dirty="0" err="1">
                <a:solidFill>
                  <a:schemeClr val="tx1">
                    <a:lumMod val="65000"/>
                    <a:lumOff val="35000"/>
                  </a:schemeClr>
                </a:solidFill>
                <a:latin typeface="Aptos" panose="020B0004020202020204" pitchFamily="34" charset="0"/>
              </a:rPr>
              <a:t>Diseases</a:t>
            </a:r>
            <a:r>
              <a:rPr lang="fr-FR" sz="1100" i="1" dirty="0">
                <a:solidFill>
                  <a:schemeClr val="tx1">
                    <a:lumMod val="65000"/>
                    <a:lumOff val="35000"/>
                  </a:schemeClr>
                </a:solidFill>
                <a:latin typeface="Aptos" panose="020B0004020202020204" pitchFamily="34" charset="0"/>
              </a:rPr>
              <a:t>: </a:t>
            </a:r>
            <a:r>
              <a:rPr lang="fr-FR" sz="1100" i="1" dirty="0" err="1">
                <a:solidFill>
                  <a:schemeClr val="tx1">
                    <a:lumMod val="65000"/>
                    <a:lumOff val="35000"/>
                  </a:schemeClr>
                </a:solidFill>
                <a:latin typeface="Aptos" panose="020B0004020202020204" pitchFamily="34" charset="0"/>
              </a:rPr>
              <a:t>Current</a:t>
            </a:r>
            <a:r>
              <a:rPr lang="fr-FR" sz="1100" i="1" dirty="0">
                <a:solidFill>
                  <a:schemeClr val="tx1">
                    <a:lumMod val="65000"/>
                    <a:lumOff val="35000"/>
                  </a:schemeClr>
                </a:solidFill>
                <a:latin typeface="Aptos" panose="020B0004020202020204" pitchFamily="34" charset="0"/>
              </a:rPr>
              <a:t> Concepts on </a:t>
            </a:r>
            <a:r>
              <a:rPr lang="fr-FR" sz="1100" i="1" dirty="0" err="1">
                <a:solidFill>
                  <a:schemeClr val="tx1">
                    <a:lumMod val="65000"/>
                    <a:lumOff val="35000"/>
                  </a:schemeClr>
                </a:solidFill>
                <a:latin typeface="Aptos" panose="020B0004020202020204" pitchFamily="34" charset="0"/>
              </a:rPr>
              <a:t>Diagnosis</a:t>
            </a:r>
            <a:r>
              <a:rPr lang="fr-FR" sz="1100" i="1" dirty="0">
                <a:solidFill>
                  <a:schemeClr val="tx1">
                    <a:lumMod val="65000"/>
                    <a:lumOff val="35000"/>
                  </a:schemeClr>
                </a:solidFill>
                <a:latin typeface="Aptos" panose="020B0004020202020204" pitchFamily="34" charset="0"/>
              </a:rPr>
              <a:t> and Management. J Am </a:t>
            </a:r>
            <a:r>
              <a:rPr lang="fr-FR" sz="1100" i="1" dirty="0" err="1">
                <a:solidFill>
                  <a:schemeClr val="tx1">
                    <a:lumMod val="65000"/>
                    <a:lumOff val="35000"/>
                  </a:schemeClr>
                </a:solidFill>
                <a:latin typeface="Aptos" panose="020B0004020202020204" pitchFamily="34" charset="0"/>
              </a:rPr>
              <a:t>Geriatr</a:t>
            </a:r>
            <a:r>
              <a:rPr lang="fr-FR" sz="1100" i="1" dirty="0">
                <a:solidFill>
                  <a:schemeClr val="tx1">
                    <a:lumMod val="65000"/>
                    <a:lumOff val="35000"/>
                  </a:schemeClr>
                </a:solidFill>
                <a:latin typeface="Aptos" panose="020B0004020202020204" pitchFamily="34" charset="0"/>
              </a:rPr>
              <a:t> Soc. 2017 Mar;65(3):631-641.</a:t>
            </a:r>
          </a:p>
        </p:txBody>
      </p:sp>
    </p:spTree>
    <p:extLst>
      <p:ext uri="{BB962C8B-B14F-4D97-AF65-F5344CB8AC3E}">
        <p14:creationId xmlns:p14="http://schemas.microsoft.com/office/powerpoint/2010/main" val="4243784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D9040-0509-0E9C-803D-FC0788A7FD56}"/>
            </a:ext>
          </a:extLst>
        </p:cNvPr>
        <p:cNvGrpSpPr/>
        <p:nvPr/>
      </p:nvGrpSpPr>
      <p:grpSpPr>
        <a:xfrm>
          <a:off x="0" y="0"/>
          <a:ext cx="0" cy="0"/>
          <a:chOff x="0" y="0"/>
          <a:chExt cx="0" cy="0"/>
        </a:xfrm>
      </p:grpSpPr>
      <p:grpSp>
        <p:nvGrpSpPr>
          <p:cNvPr id="22" name="Groupe 21">
            <a:extLst>
              <a:ext uri="{FF2B5EF4-FFF2-40B4-BE49-F238E27FC236}">
                <a16:creationId xmlns:a16="http://schemas.microsoft.com/office/drawing/2014/main" id="{4E190247-7811-9977-60D1-88A5DBA7E94F}"/>
              </a:ext>
            </a:extLst>
          </p:cNvPr>
          <p:cNvGrpSpPr>
            <a:grpSpLocks/>
          </p:cNvGrpSpPr>
          <p:nvPr/>
        </p:nvGrpSpPr>
        <p:grpSpPr>
          <a:xfrm>
            <a:off x="0" y="1011"/>
            <a:ext cx="18288000" cy="10287144"/>
            <a:chOff x="5373" y="635"/>
            <a:chExt cx="20104100" cy="11308715"/>
          </a:xfrm>
        </p:grpSpPr>
        <p:sp>
          <p:nvSpPr>
            <p:cNvPr id="2" name="object 2">
              <a:extLst>
                <a:ext uri="{FF2B5EF4-FFF2-40B4-BE49-F238E27FC236}">
                  <a16:creationId xmlns:a16="http://schemas.microsoft.com/office/drawing/2014/main" id="{3B39A990-A523-751B-4F57-B0437C51C964}"/>
                </a:ext>
              </a:extLst>
            </p:cNvPr>
            <p:cNvSpPr>
              <a:spLocks/>
            </p:cNvSpPr>
            <p:nvPr/>
          </p:nvSpPr>
          <p:spPr>
            <a:xfrm>
              <a:off x="5373" y="635"/>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8ECF2"/>
            </a:solidFill>
          </p:spPr>
          <p:txBody>
            <a:bodyPr wrap="square" lIns="0" tIns="0" rIns="0" bIns="0" rtlCol="0"/>
            <a:lstStyle/>
            <a:p>
              <a:endParaRPr sz="1637"/>
            </a:p>
          </p:txBody>
        </p:sp>
        <p:sp>
          <p:nvSpPr>
            <p:cNvPr id="3" name="object 3">
              <a:extLst>
                <a:ext uri="{FF2B5EF4-FFF2-40B4-BE49-F238E27FC236}">
                  <a16:creationId xmlns:a16="http://schemas.microsoft.com/office/drawing/2014/main" id="{1FCDE606-05A1-5983-B812-1C16678039A0}"/>
                </a:ext>
              </a:extLst>
            </p:cNvPr>
            <p:cNvSpPr>
              <a:spLocks/>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DBE0EA"/>
            </a:solidFill>
          </p:spPr>
          <p:txBody>
            <a:bodyPr wrap="square" lIns="0" tIns="0" rIns="0" bIns="0" rtlCol="0"/>
            <a:lstStyle/>
            <a:p>
              <a:endParaRPr sz="1637"/>
            </a:p>
          </p:txBody>
        </p:sp>
      </p:grpSp>
      <p:sp>
        <p:nvSpPr>
          <p:cNvPr id="4" name="object 4">
            <a:extLst>
              <a:ext uri="{FF2B5EF4-FFF2-40B4-BE49-F238E27FC236}">
                <a16:creationId xmlns:a16="http://schemas.microsoft.com/office/drawing/2014/main" id="{B16AC10D-2151-AD3E-7551-E4B5091C599E}"/>
              </a:ext>
            </a:extLst>
          </p:cNvPr>
          <p:cNvSpPr txBox="1">
            <a:spLocks noGrp="1"/>
          </p:cNvSpPr>
          <p:nvPr>
            <p:ph type="title"/>
          </p:nvPr>
        </p:nvSpPr>
        <p:spPr>
          <a:xfrm>
            <a:off x="1241129" y="389180"/>
            <a:ext cx="15805314" cy="1262988"/>
          </a:xfrm>
          <a:prstGeom prst="rect">
            <a:avLst/>
          </a:prstGeom>
        </p:spPr>
        <p:txBody>
          <a:bodyPr vert="horz" wrap="square" lIns="0" tIns="13285" rIns="0" bIns="0" rtlCol="0" anchor="ctr">
            <a:spAutoFit/>
          </a:bodyPr>
          <a:lstStyle/>
          <a:p>
            <a:pPr algn="ctr">
              <a:lnSpc>
                <a:spcPct val="150000"/>
              </a:lnSpc>
            </a:pPr>
            <a:r>
              <a:rPr lang="fr-FR" sz="6000" dirty="0">
                <a:solidFill>
                  <a:srgbClr val="14387F"/>
                </a:solidFill>
                <a:latin typeface="Aptos" panose="020B0004020202020204" pitchFamily="34" charset="0"/>
              </a:rPr>
              <a:t>Infections et sujet âgé</a:t>
            </a:r>
            <a:endParaRPr lang="fr-FR" sz="6000" dirty="0"/>
          </a:p>
        </p:txBody>
      </p:sp>
      <p:sp>
        <p:nvSpPr>
          <p:cNvPr id="35" name="Rectangle : coins arrondis 34">
            <a:extLst>
              <a:ext uri="{FF2B5EF4-FFF2-40B4-BE49-F238E27FC236}">
                <a16:creationId xmlns:a16="http://schemas.microsoft.com/office/drawing/2014/main" id="{3CEB4FE8-A447-8184-BB94-BDF541B17FF5}"/>
              </a:ext>
            </a:extLst>
          </p:cNvPr>
          <p:cNvSpPr/>
          <p:nvPr/>
        </p:nvSpPr>
        <p:spPr>
          <a:xfrm>
            <a:off x="981374" y="2190057"/>
            <a:ext cx="16324822" cy="6843850"/>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7" dirty="0"/>
          </a:p>
        </p:txBody>
      </p:sp>
      <p:sp>
        <p:nvSpPr>
          <p:cNvPr id="5" name="ZoneTexte 4">
            <a:extLst>
              <a:ext uri="{FF2B5EF4-FFF2-40B4-BE49-F238E27FC236}">
                <a16:creationId xmlns:a16="http://schemas.microsoft.com/office/drawing/2014/main" id="{7547C701-2A65-64D0-BB0A-2A7B73525A04}"/>
              </a:ext>
            </a:extLst>
          </p:cNvPr>
          <p:cNvSpPr txBox="1"/>
          <p:nvPr/>
        </p:nvSpPr>
        <p:spPr>
          <a:xfrm>
            <a:off x="976500" y="2524278"/>
            <a:ext cx="16329696" cy="646331"/>
          </a:xfrm>
          <a:prstGeom prst="rect">
            <a:avLst/>
          </a:prstGeom>
          <a:noFill/>
        </p:spPr>
        <p:txBody>
          <a:bodyPr wrap="square" rtlCol="0">
            <a:spAutoFit/>
          </a:bodyPr>
          <a:lstStyle/>
          <a:p>
            <a:pPr algn="ctr"/>
            <a:r>
              <a:rPr lang="fr-FR" sz="3600" dirty="0">
                <a:solidFill>
                  <a:srgbClr val="14387F"/>
                </a:solidFill>
                <a:latin typeface="Aptos" panose="020B0004020202020204" pitchFamily="34" charset="0"/>
              </a:rPr>
              <a:t>Les infections prennent plusieurs chemins pour tuer les sujets âgés</a:t>
            </a:r>
            <a:endParaRPr lang="fr-FR" sz="2800" dirty="0">
              <a:solidFill>
                <a:srgbClr val="14387F"/>
              </a:solidFill>
              <a:latin typeface="Aptos" panose="020B0004020202020204" pitchFamily="34" charset="0"/>
            </a:endParaRPr>
          </a:p>
        </p:txBody>
      </p:sp>
      <p:sp>
        <p:nvSpPr>
          <p:cNvPr id="8" name="Flèche : droite 7">
            <a:extLst>
              <a:ext uri="{FF2B5EF4-FFF2-40B4-BE49-F238E27FC236}">
                <a16:creationId xmlns:a16="http://schemas.microsoft.com/office/drawing/2014/main" id="{02048D4D-B8C7-E224-2476-1742CD69D358}"/>
              </a:ext>
            </a:extLst>
          </p:cNvPr>
          <p:cNvSpPr/>
          <p:nvPr/>
        </p:nvSpPr>
        <p:spPr>
          <a:xfrm rot="19915961">
            <a:off x="4682196" y="4848570"/>
            <a:ext cx="2588592" cy="207842"/>
          </a:xfrm>
          <a:prstGeom prst="rightArrow">
            <a:avLst/>
          </a:prstGeom>
          <a:solidFill>
            <a:srgbClr val="1438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Flèche : droite 9">
            <a:extLst>
              <a:ext uri="{FF2B5EF4-FFF2-40B4-BE49-F238E27FC236}">
                <a16:creationId xmlns:a16="http://schemas.microsoft.com/office/drawing/2014/main" id="{B3CFC1DD-A82F-B3D5-9C00-2D8DA0634530}"/>
              </a:ext>
            </a:extLst>
          </p:cNvPr>
          <p:cNvSpPr/>
          <p:nvPr/>
        </p:nvSpPr>
        <p:spPr>
          <a:xfrm rot="1716845">
            <a:off x="4680064" y="6487712"/>
            <a:ext cx="2630852" cy="205473"/>
          </a:xfrm>
          <a:prstGeom prst="rightArrow">
            <a:avLst/>
          </a:prstGeom>
          <a:solidFill>
            <a:srgbClr val="1438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4" name="Image 13">
            <a:extLst>
              <a:ext uri="{FF2B5EF4-FFF2-40B4-BE49-F238E27FC236}">
                <a16:creationId xmlns:a16="http://schemas.microsoft.com/office/drawing/2014/main" id="{640C8E96-57D4-3CBF-A3C2-3D766AD45402}"/>
              </a:ext>
            </a:extLst>
          </p:cNvPr>
          <p:cNvPicPr>
            <a:picLocks noChangeAspect="1"/>
          </p:cNvPicPr>
          <p:nvPr/>
        </p:nvPicPr>
        <p:blipFill>
          <a:blip r:embed="rId3"/>
          <a:stretch>
            <a:fillRect/>
          </a:stretch>
        </p:blipFill>
        <p:spPr>
          <a:xfrm>
            <a:off x="14387662" y="3473377"/>
            <a:ext cx="1308971" cy="1177052"/>
          </a:xfrm>
          <a:prstGeom prst="rect">
            <a:avLst/>
          </a:prstGeom>
        </p:spPr>
      </p:pic>
      <p:sp>
        <p:nvSpPr>
          <p:cNvPr id="24" name="Rectangle : coins arrondis 23">
            <a:extLst>
              <a:ext uri="{FF2B5EF4-FFF2-40B4-BE49-F238E27FC236}">
                <a16:creationId xmlns:a16="http://schemas.microsoft.com/office/drawing/2014/main" id="{88626311-FF45-05DC-0D65-62C3B9AF593A}"/>
              </a:ext>
            </a:extLst>
          </p:cNvPr>
          <p:cNvSpPr/>
          <p:nvPr/>
        </p:nvSpPr>
        <p:spPr>
          <a:xfrm>
            <a:off x="7676471" y="3833111"/>
            <a:ext cx="4240709" cy="646331"/>
          </a:xfrm>
          <a:prstGeom prst="roundRect">
            <a:avLst>
              <a:gd name="adj" fmla="val 12899"/>
            </a:avLst>
          </a:prstGeom>
          <a:solidFill>
            <a:schemeClr val="bg1"/>
          </a:solidFill>
          <a:ln>
            <a:solidFill>
              <a:srgbClr val="153A83"/>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solidFill>
                  <a:srgbClr val="153A83"/>
                </a:solidFill>
                <a:latin typeface="Aptos" panose="020B0004020202020204" pitchFamily="34" charset="0"/>
              </a:rPr>
              <a:t>Sepsis, SDRA </a:t>
            </a:r>
            <a:r>
              <a:rPr lang="fr-FR" sz="2800" baseline="30000" dirty="0">
                <a:solidFill>
                  <a:srgbClr val="153A83"/>
                </a:solidFill>
                <a:latin typeface="Aptos" panose="020B0004020202020204" pitchFamily="34" charset="0"/>
              </a:rPr>
              <a:t>(1)</a:t>
            </a:r>
            <a:endParaRPr lang="fr-FR" sz="2800" b="1" baseline="30000" dirty="0">
              <a:solidFill>
                <a:srgbClr val="C00000"/>
              </a:solidFill>
              <a:latin typeface="Aptos" panose="020B0004020202020204" pitchFamily="34" charset="0"/>
            </a:endParaRPr>
          </a:p>
        </p:txBody>
      </p:sp>
      <p:sp>
        <p:nvSpPr>
          <p:cNvPr id="19" name="ZoneTexte 18">
            <a:extLst>
              <a:ext uri="{FF2B5EF4-FFF2-40B4-BE49-F238E27FC236}">
                <a16:creationId xmlns:a16="http://schemas.microsoft.com/office/drawing/2014/main" id="{0BF0D49C-7100-7E39-8ED1-4CECC1B5C3FA}"/>
              </a:ext>
            </a:extLst>
          </p:cNvPr>
          <p:cNvSpPr txBox="1"/>
          <p:nvPr/>
        </p:nvSpPr>
        <p:spPr>
          <a:xfrm>
            <a:off x="14555696" y="8668920"/>
            <a:ext cx="2560316" cy="261610"/>
          </a:xfrm>
          <a:prstGeom prst="rect">
            <a:avLst/>
          </a:prstGeom>
          <a:noFill/>
        </p:spPr>
        <p:txBody>
          <a:bodyPr wrap="none" rtlCol="0">
            <a:spAutoFit/>
          </a:bodyPr>
          <a:lstStyle/>
          <a:p>
            <a:pPr algn="r"/>
            <a:r>
              <a:rPr lang="fr-FR" sz="1100" i="1" dirty="0">
                <a:solidFill>
                  <a:schemeClr val="tx1">
                    <a:lumMod val="65000"/>
                    <a:lumOff val="35000"/>
                  </a:schemeClr>
                </a:solidFill>
              </a:rPr>
              <a:t>Remerciement diapositive Claire Roubaud</a:t>
            </a:r>
          </a:p>
        </p:txBody>
      </p:sp>
      <p:sp>
        <p:nvSpPr>
          <p:cNvPr id="20" name="ZoneTexte 19">
            <a:extLst>
              <a:ext uri="{FF2B5EF4-FFF2-40B4-BE49-F238E27FC236}">
                <a16:creationId xmlns:a16="http://schemas.microsoft.com/office/drawing/2014/main" id="{83158DB0-2240-53DA-C902-270BAA9E758A}"/>
              </a:ext>
            </a:extLst>
          </p:cNvPr>
          <p:cNvSpPr txBox="1"/>
          <p:nvPr/>
        </p:nvSpPr>
        <p:spPr>
          <a:xfrm>
            <a:off x="8855851" y="9777796"/>
            <a:ext cx="9307356" cy="430887"/>
          </a:xfrm>
          <a:prstGeom prst="rect">
            <a:avLst/>
          </a:prstGeom>
          <a:noFill/>
        </p:spPr>
        <p:txBody>
          <a:bodyPr wrap="none" rtlCol="0">
            <a:spAutoFit/>
          </a:bodyPr>
          <a:lstStyle/>
          <a:p>
            <a:pPr algn="r"/>
            <a:r>
              <a:rPr lang="en-US" sz="1100" i="1" dirty="0">
                <a:solidFill>
                  <a:schemeClr val="tx1">
                    <a:lumMod val="65000"/>
                    <a:lumOff val="35000"/>
                  </a:schemeClr>
                </a:solidFill>
                <a:latin typeface="Aptos" panose="020B0004020202020204" pitchFamily="34" charset="0"/>
              </a:rPr>
              <a:t>Gavazzi G, Krause KH. Ageing and infection. Lancet Infect Dis. 2002 Nov;2(11):659-66.</a:t>
            </a:r>
          </a:p>
          <a:p>
            <a:pPr algn="r"/>
            <a:r>
              <a:rPr lang="fr-FR" sz="1100" i="1" dirty="0" err="1">
                <a:solidFill>
                  <a:schemeClr val="tx1">
                    <a:lumMod val="65000"/>
                    <a:lumOff val="35000"/>
                  </a:schemeClr>
                </a:solidFill>
                <a:latin typeface="Aptos" panose="020B0004020202020204" pitchFamily="34" charset="0"/>
              </a:rPr>
              <a:t>Yoshikawa</a:t>
            </a:r>
            <a:r>
              <a:rPr lang="fr-FR" sz="1100" i="1" dirty="0">
                <a:solidFill>
                  <a:schemeClr val="tx1">
                    <a:lumMod val="65000"/>
                    <a:lumOff val="35000"/>
                  </a:schemeClr>
                </a:solidFill>
                <a:latin typeface="Aptos" panose="020B0004020202020204" pitchFamily="34" charset="0"/>
              </a:rPr>
              <a:t> TT, Norman DC. </a:t>
            </a:r>
            <a:r>
              <a:rPr lang="fr-FR" sz="1100" i="1" dirty="0" err="1">
                <a:solidFill>
                  <a:schemeClr val="tx1">
                    <a:lumMod val="65000"/>
                    <a:lumOff val="35000"/>
                  </a:schemeClr>
                </a:solidFill>
                <a:latin typeface="Aptos" panose="020B0004020202020204" pitchFamily="34" charset="0"/>
              </a:rPr>
              <a:t>Geriatric</a:t>
            </a:r>
            <a:r>
              <a:rPr lang="fr-FR" sz="1100" i="1" dirty="0">
                <a:solidFill>
                  <a:schemeClr val="tx1">
                    <a:lumMod val="65000"/>
                    <a:lumOff val="35000"/>
                  </a:schemeClr>
                </a:solidFill>
                <a:latin typeface="Aptos" panose="020B0004020202020204" pitchFamily="34" charset="0"/>
              </a:rPr>
              <a:t> </a:t>
            </a:r>
            <a:r>
              <a:rPr lang="fr-FR" sz="1100" i="1" dirty="0" err="1">
                <a:solidFill>
                  <a:schemeClr val="tx1">
                    <a:lumMod val="65000"/>
                    <a:lumOff val="35000"/>
                  </a:schemeClr>
                </a:solidFill>
                <a:latin typeface="Aptos" panose="020B0004020202020204" pitchFamily="34" charset="0"/>
              </a:rPr>
              <a:t>Infectious</a:t>
            </a:r>
            <a:r>
              <a:rPr lang="fr-FR" sz="1100" i="1" dirty="0">
                <a:solidFill>
                  <a:schemeClr val="tx1">
                    <a:lumMod val="65000"/>
                    <a:lumOff val="35000"/>
                  </a:schemeClr>
                </a:solidFill>
                <a:latin typeface="Aptos" panose="020B0004020202020204" pitchFamily="34" charset="0"/>
              </a:rPr>
              <a:t> </a:t>
            </a:r>
            <a:r>
              <a:rPr lang="fr-FR" sz="1100" i="1" dirty="0" err="1">
                <a:solidFill>
                  <a:schemeClr val="tx1">
                    <a:lumMod val="65000"/>
                    <a:lumOff val="35000"/>
                  </a:schemeClr>
                </a:solidFill>
                <a:latin typeface="Aptos" panose="020B0004020202020204" pitchFamily="34" charset="0"/>
              </a:rPr>
              <a:t>Diseases</a:t>
            </a:r>
            <a:r>
              <a:rPr lang="fr-FR" sz="1100" i="1" dirty="0">
                <a:solidFill>
                  <a:schemeClr val="tx1">
                    <a:lumMod val="65000"/>
                    <a:lumOff val="35000"/>
                  </a:schemeClr>
                </a:solidFill>
                <a:latin typeface="Aptos" panose="020B0004020202020204" pitchFamily="34" charset="0"/>
              </a:rPr>
              <a:t>: </a:t>
            </a:r>
            <a:r>
              <a:rPr lang="fr-FR" sz="1100" i="1" dirty="0" err="1">
                <a:solidFill>
                  <a:schemeClr val="tx1">
                    <a:lumMod val="65000"/>
                    <a:lumOff val="35000"/>
                  </a:schemeClr>
                </a:solidFill>
                <a:latin typeface="Aptos" panose="020B0004020202020204" pitchFamily="34" charset="0"/>
              </a:rPr>
              <a:t>Current</a:t>
            </a:r>
            <a:r>
              <a:rPr lang="fr-FR" sz="1100" i="1" dirty="0">
                <a:solidFill>
                  <a:schemeClr val="tx1">
                    <a:lumMod val="65000"/>
                    <a:lumOff val="35000"/>
                  </a:schemeClr>
                </a:solidFill>
                <a:latin typeface="Aptos" panose="020B0004020202020204" pitchFamily="34" charset="0"/>
              </a:rPr>
              <a:t> Concepts on </a:t>
            </a:r>
            <a:r>
              <a:rPr lang="fr-FR" sz="1100" i="1" dirty="0" err="1">
                <a:solidFill>
                  <a:schemeClr val="tx1">
                    <a:lumMod val="65000"/>
                    <a:lumOff val="35000"/>
                  </a:schemeClr>
                </a:solidFill>
                <a:latin typeface="Aptos" panose="020B0004020202020204" pitchFamily="34" charset="0"/>
              </a:rPr>
              <a:t>Diagnosis</a:t>
            </a:r>
            <a:r>
              <a:rPr lang="fr-FR" sz="1100" i="1" dirty="0">
                <a:solidFill>
                  <a:schemeClr val="tx1">
                    <a:lumMod val="65000"/>
                    <a:lumOff val="35000"/>
                  </a:schemeClr>
                </a:solidFill>
                <a:latin typeface="Aptos" panose="020B0004020202020204" pitchFamily="34" charset="0"/>
              </a:rPr>
              <a:t> and Management. J Am </a:t>
            </a:r>
            <a:r>
              <a:rPr lang="fr-FR" sz="1100" i="1" dirty="0" err="1">
                <a:solidFill>
                  <a:schemeClr val="tx1">
                    <a:lumMod val="65000"/>
                    <a:lumOff val="35000"/>
                  </a:schemeClr>
                </a:solidFill>
                <a:latin typeface="Aptos" panose="020B0004020202020204" pitchFamily="34" charset="0"/>
              </a:rPr>
              <a:t>Geriatr</a:t>
            </a:r>
            <a:r>
              <a:rPr lang="fr-FR" sz="1100" i="1" dirty="0">
                <a:solidFill>
                  <a:schemeClr val="tx1">
                    <a:lumMod val="65000"/>
                    <a:lumOff val="35000"/>
                  </a:schemeClr>
                </a:solidFill>
                <a:latin typeface="Aptos" panose="020B0004020202020204" pitchFamily="34" charset="0"/>
              </a:rPr>
              <a:t> Soc. 2017 Mar;65(3):631-641.</a:t>
            </a:r>
          </a:p>
        </p:txBody>
      </p:sp>
      <p:sp>
        <p:nvSpPr>
          <p:cNvPr id="6" name="Flèche : droite 5">
            <a:extLst>
              <a:ext uri="{FF2B5EF4-FFF2-40B4-BE49-F238E27FC236}">
                <a16:creationId xmlns:a16="http://schemas.microsoft.com/office/drawing/2014/main" id="{C13B9F83-884E-D45D-3AE1-73C729468E80}"/>
              </a:ext>
            </a:extLst>
          </p:cNvPr>
          <p:cNvSpPr/>
          <p:nvPr/>
        </p:nvSpPr>
        <p:spPr>
          <a:xfrm>
            <a:off x="4892996" y="5636684"/>
            <a:ext cx="2381954" cy="198905"/>
          </a:xfrm>
          <a:prstGeom prst="rightArrow">
            <a:avLst/>
          </a:prstGeom>
          <a:solidFill>
            <a:srgbClr val="1438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994AB071-7E5A-E71B-344B-06F58A3E34A3}"/>
              </a:ext>
            </a:extLst>
          </p:cNvPr>
          <p:cNvPicPr>
            <a:picLocks noChangeAspect="1"/>
          </p:cNvPicPr>
          <p:nvPr/>
        </p:nvPicPr>
        <p:blipFill>
          <a:blip r:embed="rId4"/>
          <a:stretch>
            <a:fillRect/>
          </a:stretch>
        </p:blipFill>
        <p:spPr>
          <a:xfrm>
            <a:off x="3221924" y="5168441"/>
            <a:ext cx="1156910" cy="1156910"/>
          </a:xfrm>
          <a:prstGeom prst="rect">
            <a:avLst/>
          </a:prstGeom>
        </p:spPr>
      </p:pic>
      <p:sp>
        <p:nvSpPr>
          <p:cNvPr id="21" name="ZoneTexte 20">
            <a:extLst>
              <a:ext uri="{FF2B5EF4-FFF2-40B4-BE49-F238E27FC236}">
                <a16:creationId xmlns:a16="http://schemas.microsoft.com/office/drawing/2014/main" id="{332B439C-FB53-FC7B-FAEF-3C832E258C2E}"/>
              </a:ext>
            </a:extLst>
          </p:cNvPr>
          <p:cNvSpPr txBox="1"/>
          <p:nvPr/>
        </p:nvSpPr>
        <p:spPr>
          <a:xfrm>
            <a:off x="1235922" y="5262166"/>
            <a:ext cx="3694452" cy="954107"/>
          </a:xfrm>
          <a:prstGeom prst="rect">
            <a:avLst/>
          </a:prstGeom>
          <a:noFill/>
        </p:spPr>
        <p:txBody>
          <a:bodyPr wrap="square" rtlCol="0">
            <a:spAutoFit/>
          </a:bodyPr>
          <a:lstStyle/>
          <a:p>
            <a:r>
              <a:rPr lang="fr-FR" sz="2800" dirty="0">
                <a:solidFill>
                  <a:srgbClr val="153A83"/>
                </a:solidFill>
                <a:latin typeface="Aptos" panose="020B0004020202020204" pitchFamily="34" charset="0"/>
              </a:rPr>
              <a:t>Infection</a:t>
            </a:r>
          </a:p>
          <a:p>
            <a:r>
              <a:rPr lang="fr-FR" sz="2800" i="1" dirty="0">
                <a:solidFill>
                  <a:srgbClr val="153A83"/>
                </a:solidFill>
                <a:latin typeface="Aptos" panose="020B0004020202020204" pitchFamily="34" charset="0"/>
              </a:rPr>
              <a:t>Ex : grippe</a:t>
            </a:r>
            <a:endParaRPr lang="fr-FR" sz="2800" i="1" dirty="0">
              <a:solidFill>
                <a:srgbClr val="C00000"/>
              </a:solidFill>
              <a:latin typeface="Aptos" panose="020B0004020202020204" pitchFamily="34" charset="0"/>
            </a:endParaRPr>
          </a:p>
        </p:txBody>
      </p:sp>
      <p:sp>
        <p:nvSpPr>
          <p:cNvPr id="25" name="Rectangle : coins arrondis 24">
            <a:extLst>
              <a:ext uri="{FF2B5EF4-FFF2-40B4-BE49-F238E27FC236}">
                <a16:creationId xmlns:a16="http://schemas.microsoft.com/office/drawing/2014/main" id="{28D51ED9-849C-F3EA-A8E7-7E283515385F}"/>
              </a:ext>
            </a:extLst>
          </p:cNvPr>
          <p:cNvSpPr/>
          <p:nvPr/>
        </p:nvSpPr>
        <p:spPr>
          <a:xfrm>
            <a:off x="7676470" y="4857420"/>
            <a:ext cx="4240710" cy="1811067"/>
          </a:xfrm>
          <a:prstGeom prst="roundRect">
            <a:avLst>
              <a:gd name="adj" fmla="val 12899"/>
            </a:avLst>
          </a:prstGeom>
          <a:solidFill>
            <a:schemeClr val="bg1"/>
          </a:solidFill>
          <a:ln>
            <a:solidFill>
              <a:srgbClr val="153A83"/>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153A83"/>
                </a:solidFill>
                <a:latin typeface="Aptos" panose="020B0004020202020204" pitchFamily="34" charset="0"/>
              </a:rPr>
              <a:t>Décompensation de pathologies chroniques (infarctus du myocarde, diabète, AVC…)</a:t>
            </a:r>
          </a:p>
        </p:txBody>
      </p:sp>
      <p:sp>
        <p:nvSpPr>
          <p:cNvPr id="27" name="Rectangle : coins arrondis 26">
            <a:extLst>
              <a:ext uri="{FF2B5EF4-FFF2-40B4-BE49-F238E27FC236}">
                <a16:creationId xmlns:a16="http://schemas.microsoft.com/office/drawing/2014/main" id="{6B7910F3-FEA7-2808-847A-1418A739174E}"/>
              </a:ext>
            </a:extLst>
          </p:cNvPr>
          <p:cNvSpPr/>
          <p:nvPr/>
        </p:nvSpPr>
        <p:spPr>
          <a:xfrm>
            <a:off x="7676471" y="6915683"/>
            <a:ext cx="4240710" cy="1811067"/>
          </a:xfrm>
          <a:prstGeom prst="roundRect">
            <a:avLst>
              <a:gd name="adj" fmla="val 12899"/>
            </a:avLst>
          </a:prstGeom>
          <a:solidFill>
            <a:schemeClr val="bg1"/>
          </a:solidFill>
          <a:ln>
            <a:solidFill>
              <a:srgbClr val="153A83"/>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153A83"/>
                </a:solidFill>
                <a:latin typeface="Aptos" panose="020B0004020202020204" pitchFamily="34" charset="0"/>
              </a:rPr>
              <a:t>Chute</a:t>
            </a:r>
          </a:p>
          <a:p>
            <a:pPr algn="ctr"/>
            <a:r>
              <a:rPr lang="fr-FR" sz="2400" dirty="0">
                <a:solidFill>
                  <a:srgbClr val="153A83"/>
                </a:solidFill>
                <a:latin typeface="Aptos" panose="020B0004020202020204" pitchFamily="34" charset="0"/>
              </a:rPr>
              <a:t>Confusion</a:t>
            </a:r>
          </a:p>
          <a:p>
            <a:pPr algn="ctr"/>
            <a:r>
              <a:rPr lang="fr-FR" sz="2400" dirty="0">
                <a:solidFill>
                  <a:srgbClr val="153A83"/>
                </a:solidFill>
                <a:latin typeface="Aptos" panose="020B0004020202020204" pitchFamily="34" charset="0"/>
              </a:rPr>
              <a:t>Dénutrition</a:t>
            </a:r>
          </a:p>
          <a:p>
            <a:pPr algn="ctr"/>
            <a:r>
              <a:rPr lang="fr-FR" sz="2400" dirty="0">
                <a:solidFill>
                  <a:srgbClr val="153A83"/>
                </a:solidFill>
                <a:latin typeface="Aptos" panose="020B0004020202020204" pitchFamily="34" charset="0"/>
              </a:rPr>
              <a:t>Déclin fonctionnel</a:t>
            </a:r>
          </a:p>
        </p:txBody>
      </p:sp>
      <p:sp>
        <p:nvSpPr>
          <p:cNvPr id="28" name="Flèche : droite 27">
            <a:extLst>
              <a:ext uri="{FF2B5EF4-FFF2-40B4-BE49-F238E27FC236}">
                <a16:creationId xmlns:a16="http://schemas.microsoft.com/office/drawing/2014/main" id="{90BC8A37-1C56-76E8-CB00-402C2ACE9688}"/>
              </a:ext>
            </a:extLst>
          </p:cNvPr>
          <p:cNvSpPr/>
          <p:nvPr/>
        </p:nvSpPr>
        <p:spPr>
          <a:xfrm>
            <a:off x="12170368" y="4061903"/>
            <a:ext cx="1890406" cy="207842"/>
          </a:xfrm>
          <a:prstGeom prst="rightArrow">
            <a:avLst/>
          </a:prstGeom>
          <a:solidFill>
            <a:srgbClr val="1438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9" name="Image 28">
            <a:extLst>
              <a:ext uri="{FF2B5EF4-FFF2-40B4-BE49-F238E27FC236}">
                <a16:creationId xmlns:a16="http://schemas.microsoft.com/office/drawing/2014/main" id="{7B4D1A23-7551-1292-8379-3BEB30C4137A}"/>
              </a:ext>
            </a:extLst>
          </p:cNvPr>
          <p:cNvPicPr>
            <a:picLocks noChangeAspect="1"/>
          </p:cNvPicPr>
          <p:nvPr/>
        </p:nvPicPr>
        <p:blipFill>
          <a:blip r:embed="rId3"/>
          <a:stretch>
            <a:fillRect/>
          </a:stretch>
        </p:blipFill>
        <p:spPr>
          <a:xfrm>
            <a:off x="14437433" y="5039221"/>
            <a:ext cx="1308971" cy="1177052"/>
          </a:xfrm>
          <a:prstGeom prst="rect">
            <a:avLst/>
          </a:prstGeom>
        </p:spPr>
      </p:pic>
      <p:sp>
        <p:nvSpPr>
          <p:cNvPr id="30" name="Flèche : droite 29">
            <a:extLst>
              <a:ext uri="{FF2B5EF4-FFF2-40B4-BE49-F238E27FC236}">
                <a16:creationId xmlns:a16="http://schemas.microsoft.com/office/drawing/2014/main" id="{B3A99924-F4C7-F17E-FC74-939317948315}"/>
              </a:ext>
            </a:extLst>
          </p:cNvPr>
          <p:cNvSpPr/>
          <p:nvPr/>
        </p:nvSpPr>
        <p:spPr>
          <a:xfrm>
            <a:off x="12220139" y="5627747"/>
            <a:ext cx="1890406" cy="207842"/>
          </a:xfrm>
          <a:prstGeom prst="rightArrow">
            <a:avLst/>
          </a:prstGeom>
          <a:solidFill>
            <a:srgbClr val="1438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16CEB004-E6D0-2D12-894A-7B227B43A9A7}"/>
              </a:ext>
            </a:extLst>
          </p:cNvPr>
          <p:cNvPicPr>
            <a:picLocks noChangeAspect="1"/>
          </p:cNvPicPr>
          <p:nvPr/>
        </p:nvPicPr>
        <p:blipFill>
          <a:blip r:embed="rId3"/>
          <a:stretch>
            <a:fillRect/>
          </a:stretch>
        </p:blipFill>
        <p:spPr>
          <a:xfrm>
            <a:off x="14437433" y="6935160"/>
            <a:ext cx="1308971" cy="1177052"/>
          </a:xfrm>
          <a:prstGeom prst="rect">
            <a:avLst/>
          </a:prstGeom>
        </p:spPr>
      </p:pic>
      <p:sp>
        <p:nvSpPr>
          <p:cNvPr id="32" name="Flèche : droite 31">
            <a:extLst>
              <a:ext uri="{FF2B5EF4-FFF2-40B4-BE49-F238E27FC236}">
                <a16:creationId xmlns:a16="http://schemas.microsoft.com/office/drawing/2014/main" id="{71E6C9D1-2353-E272-BED0-4A8D7D7976CB}"/>
              </a:ext>
            </a:extLst>
          </p:cNvPr>
          <p:cNvSpPr/>
          <p:nvPr/>
        </p:nvSpPr>
        <p:spPr>
          <a:xfrm>
            <a:off x="12220139" y="7523686"/>
            <a:ext cx="1890406" cy="207842"/>
          </a:xfrm>
          <a:prstGeom prst="rightArrow">
            <a:avLst/>
          </a:prstGeom>
          <a:solidFill>
            <a:srgbClr val="1438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3" name="Image 32">
            <a:extLst>
              <a:ext uri="{FF2B5EF4-FFF2-40B4-BE49-F238E27FC236}">
                <a16:creationId xmlns:a16="http://schemas.microsoft.com/office/drawing/2014/main" id="{859C4E17-275F-63A5-4119-A76D84B7C469}"/>
              </a:ext>
            </a:extLst>
          </p:cNvPr>
          <p:cNvPicPr>
            <a:picLocks noChangeAspect="1"/>
          </p:cNvPicPr>
          <p:nvPr/>
        </p:nvPicPr>
        <p:blipFill>
          <a:blip r:embed="rId5"/>
          <a:srcRect l="68101" t="49264" r="27345" b="43568"/>
          <a:stretch>
            <a:fillRect/>
          </a:stretch>
        </p:blipFill>
        <p:spPr>
          <a:xfrm>
            <a:off x="12241797" y="4887515"/>
            <a:ext cx="832949" cy="688166"/>
          </a:xfrm>
          <a:prstGeom prst="rect">
            <a:avLst/>
          </a:prstGeom>
        </p:spPr>
      </p:pic>
      <p:pic>
        <p:nvPicPr>
          <p:cNvPr id="34" name="Image 33">
            <a:extLst>
              <a:ext uri="{FF2B5EF4-FFF2-40B4-BE49-F238E27FC236}">
                <a16:creationId xmlns:a16="http://schemas.microsoft.com/office/drawing/2014/main" id="{A51FCDE9-21A2-DB2B-B9E9-F5CD64F1D502}"/>
              </a:ext>
            </a:extLst>
          </p:cNvPr>
          <p:cNvPicPr>
            <a:picLocks noChangeAspect="1"/>
          </p:cNvPicPr>
          <p:nvPr/>
        </p:nvPicPr>
        <p:blipFill>
          <a:blip r:embed="rId5"/>
          <a:srcRect l="68101" t="49264" r="27345" b="43568"/>
          <a:stretch>
            <a:fillRect/>
          </a:stretch>
        </p:blipFill>
        <p:spPr>
          <a:xfrm>
            <a:off x="12241797" y="6829745"/>
            <a:ext cx="832949" cy="688166"/>
          </a:xfrm>
          <a:prstGeom prst="rect">
            <a:avLst/>
          </a:prstGeom>
        </p:spPr>
      </p:pic>
      <p:sp>
        <p:nvSpPr>
          <p:cNvPr id="37" name="Rectangle : coins arrondis 36">
            <a:extLst>
              <a:ext uri="{FF2B5EF4-FFF2-40B4-BE49-F238E27FC236}">
                <a16:creationId xmlns:a16="http://schemas.microsoft.com/office/drawing/2014/main" id="{E1F61CE7-250D-5158-FAF5-DB2690059EAE}"/>
              </a:ext>
            </a:extLst>
          </p:cNvPr>
          <p:cNvSpPr/>
          <p:nvPr/>
        </p:nvSpPr>
        <p:spPr>
          <a:xfrm>
            <a:off x="1430240" y="7173828"/>
            <a:ext cx="4467069" cy="2656113"/>
          </a:xfrm>
          <a:prstGeom prst="roundRect">
            <a:avLst/>
          </a:prstGeom>
          <a:solidFill>
            <a:srgbClr val="EA444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u="sng" dirty="0">
                <a:latin typeface="Aptos" panose="020B0004020202020204" pitchFamily="34" charset="0"/>
              </a:rPr>
              <a:t>Antibiotiques</a:t>
            </a:r>
            <a:endParaRPr lang="fr-FR" sz="2000" u="sng" dirty="0">
              <a:latin typeface="Aptos" panose="020B0004020202020204" pitchFamily="34" charset="0"/>
            </a:endParaRPr>
          </a:p>
          <a:p>
            <a:pPr algn="ctr"/>
            <a:endParaRPr lang="fr-FR" sz="2000" dirty="0">
              <a:latin typeface="Aptos" panose="020B0004020202020204" pitchFamily="34" charset="0"/>
            </a:endParaRPr>
          </a:p>
          <a:p>
            <a:pPr algn="ctr"/>
            <a:r>
              <a:rPr lang="fr-FR" sz="2000" dirty="0">
                <a:latin typeface="Aptos" panose="020B0004020202020204" pitchFamily="34" charset="0"/>
              </a:rPr>
              <a:t>Sauvent beaucoup de vie </a:t>
            </a:r>
            <a:r>
              <a:rPr lang="fr-FR" sz="2000" b="1" dirty="0">
                <a:latin typeface="Aptos" panose="020B0004020202020204" pitchFamily="34" charset="0"/>
              </a:rPr>
              <a:t>MAIS</a:t>
            </a:r>
            <a:r>
              <a:rPr lang="fr-FR" sz="2000" dirty="0">
                <a:latin typeface="Aptos" panose="020B0004020202020204" pitchFamily="34" charset="0"/>
              </a:rPr>
              <a:t>…</a:t>
            </a:r>
          </a:p>
          <a:p>
            <a:pPr algn="ctr"/>
            <a:r>
              <a:rPr lang="fr-FR" sz="2000" dirty="0">
                <a:latin typeface="Aptos" panose="020B0004020202020204" pitchFamily="34" charset="0"/>
              </a:rPr>
              <a:t>Interactions médicamenteuses</a:t>
            </a:r>
          </a:p>
          <a:p>
            <a:pPr algn="ctr"/>
            <a:r>
              <a:rPr lang="fr-FR" sz="2000" dirty="0">
                <a:latin typeface="Aptos" panose="020B0004020202020204" pitchFamily="34" charset="0"/>
              </a:rPr>
              <a:t> neurotoxicité, néphrotoxicité,…</a:t>
            </a:r>
          </a:p>
          <a:p>
            <a:pPr algn="ctr"/>
            <a:r>
              <a:rPr lang="fr-FR" sz="2000" dirty="0">
                <a:latin typeface="Aptos" panose="020B0004020202020204" pitchFamily="34" charset="0"/>
              </a:rPr>
              <a:t>infections à </a:t>
            </a:r>
            <a:r>
              <a:rPr lang="fr-FR" sz="2000" i="1" dirty="0" err="1">
                <a:latin typeface="Aptos" panose="020B0004020202020204" pitchFamily="34" charset="0"/>
              </a:rPr>
              <a:t>C.difficile</a:t>
            </a:r>
            <a:endParaRPr lang="fr-FR" sz="2000" i="1" dirty="0">
              <a:latin typeface="Aptos" panose="020B0004020202020204" pitchFamily="34" charset="0"/>
            </a:endParaRPr>
          </a:p>
        </p:txBody>
      </p:sp>
      <p:pic>
        <p:nvPicPr>
          <p:cNvPr id="40" name="Image 39">
            <a:extLst>
              <a:ext uri="{FF2B5EF4-FFF2-40B4-BE49-F238E27FC236}">
                <a16:creationId xmlns:a16="http://schemas.microsoft.com/office/drawing/2014/main" id="{C2474D46-2A30-600B-712D-311B48EF42B3}"/>
              </a:ext>
            </a:extLst>
          </p:cNvPr>
          <p:cNvPicPr>
            <a:picLocks noChangeAspect="1"/>
          </p:cNvPicPr>
          <p:nvPr/>
        </p:nvPicPr>
        <p:blipFill>
          <a:blip r:embed="rId6"/>
          <a:stretch>
            <a:fillRect/>
          </a:stretch>
        </p:blipFill>
        <p:spPr>
          <a:xfrm rot="14185051">
            <a:off x="6445299" y="7721117"/>
            <a:ext cx="806627" cy="946363"/>
          </a:xfrm>
          <a:prstGeom prst="rect">
            <a:avLst/>
          </a:prstGeom>
        </p:spPr>
      </p:pic>
      <p:sp>
        <p:nvSpPr>
          <p:cNvPr id="9" name="ZoneTexte 8">
            <a:extLst>
              <a:ext uri="{FF2B5EF4-FFF2-40B4-BE49-F238E27FC236}">
                <a16:creationId xmlns:a16="http://schemas.microsoft.com/office/drawing/2014/main" id="{A79610DC-D782-2328-E713-6FFBCE4F225A}"/>
              </a:ext>
            </a:extLst>
          </p:cNvPr>
          <p:cNvSpPr txBox="1"/>
          <p:nvPr/>
        </p:nvSpPr>
        <p:spPr>
          <a:xfrm>
            <a:off x="7648139" y="9117906"/>
            <a:ext cx="9144000" cy="307777"/>
          </a:xfrm>
          <a:prstGeom prst="rect">
            <a:avLst/>
          </a:prstGeom>
          <a:noFill/>
        </p:spPr>
        <p:txBody>
          <a:bodyPr wrap="square">
            <a:spAutoFit/>
          </a:bodyPr>
          <a:lstStyle/>
          <a:p>
            <a:r>
              <a:rPr lang="fr-FR" sz="1400" baseline="30000" dirty="0">
                <a:solidFill>
                  <a:srgbClr val="153A83"/>
                </a:solidFill>
                <a:latin typeface="Aptos" panose="020B0004020202020204" pitchFamily="34" charset="0"/>
              </a:rPr>
              <a:t>(1)</a:t>
            </a:r>
            <a:r>
              <a:rPr lang="fr-FR" sz="1400" dirty="0">
                <a:solidFill>
                  <a:srgbClr val="153A83"/>
                </a:solidFill>
                <a:latin typeface="Aptos" panose="020B0004020202020204" pitchFamily="34" charset="0"/>
              </a:rPr>
              <a:t> Syndrome de détresse respiratoire aiguë</a:t>
            </a:r>
            <a:endParaRPr lang="fr-FR" sz="1400" dirty="0"/>
          </a:p>
        </p:txBody>
      </p:sp>
    </p:spTree>
    <p:extLst>
      <p:ext uri="{BB962C8B-B14F-4D97-AF65-F5344CB8AC3E}">
        <p14:creationId xmlns:p14="http://schemas.microsoft.com/office/powerpoint/2010/main" val="162613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22" presetClass="entr" presetSubtype="8"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left)">
                                      <p:cBhvr>
                                        <p:cTn id="56" dur="500"/>
                                        <p:tgtEl>
                                          <p:spTgt spid="32"/>
                                        </p:tgtEl>
                                      </p:cBhvr>
                                    </p:animEffect>
                                  </p:childTnLst>
                                </p:cTn>
                              </p:par>
                              <p:par>
                                <p:cTn id="57" presetID="22" presetClass="entr" presetSubtype="8"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par>
                          <p:cTn id="60" fill="hold">
                            <p:stCondLst>
                              <p:cond delay="500"/>
                            </p:stCondLst>
                            <p:childTnLst>
                              <p:par>
                                <p:cTn id="61" presetID="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4" grpId="0" animBg="1"/>
      <p:bldP spid="6" grpId="0" animBg="1"/>
      <p:bldP spid="25" grpId="0" animBg="1"/>
      <p:bldP spid="27" grpId="0" animBg="1"/>
      <p:bldP spid="28" grpId="0" animBg="1"/>
      <p:bldP spid="30" grpId="0" animBg="1"/>
      <p:bldP spid="32" grpId="0" animBg="1"/>
      <p:bldP spid="37"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B5116-D22A-42F7-C060-D40CC91A4D1A}"/>
            </a:ext>
          </a:extLst>
        </p:cNvPr>
        <p:cNvGrpSpPr/>
        <p:nvPr/>
      </p:nvGrpSpPr>
      <p:grpSpPr>
        <a:xfrm>
          <a:off x="0" y="0"/>
          <a:ext cx="0" cy="0"/>
          <a:chOff x="0" y="0"/>
          <a:chExt cx="0" cy="0"/>
        </a:xfrm>
      </p:grpSpPr>
      <p:grpSp>
        <p:nvGrpSpPr>
          <p:cNvPr id="22" name="Groupe 21">
            <a:extLst>
              <a:ext uri="{FF2B5EF4-FFF2-40B4-BE49-F238E27FC236}">
                <a16:creationId xmlns:a16="http://schemas.microsoft.com/office/drawing/2014/main" id="{851440DD-D0C4-EA1D-636F-8523DE39F409}"/>
              </a:ext>
            </a:extLst>
          </p:cNvPr>
          <p:cNvGrpSpPr>
            <a:grpSpLocks/>
          </p:cNvGrpSpPr>
          <p:nvPr/>
        </p:nvGrpSpPr>
        <p:grpSpPr>
          <a:xfrm>
            <a:off x="0" y="15163"/>
            <a:ext cx="18288000" cy="10287144"/>
            <a:chOff x="5373" y="635"/>
            <a:chExt cx="20104100" cy="11308715"/>
          </a:xfrm>
          <a:solidFill>
            <a:srgbClr val="E8ECF2"/>
          </a:solidFill>
        </p:grpSpPr>
        <p:sp>
          <p:nvSpPr>
            <p:cNvPr id="2" name="object 2">
              <a:extLst>
                <a:ext uri="{FF2B5EF4-FFF2-40B4-BE49-F238E27FC236}">
                  <a16:creationId xmlns:a16="http://schemas.microsoft.com/office/drawing/2014/main" id="{9A4E7463-4E85-D158-EEB1-0BB4A1089393}"/>
                </a:ext>
              </a:extLst>
            </p:cNvPr>
            <p:cNvSpPr>
              <a:spLocks/>
            </p:cNvSpPr>
            <p:nvPr/>
          </p:nvSpPr>
          <p:spPr>
            <a:xfrm>
              <a:off x="5373" y="635"/>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grpFill/>
          </p:spPr>
          <p:txBody>
            <a:bodyPr wrap="square" lIns="0" tIns="0" rIns="0" bIns="0" rtlCol="0"/>
            <a:lstStyle/>
            <a:p>
              <a:endParaRPr sz="1637"/>
            </a:p>
          </p:txBody>
        </p:sp>
        <p:sp>
          <p:nvSpPr>
            <p:cNvPr id="3" name="object 3">
              <a:extLst>
                <a:ext uri="{FF2B5EF4-FFF2-40B4-BE49-F238E27FC236}">
                  <a16:creationId xmlns:a16="http://schemas.microsoft.com/office/drawing/2014/main" id="{F1E52C80-7452-E114-9D48-59FE8395672D}"/>
                </a:ext>
              </a:extLst>
            </p:cNvPr>
            <p:cNvSpPr>
              <a:spLocks/>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grpFill/>
          </p:spPr>
          <p:txBody>
            <a:bodyPr wrap="square" lIns="0" tIns="0" rIns="0" bIns="0" rtlCol="0"/>
            <a:lstStyle/>
            <a:p>
              <a:endParaRPr sz="1637"/>
            </a:p>
          </p:txBody>
        </p:sp>
      </p:grpSp>
      <p:sp>
        <p:nvSpPr>
          <p:cNvPr id="4" name="object 4">
            <a:extLst>
              <a:ext uri="{FF2B5EF4-FFF2-40B4-BE49-F238E27FC236}">
                <a16:creationId xmlns:a16="http://schemas.microsoft.com/office/drawing/2014/main" id="{F9E3E400-D71E-18AA-86AA-FB162ABD8C21}"/>
              </a:ext>
            </a:extLst>
          </p:cNvPr>
          <p:cNvSpPr txBox="1">
            <a:spLocks noGrp="1"/>
          </p:cNvSpPr>
          <p:nvPr>
            <p:ph type="title"/>
          </p:nvPr>
        </p:nvSpPr>
        <p:spPr>
          <a:xfrm>
            <a:off x="1241129" y="514155"/>
            <a:ext cx="15805314" cy="849798"/>
          </a:xfrm>
          <a:prstGeom prst="rect">
            <a:avLst/>
          </a:prstGeom>
        </p:spPr>
        <p:txBody>
          <a:bodyPr vert="horz" wrap="square" lIns="0" tIns="13285" rIns="0" bIns="0" rtlCol="0" anchor="ctr">
            <a:spAutoFit/>
          </a:bodyPr>
          <a:lstStyle/>
          <a:p>
            <a:pPr algn="ctr"/>
            <a:r>
              <a:rPr lang="fr-FR" sz="6000" dirty="0">
                <a:solidFill>
                  <a:srgbClr val="14387F"/>
                </a:solidFill>
                <a:latin typeface="Aptos" panose="020B0004020202020204" pitchFamily="34" charset="0"/>
              </a:rPr>
              <a:t>Antibiothérapie et sujet âgé</a:t>
            </a:r>
          </a:p>
        </p:txBody>
      </p:sp>
      <p:sp>
        <p:nvSpPr>
          <p:cNvPr id="35" name="Rectangle : coins arrondis 34">
            <a:extLst>
              <a:ext uri="{FF2B5EF4-FFF2-40B4-BE49-F238E27FC236}">
                <a16:creationId xmlns:a16="http://schemas.microsoft.com/office/drawing/2014/main" id="{A71E4B20-6A50-A650-9912-EA263E4402E9}"/>
              </a:ext>
            </a:extLst>
          </p:cNvPr>
          <p:cNvSpPr/>
          <p:nvPr/>
        </p:nvSpPr>
        <p:spPr>
          <a:xfrm>
            <a:off x="632054" y="1862944"/>
            <a:ext cx="17169382" cy="7156811"/>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7" dirty="0"/>
          </a:p>
        </p:txBody>
      </p:sp>
      <p:pic>
        <p:nvPicPr>
          <p:cNvPr id="23" name="Image 22">
            <a:extLst>
              <a:ext uri="{FF2B5EF4-FFF2-40B4-BE49-F238E27FC236}">
                <a16:creationId xmlns:a16="http://schemas.microsoft.com/office/drawing/2014/main" id="{7AAFE6AE-2A89-96EE-4A86-DEE6B79951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89" y="9383765"/>
            <a:ext cx="2195022" cy="554532"/>
          </a:xfrm>
          <a:prstGeom prst="rect">
            <a:avLst/>
          </a:prstGeom>
        </p:spPr>
      </p:pic>
      <p:sp>
        <p:nvSpPr>
          <p:cNvPr id="8" name="ZoneTexte 7">
            <a:extLst>
              <a:ext uri="{FF2B5EF4-FFF2-40B4-BE49-F238E27FC236}">
                <a16:creationId xmlns:a16="http://schemas.microsoft.com/office/drawing/2014/main" id="{FF7735CC-33E1-8BC6-4696-722FCC94245C}"/>
              </a:ext>
            </a:extLst>
          </p:cNvPr>
          <p:cNvSpPr txBox="1"/>
          <p:nvPr/>
        </p:nvSpPr>
        <p:spPr>
          <a:xfrm>
            <a:off x="946494" y="2213423"/>
            <a:ext cx="16525580" cy="1200329"/>
          </a:xfrm>
          <a:prstGeom prst="rect">
            <a:avLst/>
          </a:prstGeom>
          <a:noFill/>
        </p:spPr>
        <p:txBody>
          <a:bodyPr wrap="square" rtlCol="0">
            <a:spAutoFit/>
          </a:bodyPr>
          <a:lstStyle/>
          <a:p>
            <a:pPr marL="457200" indent="-457200" algn="just">
              <a:buFont typeface="Arial" panose="020B0604020202020204" pitchFamily="34" charset="0"/>
              <a:buChar char="•"/>
            </a:pPr>
            <a:r>
              <a:rPr lang="fr-FR" sz="3200" dirty="0">
                <a:solidFill>
                  <a:srgbClr val="14387F"/>
                </a:solidFill>
                <a:latin typeface="Aptos" panose="020B0004020202020204" pitchFamily="34" charset="0"/>
              </a:rPr>
              <a:t> Après l’âge de 4 ans, les prescriptions d’antibiotiques augmentent avec l’âge. </a:t>
            </a:r>
          </a:p>
          <a:p>
            <a:endParaRPr lang="fr-FR" sz="4000" dirty="0"/>
          </a:p>
        </p:txBody>
      </p:sp>
      <p:sp>
        <p:nvSpPr>
          <p:cNvPr id="11" name="ZoneTexte 10">
            <a:extLst>
              <a:ext uri="{FF2B5EF4-FFF2-40B4-BE49-F238E27FC236}">
                <a16:creationId xmlns:a16="http://schemas.microsoft.com/office/drawing/2014/main" id="{00059CF8-118B-7040-F4D1-34996C3DF107}"/>
              </a:ext>
            </a:extLst>
          </p:cNvPr>
          <p:cNvSpPr txBox="1"/>
          <p:nvPr/>
        </p:nvSpPr>
        <p:spPr>
          <a:xfrm>
            <a:off x="4103370" y="9866818"/>
            <a:ext cx="14056360" cy="261610"/>
          </a:xfrm>
          <a:prstGeom prst="rect">
            <a:avLst/>
          </a:prstGeom>
          <a:noFill/>
        </p:spPr>
        <p:txBody>
          <a:bodyPr wrap="square">
            <a:spAutoFit/>
          </a:bodyPr>
          <a:lstStyle/>
          <a:p>
            <a:pPr algn="r"/>
            <a:r>
              <a:rPr lang="fr-FR" sz="1100" i="1" dirty="0">
                <a:solidFill>
                  <a:schemeClr val="tx1">
                    <a:lumMod val="65000"/>
                    <a:lumOff val="35000"/>
                  </a:schemeClr>
                </a:solidFill>
                <a:latin typeface="Aptos" panose="020B0004020202020204" pitchFamily="34" charset="0"/>
              </a:rPr>
              <a:t>Santé publique France, Consommation d’antibiotiques en secteur de ville en France 2014-2024. Novembre 2025</a:t>
            </a:r>
            <a:endParaRPr lang="fr-FR" i="1" dirty="0">
              <a:solidFill>
                <a:schemeClr val="tx1">
                  <a:lumMod val="65000"/>
                  <a:lumOff val="35000"/>
                </a:schemeClr>
              </a:solidFill>
              <a:latin typeface="Aptos" panose="020B0004020202020204" pitchFamily="34" charset="0"/>
            </a:endParaRPr>
          </a:p>
        </p:txBody>
      </p:sp>
      <p:sp>
        <p:nvSpPr>
          <p:cNvPr id="16" name="Espace réservé du contenu 2">
            <a:extLst>
              <a:ext uri="{FF2B5EF4-FFF2-40B4-BE49-F238E27FC236}">
                <a16:creationId xmlns:a16="http://schemas.microsoft.com/office/drawing/2014/main" id="{D02C8575-607F-9470-299D-1A32E5C33DFB}"/>
              </a:ext>
            </a:extLst>
          </p:cNvPr>
          <p:cNvSpPr txBox="1">
            <a:spLocks/>
          </p:cNvSpPr>
          <p:nvPr/>
        </p:nvSpPr>
        <p:spPr>
          <a:xfrm>
            <a:off x="946494" y="6913859"/>
            <a:ext cx="17022192" cy="765894"/>
          </a:xfrm>
          <a:prstGeom prst="rect">
            <a:avLst/>
          </a:prstGeom>
        </p:spPr>
        <p:txBody>
          <a:bodyPr vert="horz" lIns="137160" tIns="68580" rIns="137160" bIns="6858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just">
              <a:buNone/>
            </a:pPr>
            <a:endParaRPr lang="fr-FR" sz="3200" dirty="0"/>
          </a:p>
          <a:p>
            <a:pPr lvl="1" algn="just">
              <a:buFontTx/>
              <a:buChar char="-"/>
            </a:pPr>
            <a:endParaRPr lang="fr-FR" sz="2700" dirty="0"/>
          </a:p>
          <a:p>
            <a:pPr lvl="1" algn="just">
              <a:buFontTx/>
              <a:buChar char="-"/>
            </a:pPr>
            <a:endParaRPr lang="fr-FR" sz="2700" dirty="0"/>
          </a:p>
          <a:p>
            <a:pPr lvl="1" algn="just">
              <a:buFontTx/>
              <a:buChar char="-"/>
            </a:pPr>
            <a:endParaRPr lang="fr-FR" sz="2700" dirty="0"/>
          </a:p>
          <a:p>
            <a:pPr marL="0" indent="0" algn="just">
              <a:buNone/>
            </a:pPr>
            <a:endParaRPr lang="fr-FR" sz="2700" dirty="0"/>
          </a:p>
          <a:p>
            <a:pPr marL="0" indent="0" algn="just">
              <a:buNone/>
            </a:pPr>
            <a:endParaRPr lang="fr-FR" sz="2700" dirty="0"/>
          </a:p>
          <a:p>
            <a:pPr marL="0" indent="0" algn="just">
              <a:buNone/>
            </a:pPr>
            <a:endParaRPr lang="fr-FR" sz="2700" dirty="0"/>
          </a:p>
          <a:p>
            <a:pPr algn="just"/>
            <a:endParaRPr lang="fr-FR" sz="3000" dirty="0"/>
          </a:p>
          <a:p>
            <a:endParaRPr lang="fr-FR" dirty="0"/>
          </a:p>
        </p:txBody>
      </p:sp>
      <p:sp>
        <p:nvSpPr>
          <p:cNvPr id="12" name="ZoneTexte 11">
            <a:extLst>
              <a:ext uri="{FF2B5EF4-FFF2-40B4-BE49-F238E27FC236}">
                <a16:creationId xmlns:a16="http://schemas.microsoft.com/office/drawing/2014/main" id="{59EEB932-85DF-E9B3-B1A5-015B82231872}"/>
              </a:ext>
            </a:extLst>
          </p:cNvPr>
          <p:cNvSpPr txBox="1"/>
          <p:nvPr/>
        </p:nvSpPr>
        <p:spPr>
          <a:xfrm>
            <a:off x="10631808" y="3371154"/>
            <a:ext cx="6842703" cy="3293209"/>
          </a:xfrm>
          <a:prstGeom prst="rect">
            <a:avLst/>
          </a:prstGeom>
          <a:noFill/>
        </p:spPr>
        <p:txBody>
          <a:bodyPr wrap="square" rtlCol="0">
            <a:spAutoFit/>
          </a:bodyPr>
          <a:lstStyle/>
          <a:p>
            <a:pPr marL="457200" indent="-457200" algn="just">
              <a:buFont typeface="Arial" panose="020B0604020202020204" pitchFamily="34" charset="0"/>
              <a:buChar char="•"/>
            </a:pPr>
            <a:r>
              <a:rPr lang="fr-FR" sz="3200" dirty="0">
                <a:solidFill>
                  <a:srgbClr val="14387F"/>
                </a:solidFill>
                <a:latin typeface="Aptos" panose="020B0004020202020204" pitchFamily="34" charset="0"/>
              </a:rPr>
              <a:t>Le volume de C3G et de fluoroquinolones prescrit est 4 à 5 fois plus important chez les ≥85 ans par rapport aux patients de moins de 35 ans.</a:t>
            </a:r>
          </a:p>
          <a:p>
            <a:pPr marL="457200" indent="-457200" algn="just">
              <a:buFont typeface="Arial" panose="020B0604020202020204" pitchFamily="34" charset="0"/>
              <a:buChar char="•"/>
            </a:pPr>
            <a:endParaRPr lang="fr-FR" sz="800" dirty="0">
              <a:solidFill>
                <a:srgbClr val="14387F"/>
              </a:solidFill>
              <a:latin typeface="Aptos" panose="020B0004020202020204" pitchFamily="34" charset="0"/>
            </a:endParaRPr>
          </a:p>
          <a:p>
            <a:endParaRPr lang="fr-FR" sz="4000" dirty="0"/>
          </a:p>
        </p:txBody>
      </p:sp>
      <p:sp>
        <p:nvSpPr>
          <p:cNvPr id="18" name="Rectangle : coins arrondis 17">
            <a:extLst>
              <a:ext uri="{FF2B5EF4-FFF2-40B4-BE49-F238E27FC236}">
                <a16:creationId xmlns:a16="http://schemas.microsoft.com/office/drawing/2014/main" id="{EA2248ED-0258-392A-1F48-8F78AEBF896B}"/>
              </a:ext>
            </a:extLst>
          </p:cNvPr>
          <p:cNvSpPr/>
          <p:nvPr/>
        </p:nvSpPr>
        <p:spPr>
          <a:xfrm>
            <a:off x="13448320" y="6374698"/>
            <a:ext cx="2287483" cy="2309880"/>
          </a:xfrm>
          <a:prstGeom prst="roundRect">
            <a:avLst>
              <a:gd name="adj" fmla="val 13592"/>
            </a:avLst>
          </a:prstGeom>
          <a:solidFill>
            <a:srgbClr val="F69F1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Aptos" panose="020B0004020202020204" pitchFamily="34" charset="0"/>
              </a:rPr>
              <a:t>Données régionales à retrouver </a:t>
            </a:r>
            <a:r>
              <a:rPr lang="fr-FR" sz="2400" dirty="0">
                <a:solidFill>
                  <a:schemeClr val="bg1"/>
                </a:solidFill>
                <a:latin typeface="Aptos" panose="020B0004020202020204" pitchFamily="34" charset="0"/>
                <a:hlinkClick r:id="rId4">
                  <a:extLst>
                    <a:ext uri="{A12FA001-AC4F-418D-AE19-62706E023703}">
                      <ahyp:hlinkClr xmlns:ahyp="http://schemas.microsoft.com/office/drawing/2018/hyperlinkcolor" val="tx"/>
                    </a:ext>
                  </a:extLst>
                </a:hlinkClick>
              </a:rPr>
              <a:t>ici</a:t>
            </a:r>
            <a:endParaRPr lang="fr-FR" sz="2400" dirty="0">
              <a:solidFill>
                <a:schemeClr val="bg1"/>
              </a:solidFill>
              <a:latin typeface="Aptos" panose="020B0004020202020204" pitchFamily="34" charset="0"/>
            </a:endParaRPr>
          </a:p>
        </p:txBody>
      </p:sp>
      <p:pic>
        <p:nvPicPr>
          <p:cNvPr id="5" name="Image 4">
            <a:extLst>
              <a:ext uri="{FF2B5EF4-FFF2-40B4-BE49-F238E27FC236}">
                <a16:creationId xmlns:a16="http://schemas.microsoft.com/office/drawing/2014/main" id="{9CD3CFFA-E26D-33B7-DA2B-9E4E92F10CEE}"/>
              </a:ext>
            </a:extLst>
          </p:cNvPr>
          <p:cNvPicPr>
            <a:picLocks noChangeAspect="1"/>
          </p:cNvPicPr>
          <p:nvPr/>
        </p:nvPicPr>
        <p:blipFill>
          <a:blip r:embed="rId5"/>
          <a:srcRect l="11413" t="22000" r="25588" b="10801"/>
          <a:stretch>
            <a:fillRect/>
          </a:stretch>
        </p:blipFill>
        <p:spPr>
          <a:xfrm>
            <a:off x="1448091" y="3152346"/>
            <a:ext cx="9026497" cy="5415899"/>
          </a:xfrm>
          <a:prstGeom prst="rect">
            <a:avLst/>
          </a:prstGeom>
        </p:spPr>
      </p:pic>
      <p:sp>
        <p:nvSpPr>
          <p:cNvPr id="7" name="ZoneTexte 6">
            <a:extLst>
              <a:ext uri="{FF2B5EF4-FFF2-40B4-BE49-F238E27FC236}">
                <a16:creationId xmlns:a16="http://schemas.microsoft.com/office/drawing/2014/main" id="{43E49EA8-2AA2-80C0-12F7-4A3F72C15EBA}"/>
              </a:ext>
            </a:extLst>
          </p:cNvPr>
          <p:cNvSpPr txBox="1"/>
          <p:nvPr/>
        </p:nvSpPr>
        <p:spPr>
          <a:xfrm>
            <a:off x="1448091" y="8579038"/>
            <a:ext cx="9026497" cy="369332"/>
          </a:xfrm>
          <a:prstGeom prst="rect">
            <a:avLst/>
          </a:prstGeom>
          <a:noFill/>
        </p:spPr>
        <p:txBody>
          <a:bodyPr wrap="square">
            <a:spAutoFit/>
          </a:bodyPr>
          <a:lstStyle/>
          <a:p>
            <a:pPr algn="ctr"/>
            <a:r>
              <a:rPr lang="fr-FR" sz="1800" b="1" i="0" u="none" strike="noStrike" baseline="0" dirty="0">
                <a:solidFill>
                  <a:srgbClr val="000000"/>
                </a:solidFill>
                <a:latin typeface="DINPro-Bold"/>
              </a:rPr>
              <a:t>Évolution des prescriptions d’antibiotiques en ville par classes d’âge</a:t>
            </a:r>
            <a:r>
              <a:rPr lang="fr-FR" sz="1800" b="1" dirty="0">
                <a:solidFill>
                  <a:srgbClr val="000000"/>
                </a:solidFill>
                <a:latin typeface="DINPro-Bold"/>
              </a:rPr>
              <a:t> </a:t>
            </a:r>
            <a:r>
              <a:rPr lang="fr-FR" sz="1800" b="1" i="0" u="none" strike="noStrike" baseline="0" dirty="0">
                <a:solidFill>
                  <a:srgbClr val="000000"/>
                </a:solidFill>
                <a:latin typeface="DINPro-Bold"/>
              </a:rPr>
              <a:t>2014-2024 </a:t>
            </a:r>
            <a:endParaRPr lang="fr-FR" sz="1800" dirty="0"/>
          </a:p>
        </p:txBody>
      </p:sp>
    </p:spTree>
    <p:extLst>
      <p:ext uri="{BB962C8B-B14F-4D97-AF65-F5344CB8AC3E}">
        <p14:creationId xmlns:p14="http://schemas.microsoft.com/office/powerpoint/2010/main" val="260208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59750-BDD1-B640-D846-2128B10966C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03D46AB-BF9B-5C2A-20F1-64CF9ACEB350}"/>
              </a:ext>
            </a:extLst>
          </p:cNvPr>
          <p:cNvSpPr/>
          <p:nvPr/>
        </p:nvSpPr>
        <p:spPr>
          <a:xfrm>
            <a:off x="8967557" y="14514"/>
            <a:ext cx="9352494" cy="10287144"/>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E3D7D"/>
          </a:solidFill>
        </p:spPr>
        <p:txBody>
          <a:bodyPr wrap="square" lIns="0" tIns="0" rIns="0" bIns="0" rtlCol="0"/>
          <a:lstStyle/>
          <a:p>
            <a:endParaRPr sz="1637"/>
          </a:p>
        </p:txBody>
      </p:sp>
      <p:sp>
        <p:nvSpPr>
          <p:cNvPr id="4" name="object 4">
            <a:extLst>
              <a:ext uri="{FF2B5EF4-FFF2-40B4-BE49-F238E27FC236}">
                <a16:creationId xmlns:a16="http://schemas.microsoft.com/office/drawing/2014/main" id="{2A1833C9-8176-22FC-4B27-AF6E042A67D9}"/>
              </a:ext>
            </a:extLst>
          </p:cNvPr>
          <p:cNvSpPr/>
          <p:nvPr/>
        </p:nvSpPr>
        <p:spPr>
          <a:xfrm>
            <a:off x="11271189" y="141848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405A90"/>
          </a:solidFill>
        </p:spPr>
        <p:txBody>
          <a:bodyPr wrap="square" lIns="0" tIns="0" rIns="0" bIns="0" rtlCol="0"/>
          <a:lstStyle/>
          <a:p>
            <a:endParaRPr sz="1637"/>
          </a:p>
        </p:txBody>
      </p:sp>
      <p:sp>
        <p:nvSpPr>
          <p:cNvPr id="6" name="ZoneTexte 5">
            <a:extLst>
              <a:ext uri="{FF2B5EF4-FFF2-40B4-BE49-F238E27FC236}">
                <a16:creationId xmlns:a16="http://schemas.microsoft.com/office/drawing/2014/main" id="{A1811EC1-F458-4171-CBAA-E0D18E9F44E1}"/>
              </a:ext>
            </a:extLst>
          </p:cNvPr>
          <p:cNvSpPr txBox="1"/>
          <p:nvPr/>
        </p:nvSpPr>
        <p:spPr>
          <a:xfrm>
            <a:off x="11948160" y="9722853"/>
            <a:ext cx="6175175" cy="430887"/>
          </a:xfrm>
          <a:prstGeom prst="rect">
            <a:avLst/>
          </a:prstGeom>
          <a:noFill/>
        </p:spPr>
        <p:txBody>
          <a:bodyPr wrap="square" rtlCol="0">
            <a:spAutoFit/>
          </a:bodyPr>
          <a:lstStyle/>
          <a:p>
            <a:pPr algn="r"/>
            <a:r>
              <a:rPr lang="fr-FR" sz="1100" i="1" dirty="0">
                <a:solidFill>
                  <a:schemeClr val="bg1"/>
                </a:solidFill>
                <a:latin typeface="Aptos" panose="020B0004020202020204" pitchFamily="34" charset="0"/>
              </a:rPr>
              <a:t>Enquête nationale de prévalence 2024 des infections associées aux soins et des traitements anti-infectieux en établissement d'hébergement pour personnes âgées dépendantes Mai 2025</a:t>
            </a:r>
          </a:p>
        </p:txBody>
      </p:sp>
      <p:sp>
        <p:nvSpPr>
          <p:cNvPr id="9" name="Rectangle : coins arrondis 8">
            <a:extLst>
              <a:ext uri="{FF2B5EF4-FFF2-40B4-BE49-F238E27FC236}">
                <a16:creationId xmlns:a16="http://schemas.microsoft.com/office/drawing/2014/main" id="{1AC65964-EDC3-2EC5-666B-C9A3FF3A8795}"/>
              </a:ext>
            </a:extLst>
          </p:cNvPr>
          <p:cNvSpPr/>
          <p:nvPr/>
        </p:nvSpPr>
        <p:spPr>
          <a:xfrm>
            <a:off x="2270759" y="427620"/>
            <a:ext cx="13515243" cy="1125409"/>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bject 6">
            <a:extLst>
              <a:ext uri="{FF2B5EF4-FFF2-40B4-BE49-F238E27FC236}">
                <a16:creationId xmlns:a16="http://schemas.microsoft.com/office/drawing/2014/main" id="{18C5F27F-E7EB-A59D-228B-BC5210F47550}"/>
              </a:ext>
            </a:extLst>
          </p:cNvPr>
          <p:cNvSpPr txBox="1">
            <a:spLocks/>
          </p:cNvSpPr>
          <p:nvPr/>
        </p:nvSpPr>
        <p:spPr>
          <a:xfrm>
            <a:off x="2270759" y="566152"/>
            <a:ext cx="13515244" cy="842400"/>
          </a:xfrm>
          <a:prstGeom prst="rect">
            <a:avLst/>
          </a:prstGeom>
          <a:noFill/>
        </p:spPr>
        <p:txBody>
          <a:bodyPr vert="horz" wrap="square" lIns="0" tIns="1484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11553" marR="4621" algn="ctr">
              <a:lnSpc>
                <a:spcPts val="5404"/>
              </a:lnSpc>
              <a:spcBef>
                <a:spcPts val="1169"/>
              </a:spcBef>
            </a:pPr>
            <a:r>
              <a:rPr lang="fr-FR" sz="4800" dirty="0"/>
              <a:t>Infections et antibiothérapies en EHPAD</a:t>
            </a:r>
          </a:p>
        </p:txBody>
      </p:sp>
      <p:sp>
        <p:nvSpPr>
          <p:cNvPr id="11" name="ZoneTexte 10">
            <a:extLst>
              <a:ext uri="{FF2B5EF4-FFF2-40B4-BE49-F238E27FC236}">
                <a16:creationId xmlns:a16="http://schemas.microsoft.com/office/drawing/2014/main" id="{FB922F27-89D8-2DBA-72FF-01FD91EE9931}"/>
              </a:ext>
            </a:extLst>
          </p:cNvPr>
          <p:cNvSpPr txBox="1"/>
          <p:nvPr/>
        </p:nvSpPr>
        <p:spPr>
          <a:xfrm>
            <a:off x="0" y="8092614"/>
            <a:ext cx="8967557" cy="461665"/>
          </a:xfrm>
          <a:prstGeom prst="rect">
            <a:avLst/>
          </a:prstGeom>
          <a:noFill/>
        </p:spPr>
        <p:txBody>
          <a:bodyPr wrap="square" rtlCol="0">
            <a:spAutoFit/>
          </a:bodyPr>
          <a:lstStyle/>
          <a:p>
            <a:pPr algn="ctr"/>
            <a:r>
              <a:rPr lang="fr-FR" sz="2400" dirty="0">
                <a:solidFill>
                  <a:srgbClr val="14387F"/>
                </a:solidFill>
                <a:latin typeface="Aptos" panose="020B0004020202020204" pitchFamily="34" charset="0"/>
              </a:rPr>
              <a:t>1288 EHPAD, 102 166 résidents – enquête un jour donné</a:t>
            </a:r>
          </a:p>
        </p:txBody>
      </p:sp>
      <p:pic>
        <p:nvPicPr>
          <p:cNvPr id="12" name="Picture 2">
            <a:extLst>
              <a:ext uri="{FF2B5EF4-FFF2-40B4-BE49-F238E27FC236}">
                <a16:creationId xmlns:a16="http://schemas.microsoft.com/office/drawing/2014/main" id="{A108056F-70C2-54C7-CAB0-3B04B23F0E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472" y="4484028"/>
            <a:ext cx="1708320" cy="170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a:extLst>
              <a:ext uri="{FF2B5EF4-FFF2-40B4-BE49-F238E27FC236}">
                <a16:creationId xmlns:a16="http://schemas.microsoft.com/office/drawing/2014/main" id="{686B6A95-BA36-05AF-7410-43B4A1DE76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98" t="6485" r="11780" b="14017"/>
          <a:stretch/>
        </p:blipFill>
        <p:spPr bwMode="auto">
          <a:xfrm>
            <a:off x="3555493" y="4634905"/>
            <a:ext cx="1381065" cy="1660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ZoneTexte 13">
            <a:extLst>
              <a:ext uri="{FF2B5EF4-FFF2-40B4-BE49-F238E27FC236}">
                <a16:creationId xmlns:a16="http://schemas.microsoft.com/office/drawing/2014/main" id="{330A2B85-AF3D-18E8-5880-18B2F150F445}"/>
              </a:ext>
            </a:extLst>
          </p:cNvPr>
          <p:cNvSpPr txBox="1"/>
          <p:nvPr/>
        </p:nvSpPr>
        <p:spPr>
          <a:xfrm>
            <a:off x="939560" y="3829755"/>
            <a:ext cx="1296144" cy="646331"/>
          </a:xfrm>
          <a:prstGeom prst="rect">
            <a:avLst/>
          </a:prstGeom>
          <a:noFill/>
        </p:spPr>
        <p:txBody>
          <a:bodyPr wrap="square" rtlCol="0">
            <a:spAutoFit/>
          </a:bodyPr>
          <a:lstStyle/>
          <a:p>
            <a:pPr algn="ctr"/>
            <a:r>
              <a:rPr lang="fr-FR" sz="3600" dirty="0">
                <a:solidFill>
                  <a:srgbClr val="14387F"/>
                </a:solidFill>
                <a:latin typeface="Aptos" panose="020B0004020202020204" pitchFamily="34" charset="0"/>
              </a:rPr>
              <a:t>36%</a:t>
            </a:r>
          </a:p>
        </p:txBody>
      </p:sp>
      <p:sp>
        <p:nvSpPr>
          <p:cNvPr id="15" name="ZoneTexte 14">
            <a:extLst>
              <a:ext uri="{FF2B5EF4-FFF2-40B4-BE49-F238E27FC236}">
                <a16:creationId xmlns:a16="http://schemas.microsoft.com/office/drawing/2014/main" id="{C0F86329-77A2-6FA3-3066-9A3939AA0FDA}"/>
              </a:ext>
            </a:extLst>
          </p:cNvPr>
          <p:cNvSpPr txBox="1"/>
          <p:nvPr/>
        </p:nvSpPr>
        <p:spPr>
          <a:xfrm>
            <a:off x="3597953" y="3837697"/>
            <a:ext cx="1296144" cy="646331"/>
          </a:xfrm>
          <a:prstGeom prst="rect">
            <a:avLst/>
          </a:prstGeom>
          <a:noFill/>
        </p:spPr>
        <p:txBody>
          <a:bodyPr wrap="square" rtlCol="0">
            <a:spAutoFit/>
          </a:bodyPr>
          <a:lstStyle/>
          <a:p>
            <a:pPr algn="ctr"/>
            <a:r>
              <a:rPr lang="fr-FR" sz="3600" dirty="0">
                <a:solidFill>
                  <a:srgbClr val="14387F"/>
                </a:solidFill>
                <a:latin typeface="Aptos" panose="020B0004020202020204" pitchFamily="34" charset="0"/>
              </a:rPr>
              <a:t>32%</a:t>
            </a:r>
          </a:p>
        </p:txBody>
      </p:sp>
      <p:sp>
        <p:nvSpPr>
          <p:cNvPr id="16" name="ZoneTexte 15">
            <a:extLst>
              <a:ext uri="{FF2B5EF4-FFF2-40B4-BE49-F238E27FC236}">
                <a16:creationId xmlns:a16="http://schemas.microsoft.com/office/drawing/2014/main" id="{66F74406-4BEA-457A-3B2A-604349351FE5}"/>
              </a:ext>
            </a:extLst>
          </p:cNvPr>
          <p:cNvSpPr txBox="1"/>
          <p:nvPr/>
        </p:nvSpPr>
        <p:spPr>
          <a:xfrm>
            <a:off x="6183345" y="3810548"/>
            <a:ext cx="1724055" cy="646331"/>
          </a:xfrm>
          <a:prstGeom prst="rect">
            <a:avLst/>
          </a:prstGeom>
          <a:noFill/>
        </p:spPr>
        <p:txBody>
          <a:bodyPr wrap="square" rtlCol="0">
            <a:spAutoFit/>
          </a:bodyPr>
          <a:lstStyle/>
          <a:p>
            <a:pPr algn="ctr"/>
            <a:r>
              <a:rPr lang="fr-FR" sz="3600" dirty="0">
                <a:solidFill>
                  <a:srgbClr val="14387F"/>
                </a:solidFill>
                <a:latin typeface="Aptos" panose="020B0004020202020204" pitchFamily="34" charset="0"/>
              </a:rPr>
              <a:t>26%</a:t>
            </a:r>
          </a:p>
        </p:txBody>
      </p:sp>
      <p:sp>
        <p:nvSpPr>
          <p:cNvPr id="17" name="ZoneTexte 16">
            <a:extLst>
              <a:ext uri="{FF2B5EF4-FFF2-40B4-BE49-F238E27FC236}">
                <a16:creationId xmlns:a16="http://schemas.microsoft.com/office/drawing/2014/main" id="{99C4EC3C-A304-E49E-AE0C-B7A092CCEAF4}"/>
              </a:ext>
            </a:extLst>
          </p:cNvPr>
          <p:cNvSpPr txBox="1"/>
          <p:nvPr/>
        </p:nvSpPr>
        <p:spPr>
          <a:xfrm>
            <a:off x="5266573" y="6354864"/>
            <a:ext cx="3626076" cy="369332"/>
          </a:xfrm>
          <a:prstGeom prst="rect">
            <a:avLst/>
          </a:prstGeom>
          <a:noFill/>
        </p:spPr>
        <p:txBody>
          <a:bodyPr wrap="square">
            <a:spAutoFit/>
          </a:bodyPr>
          <a:lstStyle/>
          <a:p>
            <a:pPr algn="ctr"/>
            <a:r>
              <a:rPr lang="fr-FR" b="1" i="1" dirty="0">
                <a:solidFill>
                  <a:srgbClr val="14387F"/>
                </a:solidFill>
                <a:latin typeface="Aptos" panose="020B0004020202020204" pitchFamily="34" charset="0"/>
              </a:rPr>
              <a:t>d</a:t>
            </a:r>
            <a:r>
              <a:rPr lang="fr-FR" sz="1800" b="1" i="1" dirty="0">
                <a:solidFill>
                  <a:srgbClr val="14387F"/>
                </a:solidFill>
                <a:latin typeface="Aptos" panose="020B0004020202020204" pitchFamily="34" charset="0"/>
              </a:rPr>
              <a:t>ont 1/3 d’infections fongiques</a:t>
            </a:r>
            <a:endParaRPr lang="fr-FR" i="1" dirty="0">
              <a:solidFill>
                <a:srgbClr val="14387F"/>
              </a:solidFill>
              <a:latin typeface="Aptos" panose="020B0004020202020204" pitchFamily="34" charset="0"/>
            </a:endParaRPr>
          </a:p>
        </p:txBody>
      </p:sp>
      <p:sp>
        <p:nvSpPr>
          <p:cNvPr id="18" name="ZoneTexte 17">
            <a:extLst>
              <a:ext uri="{FF2B5EF4-FFF2-40B4-BE49-F238E27FC236}">
                <a16:creationId xmlns:a16="http://schemas.microsoft.com/office/drawing/2014/main" id="{D38255D0-80F5-B6C6-E186-9053FB3FD9D8}"/>
              </a:ext>
            </a:extLst>
          </p:cNvPr>
          <p:cNvSpPr txBox="1"/>
          <p:nvPr/>
        </p:nvSpPr>
        <p:spPr>
          <a:xfrm>
            <a:off x="1650036" y="2497839"/>
            <a:ext cx="5996149" cy="892552"/>
          </a:xfrm>
          <a:prstGeom prst="rect">
            <a:avLst/>
          </a:prstGeom>
          <a:noFill/>
        </p:spPr>
        <p:txBody>
          <a:bodyPr wrap="square" rtlCol="0">
            <a:spAutoFit/>
          </a:bodyPr>
          <a:lstStyle/>
          <a:p>
            <a:pPr algn="ctr"/>
            <a:r>
              <a:rPr lang="fr-FR" sz="3200" b="1" dirty="0">
                <a:solidFill>
                  <a:srgbClr val="14387F"/>
                </a:solidFill>
                <a:latin typeface="Aptos" panose="020B0004020202020204" pitchFamily="34" charset="0"/>
              </a:rPr>
              <a:t>2,35%</a:t>
            </a:r>
            <a:r>
              <a:rPr lang="fr-FR" sz="3200" dirty="0">
                <a:solidFill>
                  <a:srgbClr val="14387F"/>
                </a:solidFill>
                <a:latin typeface="Aptos" panose="020B0004020202020204" pitchFamily="34" charset="0"/>
              </a:rPr>
              <a:t> de résidents infectés</a:t>
            </a:r>
          </a:p>
          <a:p>
            <a:pPr algn="ctr"/>
            <a:endParaRPr lang="fr-FR" dirty="0">
              <a:solidFill>
                <a:srgbClr val="14387F"/>
              </a:solidFill>
              <a:latin typeface="Aptos" panose="020B0004020202020204" pitchFamily="34" charset="0"/>
            </a:endParaRPr>
          </a:p>
        </p:txBody>
      </p:sp>
      <p:pic>
        <p:nvPicPr>
          <p:cNvPr id="19" name="Image 18">
            <a:extLst>
              <a:ext uri="{FF2B5EF4-FFF2-40B4-BE49-F238E27FC236}">
                <a16:creationId xmlns:a16="http://schemas.microsoft.com/office/drawing/2014/main" id="{0E65D293-AA61-C972-CF5F-0E8CBDDD512D}"/>
              </a:ext>
            </a:extLst>
          </p:cNvPr>
          <p:cNvPicPr>
            <a:picLocks noChangeAspect="1"/>
          </p:cNvPicPr>
          <p:nvPr/>
        </p:nvPicPr>
        <p:blipFill>
          <a:blip r:embed="rId5"/>
          <a:stretch>
            <a:fillRect/>
          </a:stretch>
        </p:blipFill>
        <p:spPr>
          <a:xfrm>
            <a:off x="6183345" y="4704330"/>
            <a:ext cx="1518135" cy="1518135"/>
          </a:xfrm>
          <a:prstGeom prst="rect">
            <a:avLst/>
          </a:prstGeom>
        </p:spPr>
      </p:pic>
      <p:sp>
        <p:nvSpPr>
          <p:cNvPr id="21" name="ZoneTexte 20">
            <a:extLst>
              <a:ext uri="{FF2B5EF4-FFF2-40B4-BE49-F238E27FC236}">
                <a16:creationId xmlns:a16="http://schemas.microsoft.com/office/drawing/2014/main" id="{6A747511-95C7-9453-85C7-A65B3FD6D6B1}"/>
              </a:ext>
            </a:extLst>
          </p:cNvPr>
          <p:cNvSpPr txBox="1"/>
          <p:nvPr/>
        </p:nvSpPr>
        <p:spPr>
          <a:xfrm>
            <a:off x="10039905" y="2493650"/>
            <a:ext cx="7440829" cy="892552"/>
          </a:xfrm>
          <a:prstGeom prst="rect">
            <a:avLst/>
          </a:prstGeom>
          <a:noFill/>
        </p:spPr>
        <p:txBody>
          <a:bodyPr wrap="square" rtlCol="0">
            <a:spAutoFit/>
          </a:bodyPr>
          <a:lstStyle/>
          <a:p>
            <a:pPr algn="ctr"/>
            <a:r>
              <a:rPr lang="fr-FR" sz="3200" b="1" dirty="0">
                <a:solidFill>
                  <a:schemeClr val="bg1"/>
                </a:solidFill>
                <a:latin typeface="Aptos" panose="020B0004020202020204" pitchFamily="34" charset="0"/>
              </a:rPr>
              <a:t>2,87%</a:t>
            </a:r>
            <a:r>
              <a:rPr lang="fr-FR" sz="3200" dirty="0">
                <a:solidFill>
                  <a:schemeClr val="bg1"/>
                </a:solidFill>
                <a:latin typeface="Aptos" panose="020B0004020202020204" pitchFamily="34" charset="0"/>
              </a:rPr>
              <a:t> de résidents sous antibiotiques</a:t>
            </a:r>
          </a:p>
          <a:p>
            <a:pPr algn="ctr"/>
            <a:endParaRPr lang="fr-FR" sz="2000" dirty="0"/>
          </a:p>
        </p:txBody>
      </p:sp>
      <p:graphicFrame>
        <p:nvGraphicFramePr>
          <p:cNvPr id="22" name="Graphique 21">
            <a:extLst>
              <a:ext uri="{FF2B5EF4-FFF2-40B4-BE49-F238E27FC236}">
                <a16:creationId xmlns:a16="http://schemas.microsoft.com/office/drawing/2014/main" id="{0AF15E01-15C6-7A14-C213-2E61AB1D8E00}"/>
              </a:ext>
            </a:extLst>
          </p:cNvPr>
          <p:cNvGraphicFramePr/>
          <p:nvPr>
            <p:extLst>
              <p:ext uri="{D42A27DB-BD31-4B8C-83A1-F6EECF244321}">
                <p14:modId xmlns:p14="http://schemas.microsoft.com/office/powerpoint/2010/main" val="4000255133"/>
              </p:ext>
            </p:extLst>
          </p:nvPr>
        </p:nvGraphicFramePr>
        <p:xfrm>
          <a:off x="8680693" y="4070410"/>
          <a:ext cx="5277830" cy="3571092"/>
        </p:xfrm>
        <a:graphic>
          <a:graphicData uri="http://schemas.openxmlformats.org/drawingml/2006/chart">
            <c:chart xmlns:c="http://schemas.openxmlformats.org/drawingml/2006/chart" xmlns:r="http://schemas.openxmlformats.org/officeDocument/2006/relationships" r:id="rId6"/>
          </a:graphicData>
        </a:graphic>
      </p:graphicFrame>
      <p:cxnSp>
        <p:nvCxnSpPr>
          <p:cNvPr id="23" name="Connecteur droit 22">
            <a:extLst>
              <a:ext uri="{FF2B5EF4-FFF2-40B4-BE49-F238E27FC236}">
                <a16:creationId xmlns:a16="http://schemas.microsoft.com/office/drawing/2014/main" id="{30A82274-7CF9-8D6F-7CF9-30785C3F907B}"/>
              </a:ext>
            </a:extLst>
          </p:cNvPr>
          <p:cNvCxnSpPr>
            <a:cxnSpLocks/>
          </p:cNvCxnSpPr>
          <p:nvPr/>
        </p:nvCxnSpPr>
        <p:spPr>
          <a:xfrm flipH="1" flipV="1">
            <a:off x="12131212" y="6201509"/>
            <a:ext cx="1102518" cy="628593"/>
          </a:xfrm>
          <a:prstGeom prst="line">
            <a:avLst/>
          </a:prstGeom>
          <a:ln>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4E511991-CCD9-6728-C7B1-DBB2EE4F6B89}"/>
              </a:ext>
            </a:extLst>
          </p:cNvPr>
          <p:cNvCxnSpPr>
            <a:cxnSpLocks/>
          </p:cNvCxnSpPr>
          <p:nvPr/>
        </p:nvCxnSpPr>
        <p:spPr>
          <a:xfrm flipH="1">
            <a:off x="12276585" y="4497127"/>
            <a:ext cx="1335796" cy="524489"/>
          </a:xfrm>
          <a:prstGeom prst="line">
            <a:avLst/>
          </a:prstGeom>
          <a:ln>
            <a:solidFill>
              <a:srgbClr val="F69F14"/>
            </a:solidFill>
          </a:ln>
        </p:spPr>
        <p:style>
          <a:lnRef idx="1">
            <a:schemeClr val="accent1"/>
          </a:lnRef>
          <a:fillRef idx="0">
            <a:schemeClr val="accent1"/>
          </a:fillRef>
          <a:effectRef idx="0">
            <a:schemeClr val="accent1"/>
          </a:effectRef>
          <a:fontRef idx="minor">
            <a:schemeClr val="tx1"/>
          </a:fontRef>
        </p:style>
      </p:cxnSp>
      <p:sp>
        <p:nvSpPr>
          <p:cNvPr id="27" name="Rectangle : coins arrondis 26">
            <a:extLst>
              <a:ext uri="{FF2B5EF4-FFF2-40B4-BE49-F238E27FC236}">
                <a16:creationId xmlns:a16="http://schemas.microsoft.com/office/drawing/2014/main" id="{FDC82613-2F24-2D0A-104E-3133EB79A8D2}"/>
              </a:ext>
            </a:extLst>
          </p:cNvPr>
          <p:cNvSpPr/>
          <p:nvPr/>
        </p:nvSpPr>
        <p:spPr>
          <a:xfrm>
            <a:off x="13394267" y="3623468"/>
            <a:ext cx="3441452" cy="1732070"/>
          </a:xfrm>
          <a:prstGeom prst="roundRect">
            <a:avLst/>
          </a:prstGeom>
          <a:solidFill>
            <a:srgbClr val="E8ECF2"/>
          </a:solidFill>
          <a:ln>
            <a:solidFill>
              <a:srgbClr val="F69F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000" indent="-180000">
              <a:buFont typeface="Arial" panose="020B0604020202020204" pitchFamily="34" charset="0"/>
              <a:buChar char="•"/>
            </a:pPr>
            <a:r>
              <a:rPr lang="fr-FR" sz="2400" dirty="0">
                <a:solidFill>
                  <a:srgbClr val="14387F"/>
                </a:solidFill>
                <a:latin typeface="Aptos" panose="020B0004020202020204" pitchFamily="34" charset="0"/>
              </a:rPr>
              <a:t>Fosfomycine 39%</a:t>
            </a:r>
          </a:p>
          <a:p>
            <a:pPr marL="180000" indent="-180000">
              <a:buFont typeface="Arial" panose="020B0604020202020204" pitchFamily="34" charset="0"/>
              <a:buChar char="•"/>
            </a:pPr>
            <a:r>
              <a:rPr lang="fr-FR" sz="2400" dirty="0">
                <a:solidFill>
                  <a:srgbClr val="14387F"/>
                </a:solidFill>
                <a:latin typeface="Aptos" panose="020B0004020202020204" pitchFamily="34" charset="0"/>
              </a:rPr>
              <a:t>Cotrimoxazole 14%</a:t>
            </a:r>
          </a:p>
          <a:p>
            <a:pPr marL="180000" indent="-180000">
              <a:buFont typeface="Arial" panose="020B0604020202020204" pitchFamily="34" charset="0"/>
              <a:buChar char="•"/>
            </a:pPr>
            <a:r>
              <a:rPr lang="fr-FR" sz="2400" dirty="0">
                <a:solidFill>
                  <a:srgbClr val="14387F"/>
                </a:solidFill>
                <a:latin typeface="Aptos" panose="020B0004020202020204" pitchFamily="34" charset="0"/>
              </a:rPr>
              <a:t>Amoxicilline 10%</a:t>
            </a:r>
          </a:p>
          <a:p>
            <a:pPr marL="180000" indent="-180000">
              <a:buFont typeface="Arial" panose="020B0604020202020204" pitchFamily="34" charset="0"/>
              <a:buChar char="•"/>
            </a:pPr>
            <a:r>
              <a:rPr lang="fr-FR" sz="2400" dirty="0">
                <a:solidFill>
                  <a:srgbClr val="14387F"/>
                </a:solidFill>
                <a:latin typeface="Aptos" panose="020B0004020202020204" pitchFamily="34" charset="0"/>
              </a:rPr>
              <a:t>Azithromycine 9%</a:t>
            </a:r>
            <a:endParaRPr lang="fr-FR" sz="2400" dirty="0">
              <a:solidFill>
                <a:srgbClr val="14387F"/>
              </a:solidFill>
            </a:endParaRPr>
          </a:p>
        </p:txBody>
      </p:sp>
      <p:sp>
        <p:nvSpPr>
          <p:cNvPr id="28" name="Rectangle : coins arrondis 27">
            <a:extLst>
              <a:ext uri="{FF2B5EF4-FFF2-40B4-BE49-F238E27FC236}">
                <a16:creationId xmlns:a16="http://schemas.microsoft.com/office/drawing/2014/main" id="{404B920D-9533-6648-3C3F-AAED6BE64D26}"/>
              </a:ext>
            </a:extLst>
          </p:cNvPr>
          <p:cNvSpPr/>
          <p:nvPr/>
        </p:nvSpPr>
        <p:spPr>
          <a:xfrm>
            <a:off x="13022304" y="6502000"/>
            <a:ext cx="5085791" cy="1732070"/>
          </a:xfrm>
          <a:prstGeom prst="roundRect">
            <a:avLst/>
          </a:prstGeom>
          <a:solidFill>
            <a:srgbClr val="E8ECF2"/>
          </a:solidFill>
          <a:ln>
            <a:solidFill>
              <a:srgbClr val="FF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000" indent="-180000">
              <a:buFont typeface="Arial" panose="020B0604020202020204" pitchFamily="34" charset="0"/>
              <a:buChar char="•"/>
            </a:pPr>
            <a:r>
              <a:rPr lang="fr-FR" sz="2400" dirty="0">
                <a:solidFill>
                  <a:srgbClr val="14387F"/>
                </a:solidFill>
                <a:latin typeface="Aptos" panose="020B0004020202020204" pitchFamily="34" charset="0"/>
              </a:rPr>
              <a:t>Amoxicilline-</a:t>
            </a:r>
            <a:r>
              <a:rPr lang="fr-FR" sz="2400" dirty="0" err="1">
                <a:solidFill>
                  <a:srgbClr val="14387F"/>
                </a:solidFill>
                <a:latin typeface="Aptos" panose="020B0004020202020204" pitchFamily="34" charset="0"/>
              </a:rPr>
              <a:t>ac</a:t>
            </a:r>
            <a:r>
              <a:rPr lang="fr-FR" sz="2400" dirty="0">
                <a:solidFill>
                  <a:srgbClr val="14387F"/>
                </a:solidFill>
                <a:latin typeface="Aptos" panose="020B0004020202020204" pitchFamily="34" charset="0"/>
              </a:rPr>
              <a:t> clavulanique 23%</a:t>
            </a:r>
          </a:p>
          <a:p>
            <a:pPr marL="180000" indent="-180000">
              <a:buFont typeface="Arial" panose="020B0604020202020204" pitchFamily="34" charset="0"/>
              <a:buChar char="•"/>
            </a:pPr>
            <a:r>
              <a:rPr lang="fr-FR" sz="2400" dirty="0">
                <a:solidFill>
                  <a:srgbClr val="14387F"/>
                </a:solidFill>
                <a:latin typeface="Aptos" panose="020B0004020202020204" pitchFamily="34" charset="0"/>
              </a:rPr>
              <a:t>Amoxicilline 19%</a:t>
            </a:r>
          </a:p>
          <a:p>
            <a:pPr marL="180000" indent="-180000">
              <a:buFont typeface="Arial" panose="020B0604020202020204" pitchFamily="34" charset="0"/>
              <a:buChar char="•"/>
            </a:pPr>
            <a:r>
              <a:rPr lang="fr-FR" sz="2400" dirty="0">
                <a:solidFill>
                  <a:srgbClr val="14387F"/>
                </a:solidFill>
                <a:latin typeface="Aptos" panose="020B0004020202020204" pitchFamily="34" charset="0"/>
              </a:rPr>
              <a:t>Ceftriaxone 15%</a:t>
            </a:r>
          </a:p>
          <a:p>
            <a:pPr marL="180000" indent="-180000">
              <a:buFont typeface="Arial" panose="020B0604020202020204" pitchFamily="34" charset="0"/>
              <a:buChar char="•"/>
            </a:pPr>
            <a:r>
              <a:rPr lang="fr-FR" sz="2400" dirty="0" err="1">
                <a:solidFill>
                  <a:srgbClr val="14387F"/>
                </a:solidFill>
                <a:latin typeface="Aptos" panose="020B0004020202020204" pitchFamily="34" charset="0"/>
              </a:rPr>
              <a:t>Cefixime</a:t>
            </a:r>
            <a:r>
              <a:rPr lang="fr-FR" sz="2400" dirty="0">
                <a:solidFill>
                  <a:srgbClr val="14387F"/>
                </a:solidFill>
                <a:latin typeface="Aptos" panose="020B0004020202020204" pitchFamily="34" charset="0"/>
              </a:rPr>
              <a:t> 6%</a:t>
            </a:r>
          </a:p>
        </p:txBody>
      </p:sp>
      <p:pic>
        <p:nvPicPr>
          <p:cNvPr id="29" name="Image 28">
            <a:extLst>
              <a:ext uri="{FF2B5EF4-FFF2-40B4-BE49-F238E27FC236}">
                <a16:creationId xmlns:a16="http://schemas.microsoft.com/office/drawing/2014/main" id="{37799B3E-FB4D-D804-8EF6-B8E679BE03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489" y="9383765"/>
            <a:ext cx="2195022" cy="554532"/>
          </a:xfrm>
          <a:prstGeom prst="rect">
            <a:avLst/>
          </a:prstGeom>
        </p:spPr>
      </p:pic>
    </p:spTree>
    <p:extLst>
      <p:ext uri="{BB962C8B-B14F-4D97-AF65-F5344CB8AC3E}">
        <p14:creationId xmlns:p14="http://schemas.microsoft.com/office/powerpoint/2010/main" val="181440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Graphic spid="22" grpId="0">
        <p:bldAsOne/>
      </p:bldGraphic>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B5B12-791B-8682-563E-ABD4E75AA65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2E11EA4-380D-C1B8-D137-5345EFC77558}"/>
              </a:ext>
            </a:extLst>
          </p:cNvPr>
          <p:cNvSpPr/>
          <p:nvPr/>
        </p:nvSpPr>
        <p:spPr>
          <a:xfrm>
            <a:off x="9664507" y="0"/>
            <a:ext cx="8641480" cy="10301658"/>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E3D7D"/>
          </a:solidFill>
        </p:spPr>
        <p:txBody>
          <a:bodyPr wrap="square" lIns="0" tIns="0" rIns="0" bIns="0" rtlCol="0"/>
          <a:lstStyle/>
          <a:p>
            <a:endParaRPr sz="1637"/>
          </a:p>
        </p:txBody>
      </p:sp>
      <p:sp>
        <p:nvSpPr>
          <p:cNvPr id="4" name="object 4">
            <a:extLst>
              <a:ext uri="{FF2B5EF4-FFF2-40B4-BE49-F238E27FC236}">
                <a16:creationId xmlns:a16="http://schemas.microsoft.com/office/drawing/2014/main" id="{8F64D9DC-DC10-A043-1B3A-7A781DC0B510}"/>
              </a:ext>
            </a:extLst>
          </p:cNvPr>
          <p:cNvSpPr/>
          <p:nvPr/>
        </p:nvSpPr>
        <p:spPr>
          <a:xfrm>
            <a:off x="11257125" y="141848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405A90"/>
          </a:solidFill>
        </p:spPr>
        <p:txBody>
          <a:bodyPr wrap="square" lIns="0" tIns="0" rIns="0" bIns="0" rtlCol="0"/>
          <a:lstStyle/>
          <a:p>
            <a:endParaRPr sz="1637"/>
          </a:p>
        </p:txBody>
      </p:sp>
      <p:sp>
        <p:nvSpPr>
          <p:cNvPr id="6" name="ZoneTexte 5">
            <a:extLst>
              <a:ext uri="{FF2B5EF4-FFF2-40B4-BE49-F238E27FC236}">
                <a16:creationId xmlns:a16="http://schemas.microsoft.com/office/drawing/2014/main" id="{E1ED5A64-3374-690B-E3A2-FD35610CC1AF}"/>
              </a:ext>
            </a:extLst>
          </p:cNvPr>
          <p:cNvSpPr txBox="1"/>
          <p:nvPr/>
        </p:nvSpPr>
        <p:spPr>
          <a:xfrm>
            <a:off x="12700819" y="9773732"/>
            <a:ext cx="5407276" cy="430887"/>
          </a:xfrm>
          <a:prstGeom prst="rect">
            <a:avLst/>
          </a:prstGeom>
          <a:noFill/>
        </p:spPr>
        <p:txBody>
          <a:bodyPr wrap="square" rtlCol="0">
            <a:spAutoFit/>
          </a:bodyPr>
          <a:lstStyle/>
          <a:p>
            <a:pPr algn="r"/>
            <a:r>
              <a:rPr lang="fr-FR" sz="1100" i="1" dirty="0">
                <a:solidFill>
                  <a:schemeClr val="bg1"/>
                </a:solidFill>
                <a:latin typeface="Aptos" panose="020B0004020202020204" pitchFamily="34" charset="0"/>
              </a:rPr>
              <a:t>Santé publique France, Consommation d’antibiotiques en secteur de ville en France 2013-2023. Novembre 2024</a:t>
            </a:r>
          </a:p>
        </p:txBody>
      </p:sp>
      <p:sp>
        <p:nvSpPr>
          <p:cNvPr id="9" name="Rectangle : coins arrondis 8">
            <a:extLst>
              <a:ext uri="{FF2B5EF4-FFF2-40B4-BE49-F238E27FC236}">
                <a16:creationId xmlns:a16="http://schemas.microsoft.com/office/drawing/2014/main" id="{AC2FDFF3-5EA8-55EA-846E-B4E3346D478F}"/>
              </a:ext>
            </a:extLst>
          </p:cNvPr>
          <p:cNvSpPr/>
          <p:nvPr/>
        </p:nvSpPr>
        <p:spPr>
          <a:xfrm>
            <a:off x="2270759" y="427620"/>
            <a:ext cx="13515243" cy="1125409"/>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bject 6">
            <a:extLst>
              <a:ext uri="{FF2B5EF4-FFF2-40B4-BE49-F238E27FC236}">
                <a16:creationId xmlns:a16="http://schemas.microsoft.com/office/drawing/2014/main" id="{D7893506-026E-EC83-4296-D333FCD5D652}"/>
              </a:ext>
            </a:extLst>
          </p:cNvPr>
          <p:cNvSpPr txBox="1">
            <a:spLocks/>
          </p:cNvSpPr>
          <p:nvPr/>
        </p:nvSpPr>
        <p:spPr>
          <a:xfrm>
            <a:off x="2270759" y="566152"/>
            <a:ext cx="13515244" cy="842400"/>
          </a:xfrm>
          <a:prstGeom prst="rect">
            <a:avLst/>
          </a:prstGeom>
          <a:noFill/>
        </p:spPr>
        <p:txBody>
          <a:bodyPr vert="horz" wrap="square" lIns="0" tIns="1484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11553" marR="4621" algn="ctr">
              <a:lnSpc>
                <a:spcPts val="5404"/>
              </a:lnSpc>
              <a:spcBef>
                <a:spcPts val="1169"/>
              </a:spcBef>
            </a:pPr>
            <a:r>
              <a:rPr lang="fr-FR" sz="4800" dirty="0">
                <a:solidFill>
                  <a:srgbClr val="14387F"/>
                </a:solidFill>
              </a:rPr>
              <a:t>Antibiothérapies en EHPAD : évolution</a:t>
            </a:r>
            <a:endParaRPr lang="fr-FR" sz="4800" dirty="0"/>
          </a:p>
        </p:txBody>
      </p:sp>
      <p:pic>
        <p:nvPicPr>
          <p:cNvPr id="29" name="Image 28">
            <a:extLst>
              <a:ext uri="{FF2B5EF4-FFF2-40B4-BE49-F238E27FC236}">
                <a16:creationId xmlns:a16="http://schemas.microsoft.com/office/drawing/2014/main" id="{EE547A32-9D7D-4535-A15D-C679500AF6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89" y="9383765"/>
            <a:ext cx="2195022" cy="554532"/>
          </a:xfrm>
          <a:prstGeom prst="rect">
            <a:avLst/>
          </a:prstGeom>
        </p:spPr>
      </p:pic>
      <p:pic>
        <p:nvPicPr>
          <p:cNvPr id="3" name="Image 2">
            <a:extLst>
              <a:ext uri="{FF2B5EF4-FFF2-40B4-BE49-F238E27FC236}">
                <a16:creationId xmlns:a16="http://schemas.microsoft.com/office/drawing/2014/main" id="{E7D7406E-22D5-7EE0-FCB0-70D555E3A9AD}"/>
              </a:ext>
            </a:extLst>
          </p:cNvPr>
          <p:cNvPicPr>
            <a:picLocks noChangeAspect="1"/>
          </p:cNvPicPr>
          <p:nvPr/>
        </p:nvPicPr>
        <p:blipFill>
          <a:blip r:embed="rId4"/>
          <a:srcRect l="11769" t="34665" r="36000" b="5223"/>
          <a:stretch>
            <a:fillRect/>
          </a:stretch>
        </p:blipFill>
        <p:spPr>
          <a:xfrm>
            <a:off x="565753" y="3442298"/>
            <a:ext cx="8376907" cy="5423065"/>
          </a:xfrm>
          <a:prstGeom prst="rect">
            <a:avLst/>
          </a:prstGeom>
        </p:spPr>
      </p:pic>
      <p:sp>
        <p:nvSpPr>
          <p:cNvPr id="5" name="Rectangle : coins arrondis 4">
            <a:extLst>
              <a:ext uri="{FF2B5EF4-FFF2-40B4-BE49-F238E27FC236}">
                <a16:creationId xmlns:a16="http://schemas.microsoft.com/office/drawing/2014/main" id="{28AB1DFD-AC26-725E-D3B8-D096B7FAB975}"/>
              </a:ext>
            </a:extLst>
          </p:cNvPr>
          <p:cNvSpPr/>
          <p:nvPr/>
        </p:nvSpPr>
        <p:spPr>
          <a:xfrm>
            <a:off x="12700819" y="4726271"/>
            <a:ext cx="2287483" cy="2309880"/>
          </a:xfrm>
          <a:prstGeom prst="roundRect">
            <a:avLst>
              <a:gd name="adj" fmla="val 13592"/>
            </a:avLst>
          </a:prstGeom>
          <a:solidFill>
            <a:srgbClr val="F69F1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Aptos" panose="020B0004020202020204" pitchFamily="34" charset="0"/>
              </a:rPr>
              <a:t>Données régionales à retrouver </a:t>
            </a:r>
            <a:r>
              <a:rPr lang="fr-FR" sz="2400" dirty="0">
                <a:solidFill>
                  <a:schemeClr val="bg1"/>
                </a:solidFill>
                <a:latin typeface="Aptos" panose="020B0004020202020204" pitchFamily="34" charset="0"/>
                <a:hlinkClick r:id="rId5">
                  <a:extLst>
                    <a:ext uri="{A12FA001-AC4F-418D-AE19-62706E023703}">
                      <ahyp:hlinkClr xmlns:ahyp="http://schemas.microsoft.com/office/drawing/2018/hyperlinkcolor" val="tx"/>
                    </a:ext>
                  </a:extLst>
                </a:hlinkClick>
              </a:rPr>
              <a:t>ici</a:t>
            </a:r>
            <a:endParaRPr lang="fr-FR" sz="2400" dirty="0">
              <a:solidFill>
                <a:schemeClr val="bg1"/>
              </a:solidFill>
              <a:latin typeface="Aptos" panose="020B0004020202020204" pitchFamily="34" charset="0"/>
            </a:endParaRPr>
          </a:p>
        </p:txBody>
      </p:sp>
      <p:sp>
        <p:nvSpPr>
          <p:cNvPr id="7" name="ZoneTexte 6">
            <a:extLst>
              <a:ext uri="{FF2B5EF4-FFF2-40B4-BE49-F238E27FC236}">
                <a16:creationId xmlns:a16="http://schemas.microsoft.com/office/drawing/2014/main" id="{1E164177-D2F2-E527-4834-7396F163A6C2}"/>
              </a:ext>
            </a:extLst>
          </p:cNvPr>
          <p:cNvSpPr txBox="1"/>
          <p:nvPr/>
        </p:nvSpPr>
        <p:spPr>
          <a:xfrm>
            <a:off x="11565229" y="3006199"/>
            <a:ext cx="4558662" cy="1692771"/>
          </a:xfrm>
          <a:prstGeom prst="rect">
            <a:avLst/>
          </a:prstGeom>
          <a:noFill/>
        </p:spPr>
        <p:txBody>
          <a:bodyPr wrap="square" rtlCol="0">
            <a:spAutoFit/>
          </a:bodyPr>
          <a:lstStyle/>
          <a:p>
            <a:pPr algn="ctr"/>
            <a:r>
              <a:rPr lang="fr-FR" sz="3200" dirty="0">
                <a:solidFill>
                  <a:schemeClr val="bg1"/>
                </a:solidFill>
                <a:latin typeface="Aptos" panose="020B0004020202020204" pitchFamily="34" charset="0"/>
              </a:rPr>
              <a:t>Il existe de fortes disparités régionales</a:t>
            </a:r>
          </a:p>
          <a:p>
            <a:pPr algn="ctr"/>
            <a:endParaRPr lang="fr-FR" sz="4000" dirty="0"/>
          </a:p>
        </p:txBody>
      </p:sp>
      <p:sp>
        <p:nvSpPr>
          <p:cNvPr id="8" name="ZoneTexte 7">
            <a:extLst>
              <a:ext uri="{FF2B5EF4-FFF2-40B4-BE49-F238E27FC236}">
                <a16:creationId xmlns:a16="http://schemas.microsoft.com/office/drawing/2014/main" id="{1DA1D620-1E70-91FD-25AE-6033F2FFCB9A}"/>
              </a:ext>
            </a:extLst>
          </p:cNvPr>
          <p:cNvSpPr txBox="1"/>
          <p:nvPr/>
        </p:nvSpPr>
        <p:spPr>
          <a:xfrm>
            <a:off x="360704" y="1997965"/>
            <a:ext cx="8984638" cy="1692771"/>
          </a:xfrm>
          <a:prstGeom prst="rect">
            <a:avLst/>
          </a:prstGeom>
          <a:noFill/>
        </p:spPr>
        <p:txBody>
          <a:bodyPr wrap="square" rtlCol="0">
            <a:spAutoFit/>
          </a:bodyPr>
          <a:lstStyle/>
          <a:p>
            <a:pPr marL="457200" indent="-457200" algn="just">
              <a:buFont typeface="Arial" panose="020B0604020202020204" pitchFamily="34" charset="0"/>
              <a:buChar char="•"/>
            </a:pPr>
            <a:r>
              <a:rPr lang="fr-FR" sz="3200" dirty="0">
                <a:solidFill>
                  <a:srgbClr val="14387F"/>
                </a:solidFill>
                <a:latin typeface="Aptos" panose="020B0004020202020204" pitchFamily="34" charset="0"/>
              </a:rPr>
              <a:t>En EHPAD, la consommation d’antibiotiques est globalement à la baisse.</a:t>
            </a:r>
          </a:p>
          <a:p>
            <a:endParaRPr lang="fr-FR" sz="4000" dirty="0"/>
          </a:p>
        </p:txBody>
      </p:sp>
    </p:spTree>
    <p:extLst>
      <p:ext uri="{BB962C8B-B14F-4D97-AF65-F5344CB8AC3E}">
        <p14:creationId xmlns:p14="http://schemas.microsoft.com/office/powerpoint/2010/main" val="396120826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1411</TotalTime>
  <Words>1619</Words>
  <Application>Microsoft Office PowerPoint</Application>
  <PresentationFormat>Personnalisé</PresentationFormat>
  <Paragraphs>252</Paragraphs>
  <Slides>16</Slides>
  <Notes>12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Aptos</vt:lpstr>
      <vt:lpstr>Arial</vt:lpstr>
      <vt:lpstr>Calibri</vt:lpstr>
      <vt:lpstr>Calibri Light</vt:lpstr>
      <vt:lpstr>DINPro-Bold</vt:lpstr>
      <vt:lpstr>Thème Office</vt:lpstr>
      <vt:lpstr>Présentation PowerPoint</vt:lpstr>
      <vt:lpstr>Présentation PowerPoint</vt:lpstr>
      <vt:lpstr>Présentation PowerPoint</vt:lpstr>
      <vt:lpstr>Vieillissement de la population</vt:lpstr>
      <vt:lpstr>Infections et sujet âgé</vt:lpstr>
      <vt:lpstr>Infections et sujet âgé</vt:lpstr>
      <vt:lpstr>Antibiothérapie et sujet âgé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pour votre attention Si vous avez des questions à propos du programme PAPRICA, vous pouvez contacter la mission nationale PRIMO : bp-primo@chu-nantes.fr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dc:title>
  <dc:creator>Bérengère Dufilhol</dc:creator>
  <cp:lastModifiedBy>willy Boutfol</cp:lastModifiedBy>
  <cp:revision>156</cp:revision>
  <dcterms:created xsi:type="dcterms:W3CDTF">2021-11-09T10:19:01Z</dcterms:created>
  <dcterms:modified xsi:type="dcterms:W3CDTF">2025-12-02T08:17:44Z</dcterms:modified>
</cp:coreProperties>
</file>