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94" r:id="rId3"/>
    <p:sldId id="285" r:id="rId4"/>
    <p:sldId id="302" r:id="rId5"/>
    <p:sldId id="303" r:id="rId6"/>
    <p:sldId id="304" r:id="rId7"/>
    <p:sldId id="258" r:id="rId8"/>
    <p:sldId id="305" r:id="rId9"/>
    <p:sldId id="306" r:id="rId10"/>
    <p:sldId id="307" r:id="rId11"/>
    <p:sldId id="295" r:id="rId12"/>
    <p:sldId id="296" r:id="rId13"/>
    <p:sldId id="308" r:id="rId14"/>
    <p:sldId id="257" r:id="rId15"/>
    <p:sldId id="297" r:id="rId16"/>
    <p:sldId id="298" r:id="rId17"/>
    <p:sldId id="309" r:id="rId18"/>
    <p:sldId id="310" r:id="rId19"/>
    <p:sldId id="299" r:id="rId20"/>
    <p:sldId id="311" r:id="rId21"/>
    <p:sldId id="312" r:id="rId22"/>
    <p:sldId id="313" r:id="rId23"/>
    <p:sldId id="314" r:id="rId24"/>
    <p:sldId id="315" r:id="rId25"/>
    <p:sldId id="292" r:id="rId26"/>
    <p:sldId id="300" r:id="rId27"/>
    <p:sldId id="316" r:id="rId28"/>
    <p:sldId id="301" r:id="rId29"/>
    <p:sldId id="293" r:id="rId30"/>
    <p:sldId id="317" r:id="rId31"/>
    <p:sldId id="268" r:id="rId32"/>
    <p:sldId id="262" r:id="rId3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158"/>
    <a:srgbClr val="4F81BD"/>
    <a:srgbClr val="1E3D7D"/>
    <a:srgbClr val="F4B861"/>
    <a:srgbClr val="2751A8"/>
    <a:srgbClr val="224180"/>
    <a:srgbClr val="FFFFFF"/>
    <a:srgbClr val="34508A"/>
    <a:srgbClr val="2C5CBF"/>
    <a:srgbClr val="1A5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0"/>
    <p:restoredTop sz="89660"/>
  </p:normalViewPr>
  <p:slideViewPr>
    <p:cSldViewPr>
      <p:cViewPr varScale="1">
        <p:scale>
          <a:sx n="69" d="100"/>
          <a:sy n="69" d="100"/>
        </p:scale>
        <p:origin x="912" y="2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_prenant_en_charge_les_macros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Présentation clinique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1E3D7D"/>
              </a:solidFill>
              <a:ln w="6350" cap="flat" cmpd="sng" algn="ctr">
                <a:solidFill>
                  <a:schemeClr val="l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D1-9442-B509-56E585F5F7E0}"/>
              </c:ext>
            </c:extLst>
          </c:dPt>
          <c:dPt>
            <c:idx val="1"/>
            <c:bubble3D val="0"/>
            <c:spPr>
              <a:solidFill>
                <a:srgbClr val="088158"/>
              </a:solidFill>
              <a:ln w="6350" cap="flat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D1-9442-B509-56E585F5F7E0}"/>
              </c:ext>
            </c:extLst>
          </c:dPt>
          <c:dPt>
            <c:idx val="2"/>
            <c:bubble3D val="0"/>
            <c:spPr>
              <a:solidFill>
                <a:srgbClr val="F4B861"/>
              </a:solidFill>
              <a:ln w="6350" cap="flat" cmpd="sng" algn="ctr">
                <a:solidFill>
                  <a:schemeClr val="l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D1-9442-B509-56E585F5F7E0}"/>
              </c:ext>
            </c:extLst>
          </c:dPt>
          <c:dLbls>
            <c:dLbl>
              <c:idx val="0"/>
              <c:layout>
                <c:manualLayout>
                  <c:x val="-0.21393965375814136"/>
                  <c:y val="-0.1581679560673910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D1-9442-B509-56E585F5F7E0}"/>
                </c:ext>
              </c:extLst>
            </c:dLbl>
            <c:dLbl>
              <c:idx val="1"/>
              <c:layout>
                <c:manualLayout>
                  <c:x val="0.13205802054848481"/>
                  <c:y val="-0.16486814476867906"/>
                </c:manualLayout>
              </c:layout>
              <c:spPr>
                <a:noFill/>
                <a:ln w="3249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200" b="1" i="0" u="none" strike="noStrike" kern="1200" baseline="0">
                      <a:solidFill>
                        <a:schemeClr val="bg1"/>
                      </a:solidFill>
                      <a:latin typeface="Aptos" panose="020B0004020202020204" pitchFamily="34" charset="0"/>
                      <a:ea typeface="Calibri"/>
                      <a:cs typeface="Calibri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D1-9442-B509-56E585F5F7E0}"/>
                </c:ext>
              </c:extLst>
            </c:dLbl>
            <c:dLbl>
              <c:idx val="2"/>
              <c:layout>
                <c:manualLayout>
                  <c:x val="0.16968574714584297"/>
                  <c:y val="0.13207127769790661"/>
                </c:manualLayout>
              </c:layout>
              <c:tx>
                <c:rich>
                  <a:bodyPr/>
                  <a:lstStyle/>
                  <a:p>
                    <a:fld id="{CF412BCA-06E5-0A40-9FC2-A38DC8E5A179}" type="CATEGORYNAME">
                      <a:rPr lang="en-US" dirty="0">
                        <a:solidFill>
                          <a:srgbClr val="1E3D7D"/>
                        </a:solidFill>
                      </a:rPr>
                      <a:pPr/>
                      <a:t>[NOM DE CATÉGORIE]</a:t>
                    </a:fld>
                    <a:r>
                      <a:rPr lang="en-US" baseline="0" dirty="0">
                        <a:solidFill>
                          <a:srgbClr val="1E3D7D"/>
                        </a:solidFill>
                      </a:rPr>
                      <a:t>
</a:t>
                    </a:r>
                    <a:fld id="{2EF748B6-510B-0844-A87A-8040D0C3D5C5}" type="PERCENTAGE">
                      <a:rPr lang="en-US" baseline="0" dirty="0">
                        <a:solidFill>
                          <a:srgbClr val="1E3D7D"/>
                        </a:solidFill>
                      </a:rPr>
                      <a:pPr/>
                      <a:t>[POURCENTAGE]</a:t>
                    </a:fld>
                    <a:endParaRPr lang="en-US" baseline="0" dirty="0">
                      <a:solidFill>
                        <a:srgbClr val="1E3D7D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DD1-9442-B509-56E585F5F7E0}"/>
                </c:ext>
              </c:extLst>
            </c:dLbl>
            <c:spPr>
              <a:noFill/>
              <a:ln w="32499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bg1"/>
                    </a:solidFill>
                    <a:latin typeface="Aptos" panose="020B0004020202020204" pitchFamily="34" charset="0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Typique</c:v>
                </c:pt>
                <c:pt idx="1">
                  <c:v>Atypique</c:v>
                </c:pt>
                <c:pt idx="2">
                  <c:v>Mixte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54</c:v>
                </c:pt>
                <c:pt idx="1">
                  <c:v>14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D1-9442-B509-56E585F5F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32499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30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Présentation clinique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88158"/>
              </a:solidFill>
              <a:ln w="76200" cap="flat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03-6644-B833-40D590C5BD8C}"/>
              </c:ext>
            </c:extLst>
          </c:dPt>
          <c:dPt>
            <c:idx val="1"/>
            <c:bubble3D val="0"/>
            <c:spPr>
              <a:solidFill>
                <a:srgbClr val="F4B861"/>
              </a:solidFill>
              <a:ln w="6350" cap="flat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03-6644-B833-40D590C5BD8C}"/>
              </c:ext>
            </c:extLst>
          </c:dPt>
          <c:dPt>
            <c:idx val="2"/>
            <c:bubble3D val="0"/>
            <c:spPr>
              <a:solidFill>
                <a:srgbClr val="088158"/>
              </a:solidFill>
              <a:ln w="76200" cap="rnd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03-6644-B833-40D590C5BD8C}"/>
              </c:ext>
            </c:extLst>
          </c:dPt>
          <c:dLbls>
            <c:dLbl>
              <c:idx val="0"/>
              <c:layout>
                <c:manualLayout>
                  <c:x val="-0.21393965375814136"/>
                  <c:y val="-0.15816795606739106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Typique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
54%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503-6644-B833-40D590C5BD8C}"/>
                </c:ext>
              </c:extLst>
            </c:dLbl>
            <c:dLbl>
              <c:idx val="1"/>
              <c:layout>
                <c:manualLayout>
                  <c:x val="0.13205802054848481"/>
                  <c:y val="-0.16486814476867906"/>
                </c:manualLayout>
              </c:layout>
              <c:spPr>
                <a:noFill/>
                <a:ln w="32499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rgbClr val="1E3D7D"/>
                      </a:solidFill>
                      <a:latin typeface="Aptos" panose="020B0004020202020204" pitchFamily="34" charset="0"/>
                      <a:ea typeface="Calibri"/>
                      <a:cs typeface="Calibri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03-6644-B833-40D590C5BD8C}"/>
                </c:ext>
              </c:extLst>
            </c:dLbl>
            <c:dLbl>
              <c:idx val="2"/>
              <c:layout>
                <c:manualLayout>
                  <c:x val="0.16968574714584297"/>
                  <c:y val="0.13207127769790661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Mixte
32%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503-6644-B833-40D590C5BD8C}"/>
                </c:ext>
              </c:extLst>
            </c:dLbl>
            <c:spPr>
              <a:noFill/>
              <a:ln w="32499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1E3D7D"/>
                    </a:solidFill>
                    <a:latin typeface="Aptos" panose="020B0004020202020204" pitchFamily="34" charset="0"/>
                    <a:ea typeface="Calibri"/>
                    <a:cs typeface="Calibri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Typique</c:v>
                </c:pt>
                <c:pt idx="1">
                  <c:v>Atypique</c:v>
                </c:pt>
                <c:pt idx="2">
                  <c:v>Mixte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54</c:v>
                </c:pt>
                <c:pt idx="1">
                  <c:v>14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03-6644-B833-40D590C5B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32499"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230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5B2C0-5D8A-944C-8C59-F468ADB26FD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73D2E-3F2D-AB4F-8F1A-5BEDD47535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85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299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0336A-C706-7E98-73B6-7D573D00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336EEB-B8A4-CEEE-0013-CC9AD25CA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8D31394-0F6C-071F-3AEB-AF67C5A64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B8B65C-99EF-ECE0-C542-8C05D8B8B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18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SARM 30%</a:t>
            </a:r>
          </a:p>
          <a:p>
            <a:r>
              <a:rPr lang="fr-FR" dirty="0"/>
              <a:t>EBLSE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992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FB046-77D9-ED0B-78C7-F4F0C4FF3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0B4803-E77A-DD0D-266A-B24EAB83D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98EE77D-7A7B-6E7F-6C09-FCD244146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SARM 30%</a:t>
            </a:r>
          </a:p>
          <a:p>
            <a:r>
              <a:rPr lang="fr-FR" dirty="0"/>
              <a:t>EBLSE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0DA7DC-9D5B-A24B-2867-9568E728B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068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48497-9B47-0320-D62F-4F5EA9ACF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40775C-4D67-AC8F-28FB-11DE36F12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57F0CF-DDE6-7BB6-8947-D49580CBE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SARM 30%</a:t>
            </a:r>
          </a:p>
          <a:p>
            <a:r>
              <a:rPr lang="fr-FR" dirty="0"/>
              <a:t>EBLSE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06FEE4-D264-D08A-A671-4DCACD15C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93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299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B02B9-65AD-6E47-A077-D1B06CB30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3BD6C0-3DD0-8E0B-054B-799FC73D3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0FAE21-845B-8D9B-D18C-61B7EDEB0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F4A767-CF36-2C46-697C-A24716ACD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49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B092C-FCF9-C6A5-B224-121CE9D9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9ECAAE9-AEE3-433C-7875-AB1B30020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8679F4E-0266-7153-A792-8B20BB0C0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366EB6-5B6A-960A-F041-EE33952B54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30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A072B-36C7-E97E-B971-E7BCBCEF7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802EB4-80D2-362D-0998-8F33AF4CF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4D0579-5240-AC10-AE54-376E463B5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5C3F15-B548-9251-7B5A-21D2050BD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66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0CF2B-F0C4-F5B5-025F-F388F155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83987-6E76-709A-347F-04BADA06F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C2A65A-E0EA-CA18-DDD2-55CB6F033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F4176A-5685-3A7F-DD92-F7C6418AC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747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B8D54-FFA2-CF5F-6346-0266335AB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45B7C2F-26CF-8305-3611-B068A1D4E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CD2EE1-4546-E256-6AAF-4DFB169F5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31585E-FE81-44FD-40F8-FA86A5CDB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359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176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485AC-2B98-9BFE-CC9E-9226A3A26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B56496-E7EA-B757-4669-A31FCAD47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0DE130-F13B-1A38-F208-7D3B43D25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0EE33D-1F03-C203-DAB6-103367B38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413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6B9D-FCE4-1B48-3456-5B2A55F7B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F61398-255E-FB46-836E-BF98B9BBE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7CD97F-2256-2800-5358-4E8B709F8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AB0F87-EC18-D892-C2E0-5F3900D15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742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EDE3-34E7-D279-D92F-07D15213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F7D7F75-F9E1-0024-F746-ED36A7258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144A44-2244-6442-0CBD-06343B2BD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A739D0-C38F-EED4-BFEC-D6F1F4857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439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8360-C714-32EE-9959-2FC0D3C38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1A88E6-D32E-0D01-B97E-0F39363C5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C73636-6859-16CC-1012-1C4EDCA02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D4BAE7-D8FF-E755-CE19-C87EF74ED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293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7ED6B-1430-7CF9-1D1D-E2830CD14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A235327-FB2A-75E9-64E3-78C7654D1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460AAF-BC16-D76A-F720-92AF1F12B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Sepsis signes non</a:t>
            </a:r>
            <a:r>
              <a:rPr lang="fr-FR" baseline="0" dirty="0"/>
              <a:t> spécifiques</a:t>
            </a:r>
            <a:endParaRPr lang="fr-FR" dirty="0"/>
          </a:p>
          <a:p>
            <a:r>
              <a:rPr lang="fr-FR" dirty="0"/>
              <a:t>IU = diagnostic d’élimination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8CA536-1BD0-9BC5-8C86-980DB4E9B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36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0DCC-6992-C691-58AE-0B3E86CC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BED2FC-F585-A45C-5DF7-7B119EE8F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FAC98C-C4AE-CC99-ECCF-67E07ECEF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860639-8524-9DB8-362B-E11A141B8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984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CCF3-C0C1-BA2B-4E05-74B2F918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F9E20A1-5AAE-F637-5B76-B217BD56E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58B6C6-A610-2D20-D9ED-0C27759585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F7B741-C8C8-DF05-3D84-003DC802D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575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A6B8-A20D-248A-FEF1-518D647E8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850080C-9352-86D8-3A22-A3B602E91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9D36B9-1F46-7B3D-D6F3-8AFEDB172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BEDFB4-9C2B-99AB-01DF-681B6E769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422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0DAA-7AD5-D2AE-99A0-625265A93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EF47B7-5767-DDF2-1A9B-8EB6A87FA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E0CE36-4177-EE78-20A1-D660ACD08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B2E942-5E98-7A4E-0016-75A6D2AFB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874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1B412-3476-C4D0-8487-A229CE0B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362FFA-9A16-733B-FB0C-E16A20C2D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6B2C98-9A91-9788-AE93-8C93FE902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3BCA28-7BA4-486E-E8D1-79849E6A4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95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045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853B-7294-A1F2-4102-AA185FF8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4C269D-5C4A-B292-5582-3904EF1B8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00137D-80F7-9D94-29C9-E183E5BEB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0259F0-CD85-84F0-5AA3-A248EC4CB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765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99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7C459-9ADE-61B9-429F-1926434FB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7B3B92-408C-B239-5A40-82F6FC863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A7ADB5-4DCF-D75E-5A3C-97A5857B2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6E36EF-3078-A79C-1AE2-17847467A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55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9D546-329A-C488-FF66-9091DC05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2080B2-7FAC-92FD-EAB3-C50A847D1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1F4D8E-EFEE-EA7E-F00E-FCD273B83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183E4A-932A-F2FA-6EE9-997D63B0C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10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DB95A-4E53-2606-57ED-B44E8898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5ADC09-A5F6-09F0-F849-8F6480F32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FF9710-9AB5-D179-A8D9-7AF518FE9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1A7807-9516-24D8-E1B4-C70DC5958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530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25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40CF4-73D8-5129-9E17-A698330F4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FE41E1-CC5A-BDE5-797F-081B5BB92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C03B30-7DC7-826C-B8C8-0AB3B38C4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FB0E0-D1E2-78B6-13FD-D539DDC00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631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7E86D-1125-DFF1-275F-844D31C3E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E687A70-A6DB-8A4D-6A98-D37B1A813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08E6F4-1323-DD50-6936-2B7A94427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D9A84A-BA10-1502-F12D-C305A72D4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73D2E-3F2D-AB4F-8F1A-5BEDD47535E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222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22418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22418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22418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241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807845" y="8362790"/>
            <a:ext cx="10487025" cy="2185035"/>
          </a:xfrm>
          <a:custGeom>
            <a:avLst/>
            <a:gdLst/>
            <a:ahLst/>
            <a:cxnLst/>
            <a:rect l="l" t="t" r="r" b="b"/>
            <a:pathLst>
              <a:path w="10487025" h="2185034">
                <a:moveTo>
                  <a:pt x="9394281" y="0"/>
                </a:moveTo>
                <a:lnTo>
                  <a:pt x="1092368" y="0"/>
                </a:lnTo>
                <a:lnTo>
                  <a:pt x="1043901" y="1069"/>
                </a:lnTo>
                <a:lnTo>
                  <a:pt x="995958" y="4248"/>
                </a:lnTo>
                <a:lnTo>
                  <a:pt x="948584" y="9490"/>
                </a:lnTo>
                <a:lnTo>
                  <a:pt x="901824" y="16752"/>
                </a:lnTo>
                <a:lnTo>
                  <a:pt x="855725" y="25986"/>
                </a:lnTo>
                <a:lnTo>
                  <a:pt x="810331" y="37148"/>
                </a:lnTo>
                <a:lnTo>
                  <a:pt x="765688" y="50193"/>
                </a:lnTo>
                <a:lnTo>
                  <a:pt x="721840" y="65075"/>
                </a:lnTo>
                <a:lnTo>
                  <a:pt x="678833" y="81750"/>
                </a:lnTo>
                <a:lnTo>
                  <a:pt x="636713" y="100171"/>
                </a:lnTo>
                <a:lnTo>
                  <a:pt x="595525" y="120294"/>
                </a:lnTo>
                <a:lnTo>
                  <a:pt x="555313" y="142073"/>
                </a:lnTo>
                <a:lnTo>
                  <a:pt x="516124" y="165463"/>
                </a:lnTo>
                <a:lnTo>
                  <a:pt x="478002" y="190418"/>
                </a:lnTo>
                <a:lnTo>
                  <a:pt x="440994" y="216894"/>
                </a:lnTo>
                <a:lnTo>
                  <a:pt x="405143" y="244846"/>
                </a:lnTo>
                <a:lnTo>
                  <a:pt x="370495" y="274226"/>
                </a:lnTo>
                <a:lnTo>
                  <a:pt x="337097" y="304992"/>
                </a:lnTo>
                <a:lnTo>
                  <a:pt x="304992" y="337097"/>
                </a:lnTo>
                <a:lnTo>
                  <a:pt x="274226" y="370495"/>
                </a:lnTo>
                <a:lnTo>
                  <a:pt x="244846" y="405143"/>
                </a:lnTo>
                <a:lnTo>
                  <a:pt x="216894" y="440994"/>
                </a:lnTo>
                <a:lnTo>
                  <a:pt x="190418" y="478002"/>
                </a:lnTo>
                <a:lnTo>
                  <a:pt x="165463" y="516124"/>
                </a:lnTo>
                <a:lnTo>
                  <a:pt x="142073" y="555313"/>
                </a:lnTo>
                <a:lnTo>
                  <a:pt x="120294" y="595525"/>
                </a:lnTo>
                <a:lnTo>
                  <a:pt x="100171" y="636713"/>
                </a:lnTo>
                <a:lnTo>
                  <a:pt x="81750" y="678833"/>
                </a:lnTo>
                <a:lnTo>
                  <a:pt x="65075" y="721840"/>
                </a:lnTo>
                <a:lnTo>
                  <a:pt x="50193" y="765688"/>
                </a:lnTo>
                <a:lnTo>
                  <a:pt x="37148" y="810331"/>
                </a:lnTo>
                <a:lnTo>
                  <a:pt x="25986" y="855725"/>
                </a:lnTo>
                <a:lnTo>
                  <a:pt x="16752" y="901824"/>
                </a:lnTo>
                <a:lnTo>
                  <a:pt x="9490" y="948584"/>
                </a:lnTo>
                <a:lnTo>
                  <a:pt x="4248" y="995958"/>
                </a:lnTo>
                <a:lnTo>
                  <a:pt x="1069" y="1043901"/>
                </a:lnTo>
                <a:lnTo>
                  <a:pt x="0" y="1092368"/>
                </a:lnTo>
                <a:lnTo>
                  <a:pt x="1070" y="1140847"/>
                </a:lnTo>
                <a:lnTo>
                  <a:pt x="4249" y="1188790"/>
                </a:lnTo>
                <a:lnTo>
                  <a:pt x="9492" y="1236163"/>
                </a:lnTo>
                <a:lnTo>
                  <a:pt x="16754" y="1282921"/>
                </a:lnTo>
                <a:lnTo>
                  <a:pt x="25989" y="1329020"/>
                </a:lnTo>
                <a:lnTo>
                  <a:pt x="37151" y="1374413"/>
                </a:lnTo>
                <a:lnTo>
                  <a:pt x="50197" y="1419056"/>
                </a:lnTo>
                <a:lnTo>
                  <a:pt x="65080" y="1462903"/>
                </a:lnTo>
                <a:lnTo>
                  <a:pt x="81754" y="1505909"/>
                </a:lnTo>
                <a:lnTo>
                  <a:pt x="100176" y="1548028"/>
                </a:lnTo>
                <a:lnTo>
                  <a:pt x="120299" y="1589216"/>
                </a:lnTo>
                <a:lnTo>
                  <a:pt x="142078" y="1629427"/>
                </a:lnTo>
                <a:lnTo>
                  <a:pt x="165469" y="1668616"/>
                </a:lnTo>
                <a:lnTo>
                  <a:pt x="190424" y="1706737"/>
                </a:lnTo>
                <a:lnTo>
                  <a:pt x="216901" y="1743746"/>
                </a:lnTo>
                <a:lnTo>
                  <a:pt x="244852" y="1779596"/>
                </a:lnTo>
                <a:lnTo>
                  <a:pt x="274233" y="1814243"/>
                </a:lnTo>
                <a:lnTo>
                  <a:pt x="304999" y="1847642"/>
                </a:lnTo>
                <a:lnTo>
                  <a:pt x="337103" y="1879746"/>
                </a:lnTo>
                <a:lnTo>
                  <a:pt x="370502" y="1910511"/>
                </a:lnTo>
                <a:lnTo>
                  <a:pt x="405149" y="1939892"/>
                </a:lnTo>
                <a:lnTo>
                  <a:pt x="441000" y="1967843"/>
                </a:lnTo>
                <a:lnTo>
                  <a:pt x="478009" y="1994319"/>
                </a:lnTo>
                <a:lnTo>
                  <a:pt x="516130" y="2019274"/>
                </a:lnTo>
                <a:lnTo>
                  <a:pt x="555319" y="2042664"/>
                </a:lnTo>
                <a:lnTo>
                  <a:pt x="595530" y="2064443"/>
                </a:lnTo>
                <a:lnTo>
                  <a:pt x="636718" y="2084566"/>
                </a:lnTo>
                <a:lnTo>
                  <a:pt x="678838" y="2102987"/>
                </a:lnTo>
                <a:lnTo>
                  <a:pt x="721844" y="2119661"/>
                </a:lnTo>
                <a:lnTo>
                  <a:pt x="765692" y="2134544"/>
                </a:lnTo>
                <a:lnTo>
                  <a:pt x="810335" y="2147589"/>
                </a:lnTo>
                <a:lnTo>
                  <a:pt x="855728" y="2158751"/>
                </a:lnTo>
                <a:lnTo>
                  <a:pt x="901827" y="2167985"/>
                </a:lnTo>
                <a:lnTo>
                  <a:pt x="948586" y="2175246"/>
                </a:lnTo>
                <a:lnTo>
                  <a:pt x="995959" y="2180489"/>
                </a:lnTo>
                <a:lnTo>
                  <a:pt x="1043902" y="2183667"/>
                </a:lnTo>
                <a:lnTo>
                  <a:pt x="1092368" y="2184737"/>
                </a:lnTo>
                <a:lnTo>
                  <a:pt x="9394268" y="2184737"/>
                </a:lnTo>
                <a:lnTo>
                  <a:pt x="9442735" y="2183667"/>
                </a:lnTo>
                <a:lnTo>
                  <a:pt x="9490677" y="2180489"/>
                </a:lnTo>
                <a:lnTo>
                  <a:pt x="9538050" y="2175246"/>
                </a:lnTo>
                <a:lnTo>
                  <a:pt x="9584809" y="2167985"/>
                </a:lnTo>
                <a:lnTo>
                  <a:pt x="9630907" y="2158751"/>
                </a:lnTo>
                <a:lnTo>
                  <a:pt x="9676300" y="2147589"/>
                </a:lnTo>
                <a:lnTo>
                  <a:pt x="9720943" y="2134544"/>
                </a:lnTo>
                <a:lnTo>
                  <a:pt x="9764790" y="2119661"/>
                </a:lnTo>
                <a:lnTo>
                  <a:pt x="9807796" y="2102987"/>
                </a:lnTo>
                <a:lnTo>
                  <a:pt x="9849916" y="2084566"/>
                </a:lnTo>
                <a:lnTo>
                  <a:pt x="9891104" y="2064443"/>
                </a:lnTo>
                <a:lnTo>
                  <a:pt x="9931315" y="2042664"/>
                </a:lnTo>
                <a:lnTo>
                  <a:pt x="9970503" y="2019274"/>
                </a:lnTo>
                <a:lnTo>
                  <a:pt x="10008625" y="1994319"/>
                </a:lnTo>
                <a:lnTo>
                  <a:pt x="10045633" y="1967843"/>
                </a:lnTo>
                <a:lnTo>
                  <a:pt x="10081484" y="1939892"/>
                </a:lnTo>
                <a:lnTo>
                  <a:pt x="10116131" y="1910511"/>
                </a:lnTo>
                <a:lnTo>
                  <a:pt x="10149529" y="1879746"/>
                </a:lnTo>
                <a:lnTo>
                  <a:pt x="10181633" y="1847642"/>
                </a:lnTo>
                <a:lnTo>
                  <a:pt x="10212399" y="1814243"/>
                </a:lnTo>
                <a:lnTo>
                  <a:pt x="10241779" y="1779596"/>
                </a:lnTo>
                <a:lnTo>
                  <a:pt x="10269730" y="1743746"/>
                </a:lnTo>
                <a:lnTo>
                  <a:pt x="10296206" y="1706737"/>
                </a:lnTo>
                <a:lnTo>
                  <a:pt x="10321162" y="1668616"/>
                </a:lnTo>
                <a:lnTo>
                  <a:pt x="10344552" y="1629427"/>
                </a:lnTo>
                <a:lnTo>
                  <a:pt x="10366331" y="1589216"/>
                </a:lnTo>
                <a:lnTo>
                  <a:pt x="10386453" y="1548028"/>
                </a:lnTo>
                <a:lnTo>
                  <a:pt x="10404874" y="1505909"/>
                </a:lnTo>
                <a:lnTo>
                  <a:pt x="10421549" y="1462903"/>
                </a:lnTo>
                <a:lnTo>
                  <a:pt x="10436431" y="1419056"/>
                </a:lnTo>
                <a:lnTo>
                  <a:pt x="10449476" y="1374413"/>
                </a:lnTo>
                <a:lnTo>
                  <a:pt x="10460638" y="1329020"/>
                </a:lnTo>
                <a:lnTo>
                  <a:pt x="10469873" y="1282921"/>
                </a:lnTo>
                <a:lnTo>
                  <a:pt x="10477134" y="1236163"/>
                </a:lnTo>
                <a:lnTo>
                  <a:pt x="10482376" y="1188790"/>
                </a:lnTo>
                <a:lnTo>
                  <a:pt x="10485555" y="1140847"/>
                </a:lnTo>
                <a:lnTo>
                  <a:pt x="10486624" y="1092368"/>
                </a:lnTo>
                <a:lnTo>
                  <a:pt x="10485555" y="1043901"/>
                </a:lnTo>
                <a:lnTo>
                  <a:pt x="10482378" y="995958"/>
                </a:lnTo>
                <a:lnTo>
                  <a:pt x="10477136" y="948584"/>
                </a:lnTo>
                <a:lnTo>
                  <a:pt x="10469876" y="901824"/>
                </a:lnTo>
                <a:lnTo>
                  <a:pt x="10460642" y="855725"/>
                </a:lnTo>
                <a:lnTo>
                  <a:pt x="10449481" y="810331"/>
                </a:lnTo>
                <a:lnTo>
                  <a:pt x="10436436" y="765688"/>
                </a:lnTo>
                <a:lnTo>
                  <a:pt x="10421555" y="721840"/>
                </a:lnTo>
                <a:lnTo>
                  <a:pt x="10404881" y="678833"/>
                </a:lnTo>
                <a:lnTo>
                  <a:pt x="10386460" y="636713"/>
                </a:lnTo>
                <a:lnTo>
                  <a:pt x="10366338" y="595525"/>
                </a:lnTo>
                <a:lnTo>
                  <a:pt x="10344559" y="555313"/>
                </a:lnTo>
                <a:lnTo>
                  <a:pt x="10321170" y="516124"/>
                </a:lnTo>
                <a:lnTo>
                  <a:pt x="10296215" y="478002"/>
                </a:lnTo>
                <a:lnTo>
                  <a:pt x="10269739" y="440994"/>
                </a:lnTo>
                <a:lnTo>
                  <a:pt x="10241788" y="405143"/>
                </a:lnTo>
                <a:lnTo>
                  <a:pt x="10212408" y="370495"/>
                </a:lnTo>
                <a:lnTo>
                  <a:pt x="10181642" y="337097"/>
                </a:lnTo>
                <a:lnTo>
                  <a:pt x="10149538" y="304992"/>
                </a:lnTo>
                <a:lnTo>
                  <a:pt x="10116140" y="274226"/>
                </a:lnTo>
                <a:lnTo>
                  <a:pt x="10081493" y="244846"/>
                </a:lnTo>
                <a:lnTo>
                  <a:pt x="10045643" y="216894"/>
                </a:lnTo>
                <a:lnTo>
                  <a:pt x="10008634" y="190418"/>
                </a:lnTo>
                <a:lnTo>
                  <a:pt x="9970513" y="165463"/>
                </a:lnTo>
                <a:lnTo>
                  <a:pt x="9931324" y="142073"/>
                </a:lnTo>
                <a:lnTo>
                  <a:pt x="9891113" y="120294"/>
                </a:lnTo>
                <a:lnTo>
                  <a:pt x="9849926" y="100171"/>
                </a:lnTo>
                <a:lnTo>
                  <a:pt x="9807806" y="81750"/>
                </a:lnTo>
                <a:lnTo>
                  <a:pt x="9764800" y="65075"/>
                </a:lnTo>
                <a:lnTo>
                  <a:pt x="9720953" y="50193"/>
                </a:lnTo>
                <a:lnTo>
                  <a:pt x="9676311" y="37148"/>
                </a:lnTo>
                <a:lnTo>
                  <a:pt x="9630918" y="25986"/>
                </a:lnTo>
                <a:lnTo>
                  <a:pt x="9584820" y="16752"/>
                </a:lnTo>
                <a:lnTo>
                  <a:pt x="9538061" y="9490"/>
                </a:lnTo>
                <a:lnTo>
                  <a:pt x="9490689" y="4248"/>
                </a:lnTo>
                <a:lnTo>
                  <a:pt x="9442747" y="1069"/>
                </a:lnTo>
                <a:lnTo>
                  <a:pt x="93942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36165" y="8534793"/>
            <a:ext cx="3265829" cy="184073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84712" y="8758201"/>
            <a:ext cx="2188528" cy="15014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6569" y="8841021"/>
            <a:ext cx="1416601" cy="14590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0">
                <a:solidFill>
                  <a:srgbClr val="224180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23993" y="1407477"/>
            <a:ext cx="3261360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0" i="0">
                <a:solidFill>
                  <a:srgbClr val="22418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3993" y="4026182"/>
            <a:ext cx="15206344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>
        <a:defRPr b="0" i="0"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2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22.png"/><Relationship Id="rId9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12.png"/><Relationship Id="rId4" Type="http://schemas.openxmlformats.org/officeDocument/2006/relationships/image" Target="../media/image33.png"/><Relationship Id="rId9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0.emf"/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emf"/><Relationship Id="rId11" Type="http://schemas.openxmlformats.org/officeDocument/2006/relationships/image" Target="../media/image39.emf"/><Relationship Id="rId5" Type="http://schemas.openxmlformats.org/officeDocument/2006/relationships/image" Target="../media/image34.emf"/><Relationship Id="rId10" Type="http://schemas.openxmlformats.org/officeDocument/2006/relationships/image" Target="../media/image38.wmf"/><Relationship Id="rId4" Type="http://schemas.openxmlformats.org/officeDocument/2006/relationships/image" Target="../media/image33.png"/><Relationship Id="rId9" Type="http://schemas.openxmlformats.org/officeDocument/2006/relationships/image" Target="../media/image37.emf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bp-primo@chu-nantes.f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4.emf"/><Relationship Id="rId10" Type="http://schemas.openxmlformats.org/officeDocument/2006/relationships/image" Target="../media/image15.emf"/><Relationship Id="rId4" Type="http://schemas.openxmlformats.org/officeDocument/2006/relationships/image" Target="../media/image13.png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16.png"/><Relationship Id="rId5" Type="http://schemas.openxmlformats.org/officeDocument/2006/relationships/image" Target="../media/image14.emf"/><Relationship Id="rId10" Type="http://schemas.openxmlformats.org/officeDocument/2006/relationships/image" Target="../media/image15.emf"/><Relationship Id="rId4" Type="http://schemas.openxmlformats.org/officeDocument/2006/relationships/image" Target="../media/image13.png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50" y="473075"/>
            <a:ext cx="19202400" cy="103632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24180">
              <a:alpha val="14902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773C159-9111-B254-1760-67A84B1A45AC}"/>
              </a:ext>
            </a:extLst>
          </p:cNvPr>
          <p:cNvGrpSpPr/>
          <p:nvPr/>
        </p:nvGrpSpPr>
        <p:grpSpPr>
          <a:xfrm>
            <a:off x="2214335" y="3621088"/>
            <a:ext cx="15675430" cy="4067175"/>
            <a:chOff x="2214335" y="3216275"/>
            <a:chExt cx="15675430" cy="4067175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200E68C-EAFD-089C-A1FB-4A9A4C1A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4335" y="4410547"/>
              <a:ext cx="6923315" cy="1742603"/>
            </a:xfrm>
            <a:prstGeom prst="rect">
              <a:avLst/>
            </a:prstGeom>
          </p:spPr>
        </p:pic>
        <p:pic>
          <p:nvPicPr>
            <p:cNvPr id="17" name="Image 16" descr="Une image contenant Police, capture d’écran, texte, Graphique&#10;&#10;Le contenu généré par l’IA peut être incorrect.">
              <a:extLst>
                <a:ext uri="{FF2B5EF4-FFF2-40B4-BE49-F238E27FC236}">
                  <a16:creationId xmlns:a16="http://schemas.microsoft.com/office/drawing/2014/main" id="{C9AB9F8B-DAE1-1111-22A7-4F0D28208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9232" y="3216275"/>
              <a:ext cx="7230533" cy="4067175"/>
            </a:xfrm>
            <a:prstGeom prst="rect">
              <a:avLst/>
            </a:prstGeom>
          </p:spPr>
        </p:pic>
      </p:grpSp>
      <p:pic>
        <p:nvPicPr>
          <p:cNvPr id="3" name="Image 2" descr="Une image contenant texte, capture d’écran, logo, Police&#10;&#10;Le contenu généré par l’IA peut être incorrect.">
            <a:extLst>
              <a:ext uri="{FF2B5EF4-FFF2-40B4-BE49-F238E27FC236}">
                <a16:creationId xmlns:a16="http://schemas.microsoft.com/office/drawing/2014/main" id="{437452FA-D2DE-D836-E897-8852DE14D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>
            <a:fillRect/>
          </a:stretch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2162DA7-D507-A2A3-CED8-7092D9E0E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BC6DC41-30D1-E2B8-A403-A0B2122020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37450" y="635"/>
            <a:ext cx="12566650" cy="11308715"/>
          </a:xfrm>
          <a:custGeom>
            <a:avLst/>
            <a:gdLst/>
            <a:ahLst/>
            <a:cxnLst/>
            <a:rect l="l" t="t" r="r" b="b"/>
            <a:pathLst>
              <a:path w="10140315" h="11308715">
                <a:moveTo>
                  <a:pt x="10139716" y="0"/>
                </a:moveTo>
                <a:lnTo>
                  <a:pt x="0" y="0"/>
                </a:lnTo>
                <a:lnTo>
                  <a:pt x="0" y="11308556"/>
                </a:lnTo>
                <a:lnTo>
                  <a:pt x="10139716" y="11308556"/>
                </a:lnTo>
                <a:lnTo>
                  <a:pt x="10139716" y="0"/>
                </a:lnTo>
                <a:close/>
              </a:path>
            </a:pathLst>
          </a:custGeom>
          <a:solidFill>
            <a:srgbClr val="1E3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2A800B7-8B6F-9FAD-C667-207BCAD7C2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29BAF7A-6C12-780B-F72D-434F37489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913" y="1538946"/>
            <a:ext cx="5984708" cy="169841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285"/>
              </a:spcBef>
            </a:pPr>
            <a:r>
              <a:rPr lang="fr-FR" dirty="0"/>
              <a:t>Qu’est-ce que l’atypie clinique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D62B4E-4B74-F829-C308-1FC7A78BF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92FBC0-F42F-873A-3560-D0CFB6E7E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76" y="3902075"/>
            <a:ext cx="5082145" cy="30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BB3E83-7C5F-0112-C42E-38213C896E00}"/>
              </a:ext>
            </a:extLst>
          </p:cNvPr>
          <p:cNvGrpSpPr/>
          <p:nvPr/>
        </p:nvGrpSpPr>
        <p:grpSpPr>
          <a:xfrm>
            <a:off x="1113363" y="7178675"/>
            <a:ext cx="5122858" cy="1066800"/>
            <a:chOff x="1182338" y="6652520"/>
            <a:chExt cx="5122858" cy="10668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B726780-074B-A017-0082-B6C18C63D2D6}"/>
                </a:ext>
              </a:extLst>
            </p:cNvPr>
            <p:cNvSpPr txBox="1"/>
            <p:nvPr/>
          </p:nvSpPr>
          <p:spPr>
            <a:xfrm>
              <a:off x="1443042" y="6924310"/>
              <a:ext cx="4601451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Pas de définition standard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EC47E9-2460-FE03-7063-2DC061F8BD7C}"/>
                </a:ext>
              </a:extLst>
            </p:cNvPr>
            <p:cNvSpPr/>
            <p:nvPr/>
          </p:nvSpPr>
          <p:spPr>
            <a:xfrm>
              <a:off x="1182338" y="6652520"/>
              <a:ext cx="5122858" cy="10668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4852515-5E63-B14C-A4CF-6AE42B0C2E61}"/>
              </a:ext>
            </a:extLst>
          </p:cNvPr>
          <p:cNvSpPr/>
          <p:nvPr/>
        </p:nvSpPr>
        <p:spPr>
          <a:xfrm>
            <a:off x="7994650" y="1013566"/>
            <a:ext cx="5690600" cy="523413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8060C5-8309-B4E3-E444-1065369ACA54}"/>
              </a:ext>
            </a:extLst>
          </p:cNvPr>
          <p:cNvSpPr txBox="1"/>
          <p:nvPr/>
        </p:nvSpPr>
        <p:spPr>
          <a:xfrm>
            <a:off x="8425716" y="1539875"/>
            <a:ext cx="47261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ABSENCE DE SIGNES SPÉCIFIQUES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Exemples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SCA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thoracique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dyspnée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Ulcère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gastro-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duodénal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anorexie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Pyélonéphrite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vomissements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EEA0AB09-9E62-3C17-0CE3-29E63B13971F}"/>
              </a:ext>
            </a:extLst>
          </p:cNvPr>
          <p:cNvSpPr/>
          <p:nvPr/>
        </p:nvSpPr>
        <p:spPr>
          <a:xfrm>
            <a:off x="13957193" y="1013566"/>
            <a:ext cx="5690600" cy="523413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5516C87-C3C5-C9A6-E776-388C21C4201B}"/>
              </a:ext>
            </a:extLst>
          </p:cNvPr>
          <p:cNvSpPr txBox="1"/>
          <p:nvPr/>
        </p:nvSpPr>
        <p:spPr>
          <a:xfrm>
            <a:off x="14388259" y="1539875"/>
            <a:ext cx="47261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PRÉSENCE DE SIGNES NON SPÉCIFIQUES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Anorexie</a:t>
            </a:r>
            <a:endParaRPr lang="en-US" sz="2400" b="1" kern="1200" dirty="0">
              <a:solidFill>
                <a:srgbClr val="1E3D7D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Confusion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Chute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Asthénie</a:t>
            </a:r>
            <a:endParaRPr lang="en-US" sz="2400" b="1" kern="1200" dirty="0">
              <a:solidFill>
                <a:srgbClr val="1E3D7D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Déclin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fonctionnel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0B27B967-94BD-BBF1-18AA-C5BA92F6CAAB}"/>
              </a:ext>
            </a:extLst>
          </p:cNvPr>
          <p:cNvSpPr/>
          <p:nvPr/>
        </p:nvSpPr>
        <p:spPr>
          <a:xfrm>
            <a:off x="9502140" y="6535562"/>
            <a:ext cx="9211383" cy="3779587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5935C9A-4FC6-7C54-289B-13CD23B592F8}"/>
              </a:ext>
            </a:extLst>
          </p:cNvPr>
          <p:cNvSpPr txBox="1"/>
          <p:nvPr/>
        </p:nvSpPr>
        <p:spPr>
          <a:xfrm>
            <a:off x="10120737" y="7170800"/>
            <a:ext cx="80597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SÉMIOLOGIE D’EMPRUNT =</a:t>
            </a:r>
          </a:p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SIGNES ASSOCIÉS À LA DÉCOMPENSATION D’UN ORGANE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OAP sur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une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anémie</a:t>
            </a:r>
            <a:endParaRPr lang="en-US" sz="2400" b="1" kern="1200" dirty="0">
              <a:solidFill>
                <a:srgbClr val="1E3D7D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Diabète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décompensé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sur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une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infection</a:t>
            </a:r>
          </a:p>
        </p:txBody>
      </p:sp>
    </p:spTree>
    <p:extLst>
      <p:ext uri="{BB962C8B-B14F-4D97-AF65-F5344CB8AC3E}">
        <p14:creationId xmlns:p14="http://schemas.microsoft.com/office/powerpoint/2010/main" val="295525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3D3F49B-B4C2-940F-C27B-3F95142D03BF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4E2F3F6B-E951-5F7F-73C2-802B9FDC2397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12E08601-2FB9-6E5C-80AF-80A575152E7D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9E8AF608-C6AC-9A33-7D29-54A7E13E59F3}"/>
              </a:ext>
            </a:extLst>
          </p:cNvPr>
          <p:cNvSpPr/>
          <p:nvPr/>
        </p:nvSpPr>
        <p:spPr>
          <a:xfrm>
            <a:off x="6712674" y="2097941"/>
            <a:ext cx="6589124" cy="1239815"/>
          </a:xfrm>
          <a:prstGeom prst="roundRect">
            <a:avLst>
              <a:gd name="adj" fmla="val 17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40A903E-97DC-7B9C-166F-DDF3F8DFD762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Le dilemme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E0B2B8-81D2-1F38-7885-49687A6AF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9F73551-A617-4C66-4689-F8A46BEF5ABB}"/>
              </a:ext>
            </a:extLst>
          </p:cNvPr>
          <p:cNvSpPr/>
          <p:nvPr/>
        </p:nvSpPr>
        <p:spPr>
          <a:xfrm>
            <a:off x="1673304" y="3508243"/>
            <a:ext cx="6520090" cy="1692575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28B1D3-BCC6-D0D6-C5A4-5BF1CCA50372}"/>
              </a:ext>
            </a:extLst>
          </p:cNvPr>
          <p:cNvSpPr txBox="1"/>
          <p:nvPr/>
        </p:nvSpPr>
        <p:spPr>
          <a:xfrm>
            <a:off x="5013960" y="2465950"/>
            <a:ext cx="10068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Présentation clinique atypique</a:t>
            </a:r>
          </a:p>
          <a:p>
            <a:pPr algn="ctr"/>
            <a:endParaRPr lang="fr-FR" sz="3200" b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7AE00E-F6B3-F4C6-D46A-0CB834F349A8}"/>
              </a:ext>
            </a:extLst>
          </p:cNvPr>
          <p:cNvSpPr txBox="1"/>
          <p:nvPr/>
        </p:nvSpPr>
        <p:spPr>
          <a:xfrm>
            <a:off x="2388904" y="3849821"/>
            <a:ext cx="5088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</a:rPr>
              <a:t>Retard diagnostique et thérapeutique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38FABCB-4E6D-FE08-68CF-8823CF7405DC}"/>
              </a:ext>
            </a:extLst>
          </p:cNvPr>
          <p:cNvSpPr/>
          <p:nvPr/>
        </p:nvSpPr>
        <p:spPr>
          <a:xfrm>
            <a:off x="1673304" y="5418323"/>
            <a:ext cx="6520090" cy="2598552"/>
          </a:xfrm>
          <a:prstGeom prst="roundRect">
            <a:avLst>
              <a:gd name="adj" fmla="val 118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F53280-2E6B-9B0C-6D92-9FFF5947C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263" y="6066001"/>
            <a:ext cx="1062606" cy="13031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CADB370-AC28-5D10-1401-20BA39BA816D}"/>
              </a:ext>
            </a:extLst>
          </p:cNvPr>
          <p:cNvSpPr txBox="1"/>
          <p:nvPr/>
        </p:nvSpPr>
        <p:spPr>
          <a:xfrm>
            <a:off x="4244151" y="6055879"/>
            <a:ext cx="24685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 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Mortalité</a:t>
            </a:r>
          </a:p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 Morbidité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5A181EE-8780-C411-11E1-1C28461E14E9}"/>
              </a:ext>
            </a:extLst>
          </p:cNvPr>
          <p:cNvSpPr/>
          <p:nvPr/>
        </p:nvSpPr>
        <p:spPr>
          <a:xfrm>
            <a:off x="8504753" y="3508244"/>
            <a:ext cx="3405955" cy="3110614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D29AE04-C7AE-CC5F-D322-02943BD5A924}"/>
              </a:ext>
            </a:extLst>
          </p:cNvPr>
          <p:cNvSpPr txBox="1"/>
          <p:nvPr/>
        </p:nvSpPr>
        <p:spPr>
          <a:xfrm>
            <a:off x="8535710" y="5696415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407837-3D6E-81FF-D799-22765B8BD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293" y="4435475"/>
            <a:ext cx="1155700" cy="10795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307CBAA-2B2F-64F3-EF3A-4B0BB8317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73" y="3210807"/>
            <a:ext cx="342953" cy="45931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F68721E-A9AD-6DF9-2FFC-C854803314A2}"/>
              </a:ext>
            </a:extLst>
          </p:cNvPr>
          <p:cNvSpPr txBox="1"/>
          <p:nvPr/>
        </p:nvSpPr>
        <p:spPr>
          <a:xfrm>
            <a:off x="8535710" y="3817402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???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595CFF2-594A-39C9-FFEF-056651DBE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885" y="5062641"/>
            <a:ext cx="368075" cy="4929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BA0B6C-A42E-6C37-A6AE-7B5E574B7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1214" y="5514975"/>
            <a:ext cx="5062544" cy="44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1F460-0E4F-CB2B-B131-E7C5034F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C6CA0F-CADA-1BC1-B974-10C445CDF349}"/>
              </a:ext>
            </a:extLst>
          </p:cNvPr>
          <p:cNvGrpSpPr>
            <a:grpSpLocks/>
          </p:cNvGrpSpPr>
          <p:nvPr/>
        </p:nvGrpSpPr>
        <p:grpSpPr>
          <a:xfrm>
            <a:off x="-3810" y="265172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A896E35C-4748-4070-D0EF-EE48C666D79F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4A7F85F1-E119-BEBB-A88A-3944F25F169F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7083F04-4F8E-599E-EA08-058503D8721B}"/>
              </a:ext>
            </a:extLst>
          </p:cNvPr>
          <p:cNvSpPr/>
          <p:nvPr/>
        </p:nvSpPr>
        <p:spPr>
          <a:xfrm>
            <a:off x="6712674" y="2097941"/>
            <a:ext cx="6589124" cy="1239815"/>
          </a:xfrm>
          <a:prstGeom prst="roundRect">
            <a:avLst>
              <a:gd name="adj" fmla="val 17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7D8891B-3148-D1E0-FB06-59A992552915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Le dilemme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C6C3CD-D44E-EF44-6101-C0ED0BB34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ED5B408-67B7-504F-1F56-CE2073A82B8A}"/>
              </a:ext>
            </a:extLst>
          </p:cNvPr>
          <p:cNvSpPr/>
          <p:nvPr/>
        </p:nvSpPr>
        <p:spPr>
          <a:xfrm>
            <a:off x="1673304" y="3508243"/>
            <a:ext cx="6520090" cy="1692575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B93D7D6-492E-7644-1A56-A5E93DFDEF22}"/>
              </a:ext>
            </a:extLst>
          </p:cNvPr>
          <p:cNvSpPr/>
          <p:nvPr/>
        </p:nvSpPr>
        <p:spPr>
          <a:xfrm>
            <a:off x="12219394" y="5345557"/>
            <a:ext cx="6520090" cy="3270739"/>
          </a:xfrm>
          <a:prstGeom prst="roundRect">
            <a:avLst>
              <a:gd name="adj" fmla="val 5925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5282792-D192-77F1-8C39-E860410C119A}"/>
              </a:ext>
            </a:extLst>
          </p:cNvPr>
          <p:cNvSpPr/>
          <p:nvPr/>
        </p:nvSpPr>
        <p:spPr>
          <a:xfrm>
            <a:off x="12239704" y="3508243"/>
            <a:ext cx="6520090" cy="1692575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D3786D-E312-006D-096C-038FB9651E3A}"/>
              </a:ext>
            </a:extLst>
          </p:cNvPr>
          <p:cNvSpPr txBox="1"/>
          <p:nvPr/>
        </p:nvSpPr>
        <p:spPr>
          <a:xfrm>
            <a:off x="5013960" y="2465950"/>
            <a:ext cx="10068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Présentation clinique atypique</a:t>
            </a:r>
          </a:p>
          <a:p>
            <a:pPr algn="ctr"/>
            <a:endParaRPr lang="fr-FR" sz="3200" b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5B8941-24DF-37EE-BB0A-5E95E954C4D5}"/>
              </a:ext>
            </a:extLst>
          </p:cNvPr>
          <p:cNvSpPr txBox="1"/>
          <p:nvPr/>
        </p:nvSpPr>
        <p:spPr>
          <a:xfrm>
            <a:off x="2388904" y="3849821"/>
            <a:ext cx="5088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</a:rPr>
              <a:t>Retard diagnostique et thérapeutique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A8BC048-AA51-5E27-08E5-5009FB46A57E}"/>
              </a:ext>
            </a:extLst>
          </p:cNvPr>
          <p:cNvSpPr txBox="1"/>
          <p:nvPr/>
        </p:nvSpPr>
        <p:spPr>
          <a:xfrm>
            <a:off x="12926394" y="3849821"/>
            <a:ext cx="5088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</a:rPr>
              <a:t> Antibiothérapie inappropriée et excessive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EFB1BE-75F2-9040-ED2A-F4EC2D1BA7F2}"/>
              </a:ext>
            </a:extLst>
          </p:cNvPr>
          <p:cNvSpPr txBox="1"/>
          <p:nvPr/>
        </p:nvSpPr>
        <p:spPr>
          <a:xfrm>
            <a:off x="13027994" y="5919530"/>
            <a:ext cx="50888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Effets indésirables</a:t>
            </a:r>
          </a:p>
          <a:p>
            <a:pPr algn="ctr" defTabSz="457189" rtl="0"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  <a:sym typeface="Wingdings 3"/>
              </a:rPr>
              <a:t>Interaction médicamenteuse</a:t>
            </a:r>
            <a:endParaRPr lang="fr-FR" sz="3200" kern="1200" dirty="0">
              <a:solidFill>
                <a:srgbClr val="1E3D7D"/>
              </a:solidFill>
              <a:latin typeface="Aptos" panose="020B0004020202020204" pitchFamily="34" charset="0"/>
              <a:sym typeface="Wingdings 3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Infection à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i="1" kern="1200" dirty="0">
                <a:solidFill>
                  <a:srgbClr val="1E3D7D"/>
                </a:solidFill>
                <a:latin typeface="Aptos" panose="020B0004020202020204" pitchFamily="34" charset="0"/>
              </a:rPr>
              <a:t>C. difficile </a:t>
            </a: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++++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7FA59EC-9FB3-6100-8EA2-BD599EC03900}"/>
              </a:ext>
            </a:extLst>
          </p:cNvPr>
          <p:cNvSpPr/>
          <p:nvPr/>
        </p:nvSpPr>
        <p:spPr>
          <a:xfrm>
            <a:off x="1673304" y="5418323"/>
            <a:ext cx="6520090" cy="2598552"/>
          </a:xfrm>
          <a:prstGeom prst="roundRect">
            <a:avLst>
              <a:gd name="adj" fmla="val 118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948400-25C1-551F-24DD-DDCAE77D2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263" y="6066001"/>
            <a:ext cx="1062606" cy="13031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05D9865-4A4F-B8EC-B4C4-455643732CE3}"/>
              </a:ext>
            </a:extLst>
          </p:cNvPr>
          <p:cNvSpPr txBox="1"/>
          <p:nvPr/>
        </p:nvSpPr>
        <p:spPr>
          <a:xfrm>
            <a:off x="4244151" y="6055879"/>
            <a:ext cx="24685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 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Mortalité</a:t>
            </a:r>
          </a:p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 Morbidité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5523121-E9C1-E7BD-AC93-EB3C444E587A}"/>
              </a:ext>
            </a:extLst>
          </p:cNvPr>
          <p:cNvSpPr/>
          <p:nvPr/>
        </p:nvSpPr>
        <p:spPr>
          <a:xfrm>
            <a:off x="8504753" y="3508244"/>
            <a:ext cx="3405955" cy="3110614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9608532-3A60-7B4A-F132-94EAB67A3937}"/>
              </a:ext>
            </a:extLst>
          </p:cNvPr>
          <p:cNvSpPr txBox="1"/>
          <p:nvPr/>
        </p:nvSpPr>
        <p:spPr>
          <a:xfrm>
            <a:off x="8535710" y="5696415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6BCFBE9-771F-FC3C-63BC-681549F82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293" y="4435475"/>
            <a:ext cx="1155700" cy="10795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9B9A603-46A9-82BA-1DC1-37D78C8A8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73" y="3210807"/>
            <a:ext cx="342953" cy="4593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4347019-F9E5-FD24-DAAD-332C6E966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8213" y="3210807"/>
            <a:ext cx="342953" cy="45931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5FF72D51-52F3-56F6-08BD-F647C579B990}"/>
              </a:ext>
            </a:extLst>
          </p:cNvPr>
          <p:cNvSpPr txBox="1"/>
          <p:nvPr/>
        </p:nvSpPr>
        <p:spPr>
          <a:xfrm>
            <a:off x="8535710" y="3817402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???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1155350-3779-3541-FDE9-CF5FA009D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885" y="5062641"/>
            <a:ext cx="368075" cy="49295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F6FFEEF-FE06-71E3-9F4A-886BF68BF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2605" y="5062641"/>
            <a:ext cx="368075" cy="49295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919DD03B-1F2A-52F4-31F5-436C5092F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0023914" y="5559046"/>
            <a:ext cx="364958" cy="35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86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94AB6-050E-F955-259B-E0D31C3A8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0C760B8-5298-5265-6BE7-33AB38400497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007FEE37-6AA6-15BD-F08A-72FA009EF4C5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4E27B13-293A-450D-7484-C1A688E7CA33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5F60DDD-FFE1-F09C-FCA1-D22C5C9611A0}"/>
              </a:ext>
            </a:extLst>
          </p:cNvPr>
          <p:cNvSpPr/>
          <p:nvPr/>
        </p:nvSpPr>
        <p:spPr>
          <a:xfrm>
            <a:off x="6712674" y="2097941"/>
            <a:ext cx="6589124" cy="1239815"/>
          </a:xfrm>
          <a:prstGeom prst="roundRect">
            <a:avLst>
              <a:gd name="adj" fmla="val 177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6E6CB41-1452-1E42-5AC8-4397B11B8A59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Le dilemme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A6E052-91BA-3C82-E948-6995DF0A5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84E4020-B50D-CCCA-9A18-DB67B28D9AA3}"/>
              </a:ext>
            </a:extLst>
          </p:cNvPr>
          <p:cNvSpPr/>
          <p:nvPr/>
        </p:nvSpPr>
        <p:spPr>
          <a:xfrm>
            <a:off x="1673304" y="3508243"/>
            <a:ext cx="6520090" cy="1692575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5DECDD7-01BC-8AFF-8E7C-D039BFCC4873}"/>
              </a:ext>
            </a:extLst>
          </p:cNvPr>
          <p:cNvSpPr/>
          <p:nvPr/>
        </p:nvSpPr>
        <p:spPr>
          <a:xfrm>
            <a:off x="12219394" y="5508136"/>
            <a:ext cx="6520090" cy="3270739"/>
          </a:xfrm>
          <a:prstGeom prst="roundRect">
            <a:avLst>
              <a:gd name="adj" fmla="val 592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40835561-1BBD-440A-7599-9AED0CC59D09}"/>
              </a:ext>
            </a:extLst>
          </p:cNvPr>
          <p:cNvSpPr/>
          <p:nvPr/>
        </p:nvSpPr>
        <p:spPr>
          <a:xfrm>
            <a:off x="12239704" y="9015006"/>
            <a:ext cx="6520090" cy="1300143"/>
          </a:xfrm>
          <a:prstGeom prst="roundRect">
            <a:avLst>
              <a:gd name="adj" fmla="val 17185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2AB469F-3B02-C0C5-12EE-B3FC3EBCC637}"/>
              </a:ext>
            </a:extLst>
          </p:cNvPr>
          <p:cNvSpPr/>
          <p:nvPr/>
        </p:nvSpPr>
        <p:spPr>
          <a:xfrm>
            <a:off x="12239704" y="3508243"/>
            <a:ext cx="6520090" cy="1692575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D00C94-359B-AD9E-36A8-156CDB635B79}"/>
              </a:ext>
            </a:extLst>
          </p:cNvPr>
          <p:cNvSpPr txBox="1"/>
          <p:nvPr/>
        </p:nvSpPr>
        <p:spPr>
          <a:xfrm>
            <a:off x="5013960" y="2465950"/>
            <a:ext cx="10068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Présentation clinique atypique</a:t>
            </a:r>
          </a:p>
          <a:p>
            <a:pPr algn="ctr"/>
            <a:endParaRPr lang="fr-FR" sz="3200" b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2598D8-20E4-7CDE-914F-261346969B65}"/>
              </a:ext>
            </a:extLst>
          </p:cNvPr>
          <p:cNvSpPr txBox="1"/>
          <p:nvPr/>
        </p:nvSpPr>
        <p:spPr>
          <a:xfrm>
            <a:off x="2388904" y="3849821"/>
            <a:ext cx="5088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</a:rPr>
              <a:t>Retard diagnostique et thérapeutique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D5C40E6-B6C6-1862-2BD1-8F047A73E529}"/>
              </a:ext>
            </a:extLst>
          </p:cNvPr>
          <p:cNvSpPr txBox="1"/>
          <p:nvPr/>
        </p:nvSpPr>
        <p:spPr>
          <a:xfrm>
            <a:off x="12926394" y="3849821"/>
            <a:ext cx="50888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 Antibiothérapie inappropriée et excessive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6BDBFE-EC82-646C-EA54-89205EB04C98}"/>
              </a:ext>
            </a:extLst>
          </p:cNvPr>
          <p:cNvSpPr txBox="1"/>
          <p:nvPr/>
        </p:nvSpPr>
        <p:spPr>
          <a:xfrm>
            <a:off x="13027994" y="5919530"/>
            <a:ext cx="50888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Effets indésirables</a:t>
            </a:r>
          </a:p>
          <a:p>
            <a:pPr algn="ctr" defTabSz="457189" rtl="0"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  <a:sym typeface="Wingdings 3"/>
              </a:rPr>
              <a:t>Interaction médicamenteuse</a:t>
            </a:r>
            <a:endParaRPr lang="fr-FR" sz="3200" kern="1200" dirty="0">
              <a:solidFill>
                <a:srgbClr val="1E3D7D"/>
              </a:solidFill>
              <a:latin typeface="Aptos" panose="020B0004020202020204" pitchFamily="34" charset="0"/>
              <a:sym typeface="Wingdings 3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Infection à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i="1" kern="1200" dirty="0">
                <a:solidFill>
                  <a:srgbClr val="1E3D7D"/>
                </a:solidFill>
                <a:latin typeface="Aptos" panose="020B0004020202020204" pitchFamily="34" charset="0"/>
              </a:rPr>
              <a:t>C. difficile </a:t>
            </a:r>
            <a:r>
              <a:rPr lang="fr-FR" sz="32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++++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82E056-41A1-DF0B-3503-4C8485118E43}"/>
              </a:ext>
            </a:extLst>
          </p:cNvPr>
          <p:cNvSpPr txBox="1"/>
          <p:nvPr/>
        </p:nvSpPr>
        <p:spPr>
          <a:xfrm>
            <a:off x="13027994" y="9358531"/>
            <a:ext cx="5088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Calibri"/>
              </a:rPr>
              <a:t>Antibiorésistance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3D9588E-F4CB-7048-3C7D-EC717B27A3A6}"/>
              </a:ext>
            </a:extLst>
          </p:cNvPr>
          <p:cNvSpPr/>
          <p:nvPr/>
        </p:nvSpPr>
        <p:spPr>
          <a:xfrm>
            <a:off x="1673304" y="5418323"/>
            <a:ext cx="6520090" cy="2598552"/>
          </a:xfrm>
          <a:prstGeom prst="roundRect">
            <a:avLst>
              <a:gd name="adj" fmla="val 1188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F9A9ACE-E1E2-6894-4491-29F0A7285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263" y="6066001"/>
            <a:ext cx="1062606" cy="130319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AC8AE48-D291-877E-D49C-9C6B6A4E9727}"/>
              </a:ext>
            </a:extLst>
          </p:cNvPr>
          <p:cNvSpPr txBox="1"/>
          <p:nvPr/>
        </p:nvSpPr>
        <p:spPr>
          <a:xfrm>
            <a:off x="4244151" y="6055879"/>
            <a:ext cx="24685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 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Mortalité</a:t>
            </a:r>
          </a:p>
          <a:p>
            <a:r>
              <a:rPr lang="fr-FR" sz="4000" b="1" dirty="0">
                <a:solidFill>
                  <a:srgbClr val="C00000"/>
                </a:solidFill>
                <a:latin typeface="Aptos" panose="020B0004020202020204" pitchFamily="34" charset="0"/>
              </a:rPr>
              <a:t>➚</a:t>
            </a:r>
            <a:r>
              <a:rPr lang="fr-FR" sz="3200" b="1" dirty="0">
                <a:solidFill>
                  <a:srgbClr val="C00000"/>
                </a:solidFill>
                <a:latin typeface="Aptos" panose="020B0004020202020204" pitchFamily="34" charset="0"/>
              </a:rPr>
              <a:t> Morbidité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E94CAD9-37CF-D587-C070-8110E801A3F4}"/>
              </a:ext>
            </a:extLst>
          </p:cNvPr>
          <p:cNvSpPr/>
          <p:nvPr/>
        </p:nvSpPr>
        <p:spPr>
          <a:xfrm>
            <a:off x="8504753" y="3508244"/>
            <a:ext cx="3405955" cy="3110614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74A61EC-935A-A2F3-F8A5-D79E87BB444C}"/>
              </a:ext>
            </a:extLst>
          </p:cNvPr>
          <p:cNvSpPr txBox="1"/>
          <p:nvPr/>
        </p:nvSpPr>
        <p:spPr>
          <a:xfrm>
            <a:off x="8535710" y="5696415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54D62-4B1A-F13F-8ABF-0331B8464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4293" y="4435475"/>
            <a:ext cx="1155700" cy="107950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3EA403E-0908-D4EB-D6B3-B9485535B948}"/>
              </a:ext>
            </a:extLst>
          </p:cNvPr>
          <p:cNvSpPr/>
          <p:nvPr/>
        </p:nvSpPr>
        <p:spPr>
          <a:xfrm>
            <a:off x="4187826" y="8234379"/>
            <a:ext cx="4005567" cy="2505375"/>
          </a:xfrm>
          <a:prstGeom prst="roundRect">
            <a:avLst>
              <a:gd name="adj" fmla="val 11885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8BE8AA0-29CA-B65A-7CDD-8AB45D271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773" y="3210807"/>
            <a:ext cx="342953" cy="45931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97AFB49-4D43-5B1B-1D77-0BD6BD5D7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8213" y="3210807"/>
            <a:ext cx="342953" cy="45931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4CAE277-5A7B-1408-57E9-411184F0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4462" y="8811125"/>
            <a:ext cx="1655806" cy="150402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A1273F0E-04B8-614D-9139-A52B82093D03}"/>
              </a:ext>
            </a:extLst>
          </p:cNvPr>
          <p:cNvSpPr txBox="1"/>
          <p:nvPr/>
        </p:nvSpPr>
        <p:spPr>
          <a:xfrm>
            <a:off x="8535710" y="3817402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???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636BC99-B1E0-E3FF-13B6-2CEE25BAF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885" y="5062641"/>
            <a:ext cx="368075" cy="492958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8048B04C-879F-BDB2-347D-52F7882A2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32605" y="5062641"/>
            <a:ext cx="368075" cy="49295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3E5BEEC4-592A-7C3E-B5FC-0B009CCC6E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5950175" y="7907441"/>
            <a:ext cx="368075" cy="49295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6B58AB8B-A0C7-8AB8-CD0C-5639EC566E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023914" y="5559046"/>
            <a:ext cx="364958" cy="3545307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08A8BFC-0CBE-7CFB-F859-7F8D432E5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023914" y="7773927"/>
            <a:ext cx="364958" cy="35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1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BF3B6559-0B02-EDE0-5F6B-C05BFC4815FA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DE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7684AF15-BCD7-C2E1-E0FF-779D52A14A58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FCE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4100" y="1141507"/>
            <a:ext cx="18898470" cy="886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805"/>
              </a:lnSpc>
            </a:pPr>
            <a:r>
              <a:rPr lang="fr-FR" dirty="0">
                <a:solidFill>
                  <a:srgbClr val="1E3D7D"/>
                </a:solidFill>
              </a:rPr>
              <a:t>L’atypie clinique existe mais …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2F623C2-C47A-2EE8-5800-CB98AE4AE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A0B511-517D-03EC-8759-87C52776F797}"/>
              </a:ext>
            </a:extLst>
          </p:cNvPr>
          <p:cNvSpPr/>
          <p:nvPr/>
        </p:nvSpPr>
        <p:spPr>
          <a:xfrm>
            <a:off x="3498850" y="2799982"/>
            <a:ext cx="3657600" cy="3753749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 w="76200">
            <a:solidFill>
              <a:srgbClr val="F4B8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9F98422-E882-E6D3-A753-769637991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9444246"/>
            <a:ext cx="110902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Jarrett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Arch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Intern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mr-IN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charset="0"/>
              </a:rPr>
              <a:t>Med</a:t>
            </a:r>
            <a:r>
              <a:rPr lang="mr-IN" sz="1800" i="1" dirty="0">
                <a:solidFill>
                  <a:srgbClr val="1E3D7D"/>
                </a:solidFill>
                <a:latin typeface="Aptos" panose="020B0004020202020204" pitchFamily="34" charset="0"/>
                <a:cs typeface="Calibri" charset="0"/>
              </a:rPr>
              <a:t> 199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</a:t>
            </a:r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Metlay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Arch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Intern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Med 1997</a:t>
            </a:r>
          </a:p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Fernández-</a:t>
            </a:r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Sabé</a:t>
            </a:r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et al.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Medicine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2003</a:t>
            </a:r>
          </a:p>
          <a:p>
            <a:pPr algn="r"/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Hyernard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</a:rPr>
              <a:t> et al. Am J Med 2019</a:t>
            </a:r>
            <a:endParaRPr lang="en-US" sz="1800" i="1" dirty="0">
              <a:solidFill>
                <a:srgbClr val="1E3D7D"/>
              </a:solidFill>
              <a:latin typeface="Aptos" panose="020B0004020202020204" pitchFamily="34" charset="0"/>
            </a:endParaRPr>
          </a:p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Laborde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Diagnostics 2021 </a:t>
            </a:r>
            <a:endParaRPr lang="fr-FR" sz="1800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D9D3D4-2A7C-59F3-DA73-6C120F1D4538}"/>
              </a:ext>
            </a:extLst>
          </p:cNvPr>
          <p:cNvSpPr txBox="1"/>
          <p:nvPr/>
        </p:nvSpPr>
        <p:spPr>
          <a:xfrm>
            <a:off x="3955317" y="3266475"/>
            <a:ext cx="29654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Anorexie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Confusion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Chute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Asthénie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Déclin fonctionnel</a:t>
            </a:r>
          </a:p>
          <a:p>
            <a:pPr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+ </a:t>
            </a:r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signes typiques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35D88E7E-7FF3-70C1-A9AA-7742A16785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991067"/>
              </p:ext>
            </p:extLst>
          </p:nvPr>
        </p:nvGraphicFramePr>
        <p:xfrm>
          <a:off x="6434242" y="2835275"/>
          <a:ext cx="9017592" cy="614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94C7150-B72C-94D5-89F0-A04866ABDEF2}"/>
              </a:ext>
            </a:extLst>
          </p:cNvPr>
          <p:cNvSpPr/>
          <p:nvPr/>
        </p:nvSpPr>
        <p:spPr>
          <a:xfrm>
            <a:off x="4213225" y="6857632"/>
            <a:ext cx="3657600" cy="3140443"/>
          </a:xfrm>
          <a:prstGeom prst="roundRect">
            <a:avLst>
              <a:gd name="adj" fmla="val 11885"/>
            </a:avLst>
          </a:prstGeom>
          <a:solidFill>
            <a:schemeClr val="bg1"/>
          </a:solidFill>
          <a:ln w="76200">
            <a:solidFill>
              <a:srgbClr val="0881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45A391-2E69-1D66-7B27-22CB155A1188}"/>
              </a:ext>
            </a:extLst>
          </p:cNvPr>
          <p:cNvSpPr txBox="1"/>
          <p:nvPr/>
        </p:nvSpPr>
        <p:spPr>
          <a:xfrm>
            <a:off x="4669692" y="7324125"/>
            <a:ext cx="29654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Anorexie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Confusion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Chute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Asthénie</a:t>
            </a:r>
          </a:p>
          <a:p>
            <a:pPr marL="380981" indent="-380981">
              <a:buFont typeface="Arial"/>
              <a:buChar char="•"/>
              <a:defRPr/>
            </a:pP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  <a:cs typeface="Calibri"/>
              </a:rPr>
              <a:t>Déclin fonctionnel</a:t>
            </a:r>
            <a:endParaRPr lang="fr-FR" sz="2400" b="1" dirty="0">
              <a:solidFill>
                <a:srgbClr val="1E3D7D"/>
              </a:solidFill>
              <a:latin typeface="Aptos" panose="020B0004020202020204" pitchFamily="34" charset="0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20B9AF6-4775-F1A1-1A5C-5CDF149A1F71}"/>
              </a:ext>
            </a:extLst>
          </p:cNvPr>
          <p:cNvSpPr txBox="1"/>
          <p:nvPr/>
        </p:nvSpPr>
        <p:spPr>
          <a:xfrm>
            <a:off x="14924609" y="4733924"/>
            <a:ext cx="2767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Idem adulte jeune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37CB563-F044-D0D0-9DDC-F1A96F8F2C74}"/>
              </a:ext>
            </a:extLst>
          </p:cNvPr>
          <p:cNvCxnSpPr/>
          <p:nvPr/>
        </p:nvCxnSpPr>
        <p:spPr>
          <a:xfrm>
            <a:off x="7156450" y="4511675"/>
            <a:ext cx="1143000" cy="381000"/>
          </a:xfrm>
          <a:prstGeom prst="straightConnector1">
            <a:avLst/>
          </a:prstGeom>
          <a:ln w="44450">
            <a:solidFill>
              <a:srgbClr val="F4B8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857FEF6-9C0C-684E-FA03-45F0D59DC14F}"/>
              </a:ext>
            </a:extLst>
          </p:cNvPr>
          <p:cNvCxnSpPr>
            <a:cxnSpLocks/>
          </p:cNvCxnSpPr>
          <p:nvPr/>
        </p:nvCxnSpPr>
        <p:spPr>
          <a:xfrm flipV="1">
            <a:off x="7842250" y="7753619"/>
            <a:ext cx="1186089" cy="491856"/>
          </a:xfrm>
          <a:prstGeom prst="straightConnector1">
            <a:avLst/>
          </a:prstGeom>
          <a:ln w="44450">
            <a:solidFill>
              <a:srgbClr val="0881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7DC4F93-B1F5-BAAF-C931-9DA8E8BB8E6E}"/>
              </a:ext>
            </a:extLst>
          </p:cNvPr>
          <p:cNvCxnSpPr>
            <a:cxnSpLocks/>
          </p:cNvCxnSpPr>
          <p:nvPr/>
        </p:nvCxnSpPr>
        <p:spPr>
          <a:xfrm flipH="1">
            <a:off x="13798187" y="5293207"/>
            <a:ext cx="1126423" cy="325562"/>
          </a:xfrm>
          <a:prstGeom prst="straightConnector1">
            <a:avLst/>
          </a:prstGeom>
          <a:ln w="44450">
            <a:solidFill>
              <a:srgbClr val="1E3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EFAD4-B4DF-4825-EF2C-BA161424D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714DB9B-DB17-C96A-6061-CF852B40696F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C8850F9B-C317-4F60-5B1B-642BECCA9677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5949F9EE-0C80-136C-5046-B1E447696B30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F22493B0-D128-8E94-F3B5-6319D7E844C4}"/>
              </a:ext>
            </a:extLst>
          </p:cNvPr>
          <p:cNvSpPr txBox="1">
            <a:spLocks/>
          </p:cNvSpPr>
          <p:nvPr/>
        </p:nvSpPr>
        <p:spPr>
          <a:xfrm>
            <a:off x="222251" y="440291"/>
            <a:ext cx="19583400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MAIS, quand on cherche, on trouve chez 80% des patients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D5D78C-805E-3C13-5F8A-A251C66F9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6E1D2FB4-6107-9A59-0764-F30687F52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1850" y="9444246"/>
            <a:ext cx="1109024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Jarrett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Arch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Intern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mr-IN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charset="0"/>
              </a:rPr>
              <a:t>Med</a:t>
            </a:r>
            <a:r>
              <a:rPr lang="mr-IN" sz="1800" i="1" dirty="0">
                <a:solidFill>
                  <a:srgbClr val="1E3D7D"/>
                </a:solidFill>
                <a:latin typeface="Aptos" panose="020B0004020202020204" pitchFamily="34" charset="0"/>
                <a:cs typeface="Calibri" charset="0"/>
              </a:rPr>
              <a:t> 199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5</a:t>
            </a:r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Metlay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Arch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Intern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Med 1997</a:t>
            </a:r>
          </a:p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Fernández-</a:t>
            </a:r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Sabé</a:t>
            </a:r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et al. </a:t>
            </a:r>
            <a:r>
              <a:rPr lang="fr-FR" sz="1800" i="1" dirty="0" err="1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Medicine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2003</a:t>
            </a:r>
          </a:p>
          <a:p>
            <a:pPr algn="r"/>
            <a:r>
              <a:rPr lang="fr-FR" sz="1800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Hyernard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</a:rPr>
              <a:t> et al. Am J Med 2019</a:t>
            </a:r>
            <a:endParaRPr lang="en-US" sz="1800" i="1" dirty="0">
              <a:solidFill>
                <a:srgbClr val="1E3D7D"/>
              </a:solidFill>
              <a:latin typeface="Aptos" panose="020B0004020202020204" pitchFamily="34" charset="0"/>
            </a:endParaRPr>
          </a:p>
          <a:p>
            <a:pPr algn="r"/>
            <a:r>
              <a:rPr lang="fr-FR" sz="1800" b="1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Laborde</a:t>
            </a:r>
            <a:r>
              <a:rPr lang="fr-FR" sz="1800" i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et al. Diagnostics 2021 </a:t>
            </a:r>
            <a:endParaRPr lang="fr-FR" sz="1800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FB527D75-7E32-2A02-E42B-781C756149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625553"/>
              </p:ext>
            </p:extLst>
          </p:nvPr>
        </p:nvGraphicFramePr>
        <p:xfrm>
          <a:off x="2736850" y="2761389"/>
          <a:ext cx="9017592" cy="6148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FC883B7A-B619-FB47-60ED-08197E96ABB0}"/>
              </a:ext>
            </a:extLst>
          </p:cNvPr>
          <p:cNvSpPr/>
          <p:nvPr/>
        </p:nvSpPr>
        <p:spPr>
          <a:xfrm>
            <a:off x="11272228" y="3244090"/>
            <a:ext cx="4240556" cy="5153786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 w="38100">
            <a:solidFill>
              <a:srgbClr val="0881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13">
            <a:extLst>
              <a:ext uri="{FF2B5EF4-FFF2-40B4-BE49-F238E27FC236}">
                <a16:creationId xmlns:a16="http://schemas.microsoft.com/office/drawing/2014/main" id="{726487B4-5983-3979-C4BF-C7EA4D7E934E}"/>
              </a:ext>
            </a:extLst>
          </p:cNvPr>
          <p:cNvSpPr txBox="1"/>
          <p:nvPr/>
        </p:nvSpPr>
        <p:spPr>
          <a:xfrm>
            <a:off x="11491753" y="6821001"/>
            <a:ext cx="3801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Examen clinique exhaustif</a:t>
            </a:r>
          </a:p>
        </p:txBody>
      </p:sp>
      <p:sp>
        <p:nvSpPr>
          <p:cNvPr id="16" name="ZoneTexte 10">
            <a:extLst>
              <a:ext uri="{FF2B5EF4-FFF2-40B4-BE49-F238E27FC236}">
                <a16:creationId xmlns:a16="http://schemas.microsoft.com/office/drawing/2014/main" id="{2FB7C871-F4FB-BFB0-2EFE-A947396D4FAD}"/>
              </a:ext>
            </a:extLst>
          </p:cNvPr>
          <p:cNvSpPr txBox="1"/>
          <p:nvPr/>
        </p:nvSpPr>
        <p:spPr>
          <a:xfrm>
            <a:off x="12826107" y="3865560"/>
            <a:ext cx="1066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</a:rPr>
              <a:t>80%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C20CAB-A845-7E26-BB2B-18BAF5A52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8651" y="4878438"/>
            <a:ext cx="1064933" cy="153823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9F0F5B-1A73-A350-777C-842995CC5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150" y="5053920"/>
            <a:ext cx="763571" cy="12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2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65A5C5-6225-CE4B-9DF8-BE84ACF61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0A522141-57AA-C91B-437A-CBF8F0B3EB4B}"/>
              </a:ext>
            </a:extLst>
          </p:cNvPr>
          <p:cNvSpPr/>
          <p:nvPr/>
        </p:nvSpPr>
        <p:spPr>
          <a:xfrm>
            <a:off x="0" y="2131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DE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0119BA88-BEEB-3128-D432-6A86B4BC1115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FCE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44E2415-3967-2AE2-3703-24FEF78B4D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380" y="1062710"/>
            <a:ext cx="17374869" cy="886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805"/>
              </a:lnSpc>
            </a:pPr>
            <a:r>
              <a:rPr lang="fr-FR" dirty="0">
                <a:solidFill>
                  <a:srgbClr val="1E3D7D"/>
                </a:solidFill>
              </a:rPr>
              <a:t>L’atypie justifie-t-elle une telle pratique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F86FBBD-2099-9E85-8A20-128DC2490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4480CE1-3057-D080-9C89-15C3FFA828B4}"/>
              </a:ext>
            </a:extLst>
          </p:cNvPr>
          <p:cNvSpPr/>
          <p:nvPr/>
        </p:nvSpPr>
        <p:spPr>
          <a:xfrm>
            <a:off x="12023687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1D66D4F-652D-A282-E1D8-44454DC1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0166" y="3230727"/>
            <a:ext cx="1424511" cy="13305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F4350D-423E-3E37-0DD2-C5AE55AD9F0F}"/>
              </a:ext>
            </a:extLst>
          </p:cNvPr>
          <p:cNvSpPr txBox="1"/>
          <p:nvPr/>
        </p:nvSpPr>
        <p:spPr>
          <a:xfrm>
            <a:off x="12023687" y="4791766"/>
            <a:ext cx="28486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8815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Antibiotiques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929C94E-2B0B-D803-5412-7B05B06D144D}"/>
              </a:ext>
            </a:extLst>
          </p:cNvPr>
          <p:cNvSpPr/>
          <p:nvPr/>
        </p:nvSpPr>
        <p:spPr>
          <a:xfrm>
            <a:off x="4610516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BB2F628-FF85-958A-B322-8948AC2B2C15}"/>
              </a:ext>
            </a:extLst>
          </p:cNvPr>
          <p:cNvSpPr txBox="1"/>
          <p:nvPr/>
        </p:nvSpPr>
        <p:spPr>
          <a:xfrm>
            <a:off x="5081248" y="3124757"/>
            <a:ext cx="1999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Confusion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Chute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Asthénie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80325DF-717A-36FF-9DFB-FE96AEAC68A1}"/>
              </a:ext>
            </a:extLst>
          </p:cNvPr>
          <p:cNvCxnSpPr>
            <a:cxnSpLocks/>
          </p:cNvCxnSpPr>
          <p:nvPr/>
        </p:nvCxnSpPr>
        <p:spPr>
          <a:xfrm>
            <a:off x="7459177" y="4004995"/>
            <a:ext cx="4422012" cy="0"/>
          </a:xfrm>
          <a:prstGeom prst="straightConnector1">
            <a:avLst/>
          </a:prstGeom>
          <a:ln w="57150">
            <a:solidFill>
              <a:srgbClr val="0881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927C05F-241C-6052-10A4-9CAD4E4E6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555" y="2565197"/>
            <a:ext cx="2969845" cy="296379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0874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7C5872F-A45D-60C7-FD32-BB2F4034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12F58746-A2EA-E6B1-AD9C-C14E040F40C0}"/>
              </a:ext>
            </a:extLst>
          </p:cNvPr>
          <p:cNvSpPr/>
          <p:nvPr/>
        </p:nvSpPr>
        <p:spPr>
          <a:xfrm>
            <a:off x="0" y="2131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DE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B2D172FA-9FDF-4C70-9181-A94E7A0CBB7A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FCE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9615C41-8010-CAB7-E840-15D88B3442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380" y="1062710"/>
            <a:ext cx="17374869" cy="886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805"/>
              </a:lnSpc>
            </a:pPr>
            <a:r>
              <a:rPr lang="fr-FR" dirty="0">
                <a:solidFill>
                  <a:srgbClr val="1E3D7D"/>
                </a:solidFill>
              </a:rPr>
              <a:t>L’atypie justifie-t-elle une telle pratique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55D43B9D-3ADC-7B22-DCA6-9094F4B5A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7E99B729-D055-0E8E-5179-1AA8F805F145}"/>
              </a:ext>
            </a:extLst>
          </p:cNvPr>
          <p:cNvSpPr/>
          <p:nvPr/>
        </p:nvSpPr>
        <p:spPr>
          <a:xfrm>
            <a:off x="12023687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476E7D7-3175-FD16-64A5-B8B6EDB52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0166" y="3230727"/>
            <a:ext cx="1424511" cy="13305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89FE3A-0DDD-1B39-D9A5-971C125D9DA0}"/>
              </a:ext>
            </a:extLst>
          </p:cNvPr>
          <p:cNvSpPr txBox="1"/>
          <p:nvPr/>
        </p:nvSpPr>
        <p:spPr>
          <a:xfrm>
            <a:off x="12023687" y="4791766"/>
            <a:ext cx="28486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8815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Antibiotiques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C9C8E22-8051-536E-4CC1-4262ADE3DA35}"/>
              </a:ext>
            </a:extLst>
          </p:cNvPr>
          <p:cNvSpPr/>
          <p:nvPr/>
        </p:nvSpPr>
        <p:spPr>
          <a:xfrm>
            <a:off x="4610516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7413E58-B49D-B4CC-7370-6E206D5DBDE0}"/>
              </a:ext>
            </a:extLst>
          </p:cNvPr>
          <p:cNvSpPr txBox="1"/>
          <p:nvPr/>
        </p:nvSpPr>
        <p:spPr>
          <a:xfrm>
            <a:off x="5081248" y="3124757"/>
            <a:ext cx="1999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Confusion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Chute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Asthénie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6BD02F4-8124-5040-226F-0ED11E5276CD}"/>
              </a:ext>
            </a:extLst>
          </p:cNvPr>
          <p:cNvCxnSpPr>
            <a:cxnSpLocks/>
          </p:cNvCxnSpPr>
          <p:nvPr/>
        </p:nvCxnSpPr>
        <p:spPr>
          <a:xfrm>
            <a:off x="7459177" y="4004995"/>
            <a:ext cx="4422012" cy="0"/>
          </a:xfrm>
          <a:prstGeom prst="straightConnector1">
            <a:avLst/>
          </a:prstGeom>
          <a:ln w="57150">
            <a:solidFill>
              <a:srgbClr val="0881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FE3A162A-E1F6-A1B6-CC88-9C7B8992F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555" y="2565197"/>
            <a:ext cx="2969845" cy="29637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7804F2-BA4B-F230-F4B7-60844830A466}"/>
              </a:ext>
            </a:extLst>
          </p:cNvPr>
          <p:cNvSpPr txBox="1"/>
          <p:nvPr/>
        </p:nvSpPr>
        <p:spPr>
          <a:xfrm rot="20193345">
            <a:off x="9836787" y="3173972"/>
            <a:ext cx="271300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</a:t>
            </a:r>
          </a:p>
        </p:txBody>
      </p:sp>
    </p:spTree>
    <p:extLst>
      <p:ext uri="{BB962C8B-B14F-4D97-AF65-F5344CB8AC3E}">
        <p14:creationId xmlns:p14="http://schemas.microsoft.com/office/powerpoint/2010/main" val="346305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5AB28D-E568-EC39-3A6A-0F88F5E4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AC3259D3-4BB0-E458-E6CE-66D66BC450BD}"/>
              </a:ext>
            </a:extLst>
          </p:cNvPr>
          <p:cNvSpPr/>
          <p:nvPr/>
        </p:nvSpPr>
        <p:spPr>
          <a:xfrm>
            <a:off x="0" y="2131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DE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133A8C79-1A0F-FF8D-E137-C3B47ED68B4B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FCE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D48C63B-A59C-44E5-38CA-335596066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380" y="1062710"/>
            <a:ext cx="17374869" cy="8867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6805"/>
              </a:lnSpc>
            </a:pPr>
            <a:r>
              <a:rPr lang="fr-FR" dirty="0">
                <a:solidFill>
                  <a:srgbClr val="1E3D7D"/>
                </a:solidFill>
              </a:rPr>
              <a:t>L’atypie justifie-t-elle une telle pratique ?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461A25D-4F83-3632-3EF9-1032ABEAF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2642E93D-23DE-5A51-E0A7-937165E812F3}"/>
              </a:ext>
            </a:extLst>
          </p:cNvPr>
          <p:cNvSpPr/>
          <p:nvPr/>
        </p:nvSpPr>
        <p:spPr>
          <a:xfrm>
            <a:off x="12023687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9711E89-C956-61A7-AF06-7949F5CE0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0166" y="3230727"/>
            <a:ext cx="1424511" cy="13305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D24499-BEF8-0F7F-481F-151976CAE3F2}"/>
              </a:ext>
            </a:extLst>
          </p:cNvPr>
          <p:cNvSpPr txBox="1"/>
          <p:nvPr/>
        </p:nvSpPr>
        <p:spPr>
          <a:xfrm>
            <a:off x="12023687" y="4791766"/>
            <a:ext cx="28486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8815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Antibiotiques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7035561-8050-61C8-DF11-B607248455F4}"/>
              </a:ext>
            </a:extLst>
          </p:cNvPr>
          <p:cNvGrpSpPr/>
          <p:nvPr/>
        </p:nvGrpSpPr>
        <p:grpSpPr>
          <a:xfrm>
            <a:off x="1898650" y="5977422"/>
            <a:ext cx="16687799" cy="3903391"/>
            <a:chOff x="1898650" y="9300516"/>
            <a:chExt cx="16687799" cy="3903391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E07A2B20-54CB-D2F5-FDCB-5F683E481F04}"/>
                </a:ext>
              </a:extLst>
            </p:cNvPr>
            <p:cNvSpPr/>
            <p:nvPr/>
          </p:nvSpPr>
          <p:spPr>
            <a:xfrm>
              <a:off x="1898650" y="9300516"/>
              <a:ext cx="16687799" cy="3903391"/>
            </a:xfrm>
            <a:prstGeom prst="roundRect">
              <a:avLst>
                <a:gd name="adj" fmla="val 925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218CAC0F-4D39-9AE1-8CDC-A44D7E0A4BCC}"/>
                </a:ext>
              </a:extLst>
            </p:cNvPr>
            <p:cNvSpPr txBox="1"/>
            <p:nvPr/>
          </p:nvSpPr>
          <p:spPr>
            <a:xfrm>
              <a:off x="2088999" y="9886068"/>
              <a:ext cx="954222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marR="0" lvl="0" indent="-51435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Car la colonisation urinaire est fréquente</a:t>
              </a:r>
              <a:b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(antibiothérapie inappropriée)</a:t>
              </a:r>
            </a:p>
            <a:p>
              <a:pPr marL="514350" marR="0" lvl="0" indent="-51435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endPara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  <a:p>
              <a:pPr marL="514350" marR="0" lvl="0" indent="-51435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Surtout car d’autres diagnostics sont possibles </a:t>
              </a:r>
              <a:b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</a:b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E3D7D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(autres infections, infarctus, iatrogénie, EP…)</a:t>
              </a:r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92FCEE6-9B30-8104-1395-5C9689A20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38800" y="10198926"/>
              <a:ext cx="2118429" cy="20063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937CC9F-EFB0-3D86-CFFE-6577864E6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24678" y="10354031"/>
              <a:ext cx="3462297" cy="16961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FF39F59-F5F2-D3E0-4BC5-A2E658098CA8}"/>
              </a:ext>
            </a:extLst>
          </p:cNvPr>
          <p:cNvSpPr/>
          <p:nvPr/>
        </p:nvSpPr>
        <p:spPr>
          <a:xfrm>
            <a:off x="4610516" y="2530475"/>
            <a:ext cx="2848661" cy="2998520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746A60-7DEA-9B77-9524-5C68768190C1}"/>
              </a:ext>
            </a:extLst>
          </p:cNvPr>
          <p:cNvSpPr txBox="1"/>
          <p:nvPr/>
        </p:nvSpPr>
        <p:spPr>
          <a:xfrm>
            <a:off x="5081248" y="3124757"/>
            <a:ext cx="1999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Confusion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Chute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Asthénie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…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DEABB8D-814A-B040-B2EF-F3F210D34174}"/>
              </a:ext>
            </a:extLst>
          </p:cNvPr>
          <p:cNvCxnSpPr>
            <a:cxnSpLocks/>
          </p:cNvCxnSpPr>
          <p:nvPr/>
        </p:nvCxnSpPr>
        <p:spPr>
          <a:xfrm>
            <a:off x="7459177" y="4004995"/>
            <a:ext cx="4422012" cy="0"/>
          </a:xfrm>
          <a:prstGeom prst="straightConnector1">
            <a:avLst/>
          </a:prstGeom>
          <a:ln w="57150">
            <a:solidFill>
              <a:srgbClr val="0881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2DC78D3-AFD8-4BA9-9851-7C2F5C564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555" y="2565197"/>
            <a:ext cx="2969845" cy="29637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37D152-728A-B253-C044-9C891361451B}"/>
              </a:ext>
            </a:extLst>
          </p:cNvPr>
          <p:cNvSpPr txBox="1"/>
          <p:nvPr/>
        </p:nvSpPr>
        <p:spPr>
          <a:xfrm rot="20193345">
            <a:off x="9836787" y="3173972"/>
            <a:ext cx="2713005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</a:t>
            </a:r>
          </a:p>
        </p:txBody>
      </p:sp>
    </p:spTree>
    <p:extLst>
      <p:ext uri="{BB962C8B-B14F-4D97-AF65-F5344CB8AC3E}">
        <p14:creationId xmlns:p14="http://schemas.microsoft.com/office/powerpoint/2010/main" val="3619538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54663-E214-9C62-A847-45A1A5318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2898CAF-FCC1-CDE9-8ED1-11B593C4F605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3B7D39AC-C5D1-64A0-D85E-D185CA7D54B0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3653A608-7E36-E836-1246-85BEDB12F263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DD6D381E-01B9-4C7F-3254-F3CD16C86F14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0E3ADC-C7B8-3209-90A0-B52D03A69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8C74967-C1B9-0585-05AA-939A60F1733F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89091F4-384A-6CA3-008F-39FD857BFBC6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B7CF9-8344-B819-AA76-4F0E82F67055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AA614BFA-CA03-143B-D4B8-0B99D1C5A0FB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3E4AFCE-9A0C-C4E0-E6DB-2F2E51806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7B2557-E0BB-C519-7E72-DB0B22FB209F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</p:spTree>
    <p:extLst>
      <p:ext uri="{BB962C8B-B14F-4D97-AF65-F5344CB8AC3E}">
        <p14:creationId xmlns:p14="http://schemas.microsoft.com/office/powerpoint/2010/main" val="235837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7F2A09-CD6D-DAC7-46F4-14E16BD3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AD65C25-8FE1-0580-927A-26967BEAFA6E}"/>
              </a:ext>
            </a:extLst>
          </p:cNvPr>
          <p:cNvSpPr/>
          <p:nvPr/>
        </p:nvSpPr>
        <p:spPr>
          <a:xfrm>
            <a:off x="0" y="63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241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355A693-307C-4CFD-2F5B-CA99E3B89E41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3450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FDAD9F82-F6F0-C363-BBC4-4B531365B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42" y="1844675"/>
            <a:ext cx="3945960" cy="996874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6403F6F7-0BC6-7E78-6D80-F712D3E99774}"/>
              </a:ext>
            </a:extLst>
          </p:cNvPr>
          <p:cNvSpPr txBox="1">
            <a:spLocks/>
          </p:cNvSpPr>
          <p:nvPr/>
        </p:nvSpPr>
        <p:spPr>
          <a:xfrm>
            <a:off x="1423992" y="3597275"/>
            <a:ext cx="15562258" cy="40003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600" dirty="0">
                <a:solidFill>
                  <a:schemeClr val="bg1"/>
                </a:solidFill>
              </a:rPr>
              <a:t>Toutes les confusions, chutes ou asthénies ne sont pas des infections !</a:t>
            </a: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id="{14CE8D58-EF06-F234-80BE-7E2A395ABC47}"/>
              </a:ext>
            </a:extLst>
          </p:cNvPr>
          <p:cNvSpPr txBox="1"/>
          <p:nvPr/>
        </p:nvSpPr>
        <p:spPr>
          <a:xfrm>
            <a:off x="1495487" y="8278407"/>
            <a:ext cx="6895543" cy="12644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fr-FR" sz="2650" dirty="0">
                <a:solidFill>
                  <a:srgbClr val="FFFFFF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Pr Claire Roubaud </a:t>
            </a:r>
            <a:r>
              <a:rPr lang="fr-FR" sz="2650" dirty="0" err="1">
                <a:solidFill>
                  <a:srgbClr val="FFFFFF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Baudron</a:t>
            </a:r>
            <a:endParaRPr lang="fr-FR" sz="2650" dirty="0">
              <a:solidFill>
                <a:srgbClr val="FFFFFF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fr-FR" sz="2650" dirty="0">
                <a:solidFill>
                  <a:srgbClr val="98A6C3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Gériatrie - CHU de Bordeaux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fr-FR" sz="2650" dirty="0">
                <a:solidFill>
                  <a:srgbClr val="98A6C3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INSERM BRIC U1312 – Université de Bordeaux</a:t>
            </a:r>
            <a:endParaRPr sz="2650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1578158-19AD-AFD2-276C-0B33DC0050AF}"/>
              </a:ext>
            </a:extLst>
          </p:cNvPr>
          <p:cNvSpPr/>
          <p:nvPr/>
        </p:nvSpPr>
        <p:spPr>
          <a:xfrm>
            <a:off x="8617974" y="8397875"/>
            <a:ext cx="10428502" cy="2133600"/>
          </a:xfrm>
          <a:prstGeom prst="roundRect">
            <a:avLst>
              <a:gd name="adj" fmla="val 479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0D650A-485B-CF59-1DC8-9A4BC1404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2008" y="8759957"/>
            <a:ext cx="2444611" cy="13744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876483-DCAB-D1D1-9F0A-9D5F62C2B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971" y="8954598"/>
            <a:ext cx="1641557" cy="112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9DAA87-EC3C-BF1F-993E-DA7BA0813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805" y="9145577"/>
            <a:ext cx="2121266" cy="7424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A34AC3-5E9D-EAC3-7315-B19618EE88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413" y="9186795"/>
            <a:ext cx="1489646" cy="76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72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1AEB4-5F53-620D-7BC4-28E62E1C1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9533133-DEED-06C5-BA1D-F603E169C797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63D902CE-A8D3-F0E4-C7E9-EBAEED71C313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9E608522-D1AF-256F-8E49-7B82AA5E3ACB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2847FB32-83B7-891D-FBDB-934E375D0DA3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F5514B-0158-5F78-2C99-CB17158B2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457C86B-B436-56B8-ECC2-0958B91208F0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9076F42-78E1-FE0E-F55C-E8CDEEFEB936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11C88AA-2461-F3C2-4EE5-1FC6E1543771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065F51CE-976A-9F9F-E9E7-19F99079BA23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184EADC-B653-D6CD-D460-0741DB5B0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1EBEA35-6C96-5631-C7AF-33B1D13118EA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F3CBD7D-E868-6FC2-CBED-A376CEE46E12}"/>
              </a:ext>
            </a:extLst>
          </p:cNvPr>
          <p:cNvSpPr txBox="1"/>
          <p:nvPr/>
        </p:nvSpPr>
        <p:spPr>
          <a:xfrm>
            <a:off x="9497796" y="2802987"/>
            <a:ext cx="155844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Odeurs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42F30A2-05F2-2864-636C-DCD2FBD39869}"/>
              </a:ext>
            </a:extLst>
          </p:cNvPr>
          <p:cNvCxnSpPr>
            <a:cxnSpLocks/>
          </p:cNvCxnSpPr>
          <p:nvPr/>
        </p:nvCxnSpPr>
        <p:spPr>
          <a:xfrm flipH="1">
            <a:off x="9233044" y="3934746"/>
            <a:ext cx="634619" cy="1017607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D2E8618-E3F0-0201-522B-298B085E1F6F}"/>
              </a:ext>
            </a:extLst>
          </p:cNvPr>
          <p:cNvSpPr/>
          <p:nvPr/>
        </p:nvSpPr>
        <p:spPr>
          <a:xfrm>
            <a:off x="9233044" y="3298410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Déshydratation</a:t>
            </a:r>
          </a:p>
        </p:txBody>
      </p:sp>
    </p:spTree>
    <p:extLst>
      <p:ext uri="{BB962C8B-B14F-4D97-AF65-F5344CB8AC3E}">
        <p14:creationId xmlns:p14="http://schemas.microsoft.com/office/powerpoint/2010/main" val="57910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C65A2-4AF9-C42B-B8E3-C81AE5559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8E0021C-1DA4-A8E8-2682-4609B1E10902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F67B2A3E-027F-F91D-5F82-5CE899ABB868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0188074F-EBFA-9CD8-2653-98F25620757D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D8003053-8BC1-572B-162B-BE459D2BC104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4FEF22-C7AC-D8AC-8B08-DC927EEBA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9D29C88-C346-D967-BF4E-D5C3186F9B86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7AC555E-8FBD-AC9D-9785-D1D4DD8E7168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3B2A1B6-C834-C8B5-4092-4BAEFD3A5D8E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13921BCC-C7FC-65AB-816D-E26E7020078E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7DC6B68-7910-2111-7110-782CA1EA5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27AA555-8C63-B161-855B-5F77CF59F559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8A08591-CCFC-F9EC-B635-EEA4E50E10BE}"/>
              </a:ext>
            </a:extLst>
          </p:cNvPr>
          <p:cNvSpPr txBox="1"/>
          <p:nvPr/>
        </p:nvSpPr>
        <p:spPr>
          <a:xfrm>
            <a:off x="9497796" y="2802987"/>
            <a:ext cx="155844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Odeurs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9459E6F-2C64-FA2F-CCB3-276DF786689A}"/>
              </a:ext>
            </a:extLst>
          </p:cNvPr>
          <p:cNvCxnSpPr>
            <a:cxnSpLocks/>
          </p:cNvCxnSpPr>
          <p:nvPr/>
        </p:nvCxnSpPr>
        <p:spPr>
          <a:xfrm flipH="1">
            <a:off x="9233044" y="3934746"/>
            <a:ext cx="634619" cy="1017607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141076D-A3C6-9A1C-3F6A-46802CB35123}"/>
              </a:ext>
            </a:extLst>
          </p:cNvPr>
          <p:cNvSpPr/>
          <p:nvPr/>
        </p:nvSpPr>
        <p:spPr>
          <a:xfrm>
            <a:off x="9233044" y="3298410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Déshydratation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E0590E-133A-E837-E0DC-60C03712DBD6}"/>
              </a:ext>
            </a:extLst>
          </p:cNvPr>
          <p:cNvSpPr/>
          <p:nvPr/>
        </p:nvSpPr>
        <p:spPr>
          <a:xfrm>
            <a:off x="11261808" y="5344583"/>
            <a:ext cx="3321743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Confusion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Alitement récent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52D062A-69D7-DA27-9C1C-E65D9F986EE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543173" y="5883192"/>
            <a:ext cx="1718635" cy="115740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792FF869-8C5F-21ED-4399-7EF67F931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577" y="4868733"/>
            <a:ext cx="2390162" cy="22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4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B00FC-A615-6C86-E65A-8DAFBAB93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E00CF7B-22A1-C84C-B0BC-43930DD2EFD3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8524343B-5DF0-6A07-839E-A8857ED89DEE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C11A526C-5769-8093-2FB0-9B2B56E83AA4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BE1263B5-DD36-6625-0B1F-39B14D0CA758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278C25-74FF-3160-660F-8D405B2A9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544F916-7137-02D3-5347-2283631D0AD9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C8A2B83-BBEF-09CB-77D5-8FBAB69D4041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C53D860-B112-0287-9CC1-73E9637D067A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C83B97A9-4B7A-3D71-BD86-7717BFE607D0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804FF92-C4CB-4B39-FFAD-E0381382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E0327DE-5D71-5B04-D60B-6C041557E16B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ADC18C5-7389-E2F6-B435-4E5A9349D48C}"/>
              </a:ext>
            </a:extLst>
          </p:cNvPr>
          <p:cNvSpPr txBox="1"/>
          <p:nvPr/>
        </p:nvSpPr>
        <p:spPr>
          <a:xfrm>
            <a:off x="9497796" y="2802987"/>
            <a:ext cx="155844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Odeurs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31F9802-8012-1FC4-1D8A-3757152780FF}"/>
              </a:ext>
            </a:extLst>
          </p:cNvPr>
          <p:cNvCxnSpPr>
            <a:cxnSpLocks/>
          </p:cNvCxnSpPr>
          <p:nvPr/>
        </p:nvCxnSpPr>
        <p:spPr>
          <a:xfrm flipH="1">
            <a:off x="9233044" y="3934746"/>
            <a:ext cx="634619" cy="1017607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B5F636A-37DD-AFD6-78DE-0D4D1C1A3DD7}"/>
              </a:ext>
            </a:extLst>
          </p:cNvPr>
          <p:cNvSpPr/>
          <p:nvPr/>
        </p:nvSpPr>
        <p:spPr>
          <a:xfrm>
            <a:off x="9233044" y="3298410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Déshydratation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7BE68-FC66-84EF-55BF-28EAA50CB4BE}"/>
              </a:ext>
            </a:extLst>
          </p:cNvPr>
          <p:cNvSpPr/>
          <p:nvPr/>
        </p:nvSpPr>
        <p:spPr>
          <a:xfrm>
            <a:off x="11261808" y="5344583"/>
            <a:ext cx="3321743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Confusion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Alitement récent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15359C6-24A4-D4EA-85EB-4FFEC1351B6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543173" y="5883192"/>
            <a:ext cx="1718635" cy="115740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75026E7B-CB68-057F-58F5-6F31553C2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577" y="4868733"/>
            <a:ext cx="2390162" cy="22636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A7BFEFE-E8FE-E98D-62E0-F38FF269F0C6}"/>
              </a:ext>
            </a:extLst>
          </p:cNvPr>
          <p:cNvSpPr/>
          <p:nvPr/>
        </p:nvSpPr>
        <p:spPr>
          <a:xfrm>
            <a:off x="10302445" y="7430588"/>
            <a:ext cx="1356462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  <a:sym typeface="Wingdings 3" panose="05040102010807070707" pitchFamily="18" charset="2"/>
              </a:rPr>
              <a:t> </a:t>
            </a:r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CRP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618AD56-6027-CF16-BFDB-3EFC9627A1FE}"/>
              </a:ext>
            </a:extLst>
          </p:cNvPr>
          <p:cNvSpPr txBox="1"/>
          <p:nvPr/>
        </p:nvSpPr>
        <p:spPr>
          <a:xfrm>
            <a:off x="11967568" y="6981748"/>
            <a:ext cx="3601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Autres infections</a:t>
            </a:r>
          </a:p>
          <a:p>
            <a:r>
              <a:rPr lang="fr-FR" sz="2400" dirty="0" err="1">
                <a:solidFill>
                  <a:srgbClr val="1E3D7D"/>
                </a:solidFill>
                <a:latin typeface="Aptos" panose="020B0004020202020204" pitchFamily="34" charset="0"/>
              </a:rPr>
              <a:t>Veinites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Arthropathies microcristallines</a:t>
            </a: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Infarctus myocardique</a:t>
            </a:r>
          </a:p>
          <a:p>
            <a:r>
              <a:rPr lang="mr-IN" sz="2400" dirty="0">
                <a:solidFill>
                  <a:srgbClr val="1E3D7D"/>
                </a:solidFill>
                <a:latin typeface="Aptos" panose="020B0004020202020204" pitchFamily="34" charset="0"/>
              </a:rPr>
              <a:t>…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8B3660D-C218-1994-AC86-63B8EA246FD1}"/>
              </a:ext>
            </a:extLst>
          </p:cNvPr>
          <p:cNvCxnSpPr>
            <a:cxnSpLocks/>
          </p:cNvCxnSpPr>
          <p:nvPr/>
        </p:nvCxnSpPr>
        <p:spPr>
          <a:xfrm flipH="1" flipV="1">
            <a:off x="9468729" y="6984510"/>
            <a:ext cx="941089" cy="547942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279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745CA-9AC1-EFD5-C84D-31B3C9C7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D395730-22C5-7A03-00FD-EC99236FCB13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90812078-CB4F-20F5-08E2-1314532BCBF6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2D7DCD3D-7458-F775-2DCD-11243CAD09A6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06A19B71-BEF4-1889-1A13-CE3F02214D39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3BD727F-C9A5-1897-5C7C-1D8790756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112F37-78C2-18EE-CB81-3AC0462855AC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D8A567E-CE4F-0FFA-FC43-3D505CE1743A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4711A-FC53-4E93-C34A-31C65F1225AC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EFD36009-69D9-F107-D8D6-DD76A05B7096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3DA8108-BC9B-FD2F-3344-6546A01F0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3C620F3-8976-449A-F309-993FF473C8C3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108F50-FD0C-0C09-BE19-2CF976C0C27F}"/>
              </a:ext>
            </a:extLst>
          </p:cNvPr>
          <p:cNvSpPr txBox="1"/>
          <p:nvPr/>
        </p:nvSpPr>
        <p:spPr>
          <a:xfrm>
            <a:off x="9497796" y="2802987"/>
            <a:ext cx="155844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Odeurs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9F7C16F-7B67-7771-4F0B-6498EF6906BF}"/>
              </a:ext>
            </a:extLst>
          </p:cNvPr>
          <p:cNvCxnSpPr>
            <a:cxnSpLocks/>
          </p:cNvCxnSpPr>
          <p:nvPr/>
        </p:nvCxnSpPr>
        <p:spPr>
          <a:xfrm flipH="1">
            <a:off x="9233044" y="3934746"/>
            <a:ext cx="634619" cy="1017607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6011F53-ED42-848E-0CF7-456497AF4819}"/>
              </a:ext>
            </a:extLst>
          </p:cNvPr>
          <p:cNvSpPr/>
          <p:nvPr/>
        </p:nvSpPr>
        <p:spPr>
          <a:xfrm>
            <a:off x="9233044" y="3298410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Déshydratation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66F07B-A938-A82B-ED47-8D86B7D67A1D}"/>
              </a:ext>
            </a:extLst>
          </p:cNvPr>
          <p:cNvSpPr/>
          <p:nvPr/>
        </p:nvSpPr>
        <p:spPr>
          <a:xfrm>
            <a:off x="11261808" y="5344583"/>
            <a:ext cx="3321743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Confusion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Alitement récent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C3FC18F-3144-ACF3-0009-7BBCE91D5DE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543173" y="5883192"/>
            <a:ext cx="1718635" cy="115740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3E0F99A-F21A-6D24-AFB9-47C6DA268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577" y="4868733"/>
            <a:ext cx="2390162" cy="22636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EA2EC51-42EB-CB57-5E1D-C15CFAC66B15}"/>
              </a:ext>
            </a:extLst>
          </p:cNvPr>
          <p:cNvSpPr/>
          <p:nvPr/>
        </p:nvSpPr>
        <p:spPr>
          <a:xfrm>
            <a:off x="10344123" y="7430588"/>
            <a:ext cx="1273105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  <a:sym typeface="Wingdings 3" panose="05040102010807070707" pitchFamily="18" charset="2"/>
              </a:rPr>
              <a:t></a:t>
            </a:r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CRP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1C1FA9F-8EBB-8ECF-F1E8-3067D800579A}"/>
              </a:ext>
            </a:extLst>
          </p:cNvPr>
          <p:cNvSpPr txBox="1"/>
          <p:nvPr/>
        </p:nvSpPr>
        <p:spPr>
          <a:xfrm>
            <a:off x="11967568" y="6981748"/>
            <a:ext cx="3601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Autres infections</a:t>
            </a:r>
          </a:p>
          <a:p>
            <a:r>
              <a:rPr lang="fr-FR" sz="2400" dirty="0" err="1">
                <a:solidFill>
                  <a:srgbClr val="1E3D7D"/>
                </a:solidFill>
                <a:latin typeface="Aptos" panose="020B0004020202020204" pitchFamily="34" charset="0"/>
              </a:rPr>
              <a:t>Veinites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Arthropathies microcristallines</a:t>
            </a: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Infarctus myocardique</a:t>
            </a:r>
          </a:p>
          <a:p>
            <a:r>
              <a:rPr lang="mr-IN" sz="2400" dirty="0">
                <a:solidFill>
                  <a:srgbClr val="1E3D7D"/>
                </a:solidFill>
                <a:latin typeface="Aptos" panose="020B0004020202020204" pitchFamily="34" charset="0"/>
              </a:rPr>
              <a:t>…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25C28E1-226D-A82F-C232-3C4DDCD8B9BD}"/>
              </a:ext>
            </a:extLst>
          </p:cNvPr>
          <p:cNvCxnSpPr>
            <a:cxnSpLocks/>
          </p:cNvCxnSpPr>
          <p:nvPr/>
        </p:nvCxnSpPr>
        <p:spPr>
          <a:xfrm flipH="1" flipV="1">
            <a:off x="9468729" y="6984510"/>
            <a:ext cx="941089" cy="547942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C4A835B-8CF6-E725-EA9D-5DA5345CEC45}"/>
              </a:ext>
            </a:extLst>
          </p:cNvPr>
          <p:cNvSpPr txBox="1"/>
          <p:nvPr/>
        </p:nvSpPr>
        <p:spPr>
          <a:xfrm>
            <a:off x="1998479" y="7219888"/>
            <a:ext cx="4520789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Rétention aigue d’urine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Incontinence récente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C30D762-E68D-2594-AD6B-A97D98569F5D}"/>
              </a:ext>
            </a:extLst>
          </p:cNvPr>
          <p:cNvSpPr txBox="1"/>
          <p:nvPr/>
        </p:nvSpPr>
        <p:spPr>
          <a:xfrm>
            <a:off x="3283285" y="8319359"/>
            <a:ext cx="19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Morphines ?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Diurétiques ?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883F43B-A102-987D-DDA3-A5AE086A857F}"/>
              </a:ext>
            </a:extLst>
          </p:cNvPr>
          <p:cNvCxnSpPr>
            <a:cxnSpLocks/>
          </p:cNvCxnSpPr>
          <p:nvPr/>
        </p:nvCxnSpPr>
        <p:spPr>
          <a:xfrm flipV="1">
            <a:off x="6087676" y="6661330"/>
            <a:ext cx="1116535" cy="320418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05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BDEC4-168F-718C-8C91-9F74D1791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CC6710D-3B13-0EEC-88F3-144A0ED81B6D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3EC1B5E7-D69D-D898-48A6-220C1D7F7B04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C2A04D16-4CBD-875B-8174-F1118D0F988A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9401B243-3A40-AF06-1F9A-E544A6A433BF}"/>
              </a:ext>
            </a:extLst>
          </p:cNvPr>
          <p:cNvSpPr txBox="1">
            <a:spLocks/>
          </p:cNvSpPr>
          <p:nvPr/>
        </p:nvSpPr>
        <p:spPr>
          <a:xfrm>
            <a:off x="1364615" y="440291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b="1" dirty="0">
                <a:solidFill>
                  <a:srgbClr val="1E3D7D"/>
                </a:solidFill>
                <a:latin typeface="Aptos" panose="020B0004020202020204" pitchFamily="34" charset="0"/>
              </a:rPr>
              <a:t>Pourquoi</a:t>
            </a: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 la bandelette urinaire a-t-elle été réalisée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75432B-68D2-D48F-7969-E7E7155D5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A25DF58-DFE4-30CC-213E-7F193D64D119}"/>
              </a:ext>
            </a:extLst>
          </p:cNvPr>
          <p:cNvSpPr txBox="1"/>
          <p:nvPr/>
        </p:nvSpPr>
        <p:spPr>
          <a:xfrm>
            <a:off x="5581344" y="2701236"/>
            <a:ext cx="93487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SFU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464A9E6-9855-1628-CEE0-734C43219A75}"/>
              </a:ext>
            </a:extLst>
          </p:cNvPr>
          <p:cNvCxnSpPr>
            <a:cxnSpLocks/>
          </p:cNvCxnSpPr>
          <p:nvPr/>
        </p:nvCxnSpPr>
        <p:spPr>
          <a:xfrm>
            <a:off x="6702779" y="3955671"/>
            <a:ext cx="682077" cy="1106401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8A30909-1F6D-EF6F-E0C3-919EE08C2ACC}"/>
              </a:ext>
            </a:extLst>
          </p:cNvPr>
          <p:cNvSpPr/>
          <p:nvPr/>
        </p:nvSpPr>
        <p:spPr>
          <a:xfrm>
            <a:off x="4098694" y="3236235"/>
            <a:ext cx="4259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Plaies/sécheresse muqueuses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0A0F42D3-BC12-0825-22B7-F9934BAF4397}"/>
              </a:ext>
            </a:extLst>
          </p:cNvPr>
          <p:cNvSpPr/>
          <p:nvPr/>
        </p:nvSpPr>
        <p:spPr>
          <a:xfrm>
            <a:off x="12301772" y="2063341"/>
            <a:ext cx="6729407" cy="1572228"/>
          </a:xfrm>
          <a:prstGeom prst="roundRect">
            <a:avLst>
              <a:gd name="adj" fmla="val 92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F2E5B13-F707-4FEF-0011-82491F006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15" y="5225891"/>
            <a:ext cx="1669586" cy="1666185"/>
          </a:xfrm>
          <a:prstGeom prst="rect">
            <a:avLst/>
          </a:prstGeom>
          <a:effectLst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6A07F0B-6C46-72DD-7491-F67380087F34}"/>
              </a:ext>
            </a:extLst>
          </p:cNvPr>
          <p:cNvSpPr txBox="1"/>
          <p:nvPr/>
        </p:nvSpPr>
        <p:spPr>
          <a:xfrm>
            <a:off x="12825774" y="2405082"/>
            <a:ext cx="591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En 2024, pas de consensus sur définition de l’infection urinaire du sujet âgé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88B4A0-2DE1-411E-3F0E-1F0BD504376D}"/>
              </a:ext>
            </a:extLst>
          </p:cNvPr>
          <p:cNvSpPr txBox="1"/>
          <p:nvPr/>
        </p:nvSpPr>
        <p:spPr>
          <a:xfrm>
            <a:off x="9497796" y="2802987"/>
            <a:ext cx="155844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Odeurs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9742BA5-2634-1FD7-6252-5212C46968BE}"/>
              </a:ext>
            </a:extLst>
          </p:cNvPr>
          <p:cNvCxnSpPr>
            <a:cxnSpLocks/>
          </p:cNvCxnSpPr>
          <p:nvPr/>
        </p:nvCxnSpPr>
        <p:spPr>
          <a:xfrm flipH="1">
            <a:off x="9233044" y="3934746"/>
            <a:ext cx="634619" cy="1017607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2A64428-3375-51E0-FC58-AEE760D03952}"/>
              </a:ext>
            </a:extLst>
          </p:cNvPr>
          <p:cNvSpPr/>
          <p:nvPr/>
        </p:nvSpPr>
        <p:spPr>
          <a:xfrm>
            <a:off x="9233044" y="3298410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Déshydratation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F9EE96-0266-C20F-010B-0E4E9FF77EAF}"/>
              </a:ext>
            </a:extLst>
          </p:cNvPr>
          <p:cNvSpPr/>
          <p:nvPr/>
        </p:nvSpPr>
        <p:spPr>
          <a:xfrm>
            <a:off x="11261808" y="5344583"/>
            <a:ext cx="3321743" cy="107721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Confusion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Alitement récent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ED02A88-4FCD-255F-00FD-3B79C7DF9F4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9543173" y="5883192"/>
            <a:ext cx="1718635" cy="115740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B247D6DB-9722-EA7D-4729-4702B203D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3577" y="4868733"/>
            <a:ext cx="2390162" cy="22636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580E601-B93A-2399-9EDE-6DD3F61A765C}"/>
              </a:ext>
            </a:extLst>
          </p:cNvPr>
          <p:cNvSpPr/>
          <p:nvPr/>
        </p:nvSpPr>
        <p:spPr>
          <a:xfrm>
            <a:off x="10344123" y="7430588"/>
            <a:ext cx="1273105" cy="58477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  <a:sym typeface="Wingdings 3" panose="05040102010807070707" pitchFamily="18" charset="2"/>
              </a:rPr>
              <a:t></a:t>
            </a:r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CRP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67DB753-E3CC-36FA-C7DA-97C2D241BACA}"/>
              </a:ext>
            </a:extLst>
          </p:cNvPr>
          <p:cNvSpPr txBox="1"/>
          <p:nvPr/>
        </p:nvSpPr>
        <p:spPr>
          <a:xfrm>
            <a:off x="11967568" y="6981748"/>
            <a:ext cx="3601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Autres infections</a:t>
            </a:r>
          </a:p>
          <a:p>
            <a:r>
              <a:rPr lang="fr-FR" sz="2400" dirty="0" err="1">
                <a:solidFill>
                  <a:srgbClr val="1E3D7D"/>
                </a:solidFill>
                <a:latin typeface="Aptos" panose="020B0004020202020204" pitchFamily="34" charset="0"/>
              </a:rPr>
              <a:t>Veinites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Arthropathies microcristallines</a:t>
            </a:r>
          </a:p>
          <a:p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Infarctus myocardique</a:t>
            </a:r>
          </a:p>
          <a:p>
            <a:r>
              <a:rPr lang="mr-IN" sz="2400" dirty="0">
                <a:solidFill>
                  <a:srgbClr val="1E3D7D"/>
                </a:solidFill>
                <a:latin typeface="Aptos" panose="020B0004020202020204" pitchFamily="34" charset="0"/>
              </a:rPr>
              <a:t>…</a:t>
            </a:r>
            <a:endParaRPr lang="fr-FR" sz="2400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4CF53D2-97AE-6105-81F3-B36C218345DB}"/>
              </a:ext>
            </a:extLst>
          </p:cNvPr>
          <p:cNvCxnSpPr>
            <a:cxnSpLocks/>
          </p:cNvCxnSpPr>
          <p:nvPr/>
        </p:nvCxnSpPr>
        <p:spPr>
          <a:xfrm flipH="1" flipV="1">
            <a:off x="9468729" y="6984510"/>
            <a:ext cx="941089" cy="547942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881C66A-93C8-DD9B-0815-33D2D4FC04C3}"/>
              </a:ext>
            </a:extLst>
          </p:cNvPr>
          <p:cNvSpPr txBox="1"/>
          <p:nvPr/>
        </p:nvSpPr>
        <p:spPr>
          <a:xfrm>
            <a:off x="1998479" y="7219888"/>
            <a:ext cx="4520789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Rétention aigue d’urine</a:t>
            </a:r>
          </a:p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Incontinence récente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E1269A-24FF-B4E2-7EF8-39820A750956}"/>
              </a:ext>
            </a:extLst>
          </p:cNvPr>
          <p:cNvSpPr txBox="1"/>
          <p:nvPr/>
        </p:nvSpPr>
        <p:spPr>
          <a:xfrm>
            <a:off x="3283285" y="8319359"/>
            <a:ext cx="19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Morphines ?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Diurétiques ?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4AE8611-D71A-1448-279D-52A94B30ABD4}"/>
              </a:ext>
            </a:extLst>
          </p:cNvPr>
          <p:cNvCxnSpPr>
            <a:cxnSpLocks/>
          </p:cNvCxnSpPr>
          <p:nvPr/>
        </p:nvCxnSpPr>
        <p:spPr>
          <a:xfrm flipV="1">
            <a:off x="6087676" y="6661330"/>
            <a:ext cx="1116535" cy="320418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51972B2E-E086-F526-2AAD-496F9CEFD497}"/>
              </a:ext>
            </a:extLst>
          </p:cNvPr>
          <p:cNvSpPr txBox="1"/>
          <p:nvPr/>
        </p:nvSpPr>
        <p:spPr>
          <a:xfrm>
            <a:off x="3459637" y="4710300"/>
            <a:ext cx="132440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1E3D7D"/>
                </a:solidFill>
                <a:latin typeface="Aptos" panose="020B0004020202020204" pitchFamily="34" charset="0"/>
              </a:rPr>
              <a:t>Fièvre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C3C1059-9FDD-658E-BB0F-BFD5395B85AB}"/>
              </a:ext>
            </a:extLst>
          </p:cNvPr>
          <p:cNvCxnSpPr>
            <a:cxnSpLocks/>
          </p:cNvCxnSpPr>
          <p:nvPr/>
        </p:nvCxnSpPr>
        <p:spPr>
          <a:xfrm>
            <a:off x="5461840" y="5338919"/>
            <a:ext cx="1726794" cy="523524"/>
          </a:xfrm>
          <a:prstGeom prst="straightConnector1">
            <a:avLst/>
          </a:prstGeom>
          <a:ln w="25400" cmpd="sng">
            <a:solidFill>
              <a:srgbClr val="1E3D7D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F2C693B-4C52-301C-7F3E-B36D3D9DDE0D}"/>
              </a:ext>
            </a:extLst>
          </p:cNvPr>
          <p:cNvSpPr/>
          <p:nvPr/>
        </p:nvSpPr>
        <p:spPr>
          <a:xfrm>
            <a:off x="2875391" y="5293489"/>
            <a:ext cx="249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Autres portes d’entrée ?</a:t>
            </a:r>
          </a:p>
        </p:txBody>
      </p:sp>
    </p:spTree>
    <p:extLst>
      <p:ext uri="{BB962C8B-B14F-4D97-AF65-F5344CB8AC3E}">
        <p14:creationId xmlns:p14="http://schemas.microsoft.com/office/powerpoint/2010/main" val="3081356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1F07-F4EF-C9BF-9E24-8F6EF9B3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1BA4A46-8EF3-8C7B-60D3-9BA933BA3603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5AC309F1-B54B-BAE3-94E2-75870ADE3D69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8F639EE-C69F-40A8-90D9-AC19F70D6D7E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0CBA2DCE-5F07-3801-90FA-898830DC99B1}"/>
              </a:ext>
            </a:extLst>
          </p:cNvPr>
          <p:cNvSpPr txBox="1">
            <a:spLocks/>
          </p:cNvSpPr>
          <p:nvPr/>
        </p:nvSpPr>
        <p:spPr>
          <a:xfrm>
            <a:off x="1473061" y="244475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Globalement : 3 situations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DEA2F4-5557-7270-BC91-072053E1A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3973733-109A-4D59-D1D7-1FA1FBF8664C}"/>
              </a:ext>
            </a:extLst>
          </p:cNvPr>
          <p:cNvSpPr/>
          <p:nvPr/>
        </p:nvSpPr>
        <p:spPr>
          <a:xfrm>
            <a:off x="793514" y="2047469"/>
            <a:ext cx="5867400" cy="7867522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51454A2-0552-D533-7F20-5A5ADFC79738}"/>
              </a:ext>
            </a:extLst>
          </p:cNvPr>
          <p:cNvSpPr/>
          <p:nvPr/>
        </p:nvSpPr>
        <p:spPr>
          <a:xfrm>
            <a:off x="7118114" y="3286579"/>
            <a:ext cx="5867400" cy="5182566"/>
          </a:xfrm>
          <a:prstGeom prst="roundRect">
            <a:avLst>
              <a:gd name="adj" fmla="val 46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906AE1CD-56E2-958C-5A69-B78F0885DA72}"/>
              </a:ext>
            </a:extLst>
          </p:cNvPr>
          <p:cNvSpPr txBox="1"/>
          <p:nvPr/>
        </p:nvSpPr>
        <p:spPr>
          <a:xfrm>
            <a:off x="1210649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grave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ECC75A7-1B7A-A592-709E-B78571C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r="1088" b="980"/>
          <a:stretch/>
        </p:blipFill>
        <p:spPr bwMode="auto">
          <a:xfrm>
            <a:off x="1584310" y="3623594"/>
            <a:ext cx="1316498" cy="18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F726869-D5F9-6BE1-3B01-B19EF3A0EE53}"/>
              </a:ext>
            </a:extLst>
          </p:cNvPr>
          <p:cNvSpPr txBox="1"/>
          <p:nvPr/>
        </p:nvSpPr>
        <p:spPr>
          <a:xfrm>
            <a:off x="3212573" y="3749675"/>
            <a:ext cx="245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Défaillance d’organe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0ADE85-8970-A7A9-1736-7E48FFDA378E}"/>
              </a:ext>
            </a:extLst>
          </p:cNvPr>
          <p:cNvSpPr txBox="1"/>
          <p:nvPr/>
        </p:nvSpPr>
        <p:spPr>
          <a:xfrm>
            <a:off x="3139596" y="4696872"/>
            <a:ext cx="2724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D2A19"/>
                </a:solidFill>
                <a:latin typeface="Aptos" panose="020B0004020202020204" pitchFamily="34" charset="0"/>
              </a:rPr>
              <a:t>Sepsis, CHOC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261EF9B-BA74-7882-9CBC-6B3339889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310" y="5970211"/>
            <a:ext cx="1338196" cy="151709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B6EE6F8-BE6C-C2DC-B103-2E4072E48AB7}"/>
              </a:ext>
            </a:extLst>
          </p:cNvPr>
          <p:cNvSpPr txBox="1"/>
          <p:nvPr/>
        </p:nvSpPr>
        <p:spPr>
          <a:xfrm>
            <a:off x="4335433" y="8338125"/>
            <a:ext cx="99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AB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B8CEBC-DAF7-F42F-A610-1FE48827A155}"/>
              </a:ext>
            </a:extLst>
          </p:cNvPr>
          <p:cNvSpPr txBox="1"/>
          <p:nvPr/>
        </p:nvSpPr>
        <p:spPr>
          <a:xfrm>
            <a:off x="3212573" y="6476572"/>
            <a:ext cx="2451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ECBU, </a:t>
            </a:r>
            <a:r>
              <a:rPr lang="fr-FR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HémoC</a:t>
            </a:r>
            <a:endParaRPr lang="fr-FR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736638-8683-AF17-BA71-9AB4435AF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02550" y="7352597"/>
            <a:ext cx="621696" cy="7068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EE37877-2271-8F07-8035-F2D724CD8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512" y="8169274"/>
            <a:ext cx="915439" cy="9808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B356E81-DE26-B86E-2FFE-241423E3C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573" y="8100887"/>
            <a:ext cx="723900" cy="1117600"/>
          </a:xfrm>
          <a:prstGeom prst="rect">
            <a:avLst/>
          </a:prstGeom>
        </p:spPr>
      </p:pic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3963D0B3-6586-A3A5-07EA-2D1A7EDA1CFB}"/>
              </a:ext>
            </a:extLst>
          </p:cNvPr>
          <p:cNvCxnSpPr/>
          <p:nvPr/>
        </p:nvCxnSpPr>
        <p:spPr>
          <a:xfrm>
            <a:off x="3154703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CF9EB3C2-9150-999C-30F4-43E66D9FE7F6}"/>
              </a:ext>
            </a:extLst>
          </p:cNvPr>
          <p:cNvSpPr txBox="1"/>
          <p:nvPr/>
        </p:nvSpPr>
        <p:spPr>
          <a:xfrm>
            <a:off x="2126822" y="9204963"/>
            <a:ext cx="111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1 à 3h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E408889-07C0-BF58-8A4B-1C6D80188F8F}"/>
              </a:ext>
            </a:extLst>
          </p:cNvPr>
          <p:cNvSpPr txBox="1"/>
          <p:nvPr/>
        </p:nvSpPr>
        <p:spPr>
          <a:xfrm>
            <a:off x="8043502" y="6949447"/>
            <a:ext cx="40166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Anticipons ce genre de question en amont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1F38E07-DDE2-9A4D-E111-FB05BC1F343F}"/>
              </a:ext>
            </a:extLst>
          </p:cNvPr>
          <p:cNvSpPr txBox="1"/>
          <p:nvPr/>
        </p:nvSpPr>
        <p:spPr>
          <a:xfrm>
            <a:off x="7910633" y="4710813"/>
            <a:ext cx="4439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Hospitalisation ? 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  <a:latin typeface="Aptos" panose="020B0004020202020204" pitchFamily="34" charset="0"/>
              </a:rPr>
              <a:t>Intensité des soins ? </a:t>
            </a:r>
          </a:p>
        </p:txBody>
      </p:sp>
    </p:spTree>
    <p:extLst>
      <p:ext uri="{BB962C8B-B14F-4D97-AF65-F5344CB8AC3E}">
        <p14:creationId xmlns:p14="http://schemas.microsoft.com/office/powerpoint/2010/main" val="187980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5C60F-B226-87C7-FCC5-7365758B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55F39DB-A245-9694-E36D-8FA155D7C653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70962BA6-1D46-6122-D27D-E475F27F9EE1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DFBCF835-06F3-1C24-3118-EC7AC1D70761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1BB9E2D-D656-997F-6046-45029C6AE01E}"/>
              </a:ext>
            </a:extLst>
          </p:cNvPr>
          <p:cNvSpPr/>
          <p:nvPr/>
        </p:nvSpPr>
        <p:spPr>
          <a:xfrm>
            <a:off x="793514" y="2047469"/>
            <a:ext cx="5867400" cy="7867522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266EDDD-5DD3-DC49-4F29-4B0E8DA1E007}"/>
              </a:ext>
            </a:extLst>
          </p:cNvPr>
          <p:cNvSpPr/>
          <p:nvPr/>
        </p:nvSpPr>
        <p:spPr>
          <a:xfrm>
            <a:off x="7118114" y="2072309"/>
            <a:ext cx="5867400" cy="7867522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818B781-EACA-DBB3-0415-12519810B7F8}"/>
              </a:ext>
            </a:extLst>
          </p:cNvPr>
          <p:cNvSpPr txBox="1"/>
          <p:nvPr/>
        </p:nvSpPr>
        <p:spPr>
          <a:xfrm>
            <a:off x="1210649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grave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A0128CCF-5B6E-9135-2334-D7DD98696343}"/>
              </a:ext>
            </a:extLst>
          </p:cNvPr>
          <p:cNvSpPr txBox="1"/>
          <p:nvPr/>
        </p:nvSpPr>
        <p:spPr>
          <a:xfrm>
            <a:off x="7593520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typique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0B0BC324-9AC9-CA4A-B8DD-40C5C9FC9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r="1088" b="980"/>
          <a:stretch/>
        </p:blipFill>
        <p:spPr bwMode="auto">
          <a:xfrm>
            <a:off x="1584310" y="3623594"/>
            <a:ext cx="1316498" cy="18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8E3788E-91BF-E37E-7ABF-333228940503}"/>
              </a:ext>
            </a:extLst>
          </p:cNvPr>
          <p:cNvSpPr txBox="1"/>
          <p:nvPr/>
        </p:nvSpPr>
        <p:spPr>
          <a:xfrm>
            <a:off x="3212573" y="3749675"/>
            <a:ext cx="245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Défaillance d’organe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957B9D-3D3D-9FB3-31D2-5A498A5FF648}"/>
              </a:ext>
            </a:extLst>
          </p:cNvPr>
          <p:cNvSpPr txBox="1"/>
          <p:nvPr/>
        </p:nvSpPr>
        <p:spPr>
          <a:xfrm>
            <a:off x="3139596" y="4696872"/>
            <a:ext cx="2724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D2A19"/>
                </a:solidFill>
                <a:latin typeface="Aptos" panose="020B0004020202020204" pitchFamily="34" charset="0"/>
              </a:rPr>
              <a:t>Sepsis, CHOC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F0AC381-BF81-6746-96B6-22BF30D8E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10" y="5970211"/>
            <a:ext cx="1338196" cy="151709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31CA9CC-7322-CC24-39B5-B70056A7C7D7}"/>
              </a:ext>
            </a:extLst>
          </p:cNvPr>
          <p:cNvSpPr txBox="1"/>
          <p:nvPr/>
        </p:nvSpPr>
        <p:spPr>
          <a:xfrm>
            <a:off x="4335433" y="8338125"/>
            <a:ext cx="99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AB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330A0E2-655D-4AF2-20B3-67AA42BDC45C}"/>
              </a:ext>
            </a:extLst>
          </p:cNvPr>
          <p:cNvSpPr txBox="1"/>
          <p:nvPr/>
        </p:nvSpPr>
        <p:spPr>
          <a:xfrm>
            <a:off x="3212573" y="6476572"/>
            <a:ext cx="2451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ECBU, </a:t>
            </a:r>
            <a:r>
              <a:rPr lang="fr-FR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HémoC</a:t>
            </a:r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…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62A06EA-0C57-0D9E-E9D1-F2A5FE352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02550" y="7352597"/>
            <a:ext cx="621696" cy="7068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3F00F5-1DB6-C938-88A6-3B3FDD81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12" y="8169274"/>
            <a:ext cx="915439" cy="9808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7265550-F509-F494-919D-7A31AC700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73" y="8100887"/>
            <a:ext cx="723900" cy="11176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C4F5FAE-CBBB-0C2C-A102-BFFAB77A2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110" y="5970211"/>
            <a:ext cx="1338196" cy="151709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FB32056-81E2-C444-0E0A-6490B8F76F5D}"/>
              </a:ext>
            </a:extLst>
          </p:cNvPr>
          <p:cNvSpPr txBox="1"/>
          <p:nvPr/>
        </p:nvSpPr>
        <p:spPr>
          <a:xfrm>
            <a:off x="10736233" y="8338125"/>
            <a:ext cx="99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AB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56F70C6-7A9C-68BA-4985-62C8AE261F41}"/>
              </a:ext>
            </a:extLst>
          </p:cNvPr>
          <p:cNvSpPr txBox="1"/>
          <p:nvPr/>
        </p:nvSpPr>
        <p:spPr>
          <a:xfrm>
            <a:off x="9611242" y="6340382"/>
            <a:ext cx="245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ECBU, </a:t>
            </a:r>
            <a:r>
              <a:rPr lang="fr-FR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HémoC</a:t>
            </a:r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 en fonction…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8D8F5A4-D24C-F4F8-F3FF-5F296494E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903350" y="7352597"/>
            <a:ext cx="621696" cy="70686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DDBC0AB-9A15-1B82-5AD4-E0A248D40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373" y="8100887"/>
            <a:ext cx="723900" cy="11176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97520CD-3421-9BFE-E9C1-8E75BA7E4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593" y="3802782"/>
            <a:ext cx="800100" cy="11557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0895DA4-848F-F964-E8F0-665E569CDEFB}"/>
              </a:ext>
            </a:extLst>
          </p:cNvPr>
          <p:cNvGrpSpPr/>
          <p:nvPr/>
        </p:nvGrpSpPr>
        <p:grpSpPr>
          <a:xfrm>
            <a:off x="10200643" y="3903713"/>
            <a:ext cx="1244107" cy="965080"/>
            <a:chOff x="10200643" y="3903713"/>
            <a:chExt cx="1244107" cy="96508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8A75B82-E8A3-651B-5C24-50C0EAD5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36483" y="3903713"/>
              <a:ext cx="570182" cy="530402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F59A059-080A-AEE5-7A4F-F061BD53C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74568" y="4338391"/>
              <a:ext cx="570182" cy="53040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34BE3E12-EE4D-D7C8-4216-96C87859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00643" y="4323027"/>
              <a:ext cx="570182" cy="530402"/>
            </a:xfrm>
            <a:prstGeom prst="rect">
              <a:avLst/>
            </a:prstGeom>
          </p:spPr>
        </p:pic>
      </p:grp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D600A68-F08F-D97C-7F9D-AC485E12976C}"/>
              </a:ext>
            </a:extLst>
          </p:cNvPr>
          <p:cNvCxnSpPr/>
          <p:nvPr/>
        </p:nvCxnSpPr>
        <p:spPr>
          <a:xfrm>
            <a:off x="9335370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E22D2ED-7707-F3A2-9188-C89717BA9E32}"/>
              </a:ext>
            </a:extLst>
          </p:cNvPr>
          <p:cNvCxnSpPr/>
          <p:nvPr/>
        </p:nvCxnSpPr>
        <p:spPr>
          <a:xfrm>
            <a:off x="3154703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34311D7B-4BC0-924D-DD8E-1D40A14E74AD}"/>
              </a:ext>
            </a:extLst>
          </p:cNvPr>
          <p:cNvSpPr txBox="1"/>
          <p:nvPr/>
        </p:nvSpPr>
        <p:spPr>
          <a:xfrm>
            <a:off x="2126822" y="9204963"/>
            <a:ext cx="111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1 à 3h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D768BF41-3EEC-3184-4393-4350908B43E5}"/>
              </a:ext>
            </a:extLst>
          </p:cNvPr>
          <p:cNvSpPr txBox="1">
            <a:spLocks/>
          </p:cNvSpPr>
          <p:nvPr/>
        </p:nvSpPr>
        <p:spPr>
          <a:xfrm>
            <a:off x="1473061" y="244475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Globalement : 3 situations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80EA96A9-5FF0-8BE1-0B07-E1943898F8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0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2CE4-2CD2-1F43-527C-654446242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48EE3F0-2C64-FD99-7D50-EB23C3490D99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C04C21B3-B232-5B92-187B-856404F74CD3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592AC909-8D90-2792-C3A1-4B8FEE257981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99DEDFE-5396-1DBE-606D-0F69769E2AB9}"/>
              </a:ext>
            </a:extLst>
          </p:cNvPr>
          <p:cNvSpPr/>
          <p:nvPr/>
        </p:nvSpPr>
        <p:spPr>
          <a:xfrm>
            <a:off x="793514" y="2047469"/>
            <a:ext cx="5867400" cy="7867522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20B141C-9B08-DFAD-3EC8-244B9DD93CFD}"/>
              </a:ext>
            </a:extLst>
          </p:cNvPr>
          <p:cNvSpPr/>
          <p:nvPr/>
        </p:nvSpPr>
        <p:spPr>
          <a:xfrm>
            <a:off x="7118114" y="2072309"/>
            <a:ext cx="5867400" cy="7867522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0DBC36E-261A-1CEB-CEC9-D1FD6629B777}"/>
              </a:ext>
            </a:extLst>
          </p:cNvPr>
          <p:cNvSpPr/>
          <p:nvPr/>
        </p:nvSpPr>
        <p:spPr>
          <a:xfrm>
            <a:off x="13442714" y="2097149"/>
            <a:ext cx="5867400" cy="7668810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406A39A7-E75E-8256-AD09-D0BEC9D48F76}"/>
              </a:ext>
            </a:extLst>
          </p:cNvPr>
          <p:cNvSpPr txBox="1"/>
          <p:nvPr/>
        </p:nvSpPr>
        <p:spPr>
          <a:xfrm>
            <a:off x="1210649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grave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81259D53-8D8C-568F-F294-4662E4CDD7BE}"/>
              </a:ext>
            </a:extLst>
          </p:cNvPr>
          <p:cNvSpPr txBox="1"/>
          <p:nvPr/>
        </p:nvSpPr>
        <p:spPr>
          <a:xfrm>
            <a:off x="7593520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typique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6FDBB32E-8E45-4A77-E3AB-5D136FA1353C}"/>
              </a:ext>
            </a:extLst>
          </p:cNvPr>
          <p:cNvSpPr txBox="1"/>
          <p:nvPr/>
        </p:nvSpPr>
        <p:spPr>
          <a:xfrm>
            <a:off x="14012249" y="2606675"/>
            <a:ext cx="4726602" cy="465769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065" marR="5080" algn="ctr">
              <a:lnSpc>
                <a:spcPts val="3170"/>
              </a:lnSpc>
              <a:spcBef>
                <a:spcPts val="235"/>
              </a:spcBef>
              <a:tabLst>
                <a:tab pos="238760" algn="l"/>
              </a:tabLst>
            </a:pPr>
            <a:r>
              <a:rPr lang="fr-FR" sz="3600" b="1" dirty="0">
                <a:solidFill>
                  <a:srgbClr val="1E3D7D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C’est pas clair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FEFB8982-35CB-F3B4-0359-800C369DC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r="1088" b="980"/>
          <a:stretch/>
        </p:blipFill>
        <p:spPr bwMode="auto">
          <a:xfrm>
            <a:off x="1584310" y="3623594"/>
            <a:ext cx="1316498" cy="18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C589255-0852-3D7C-C16F-F89EA3B53C79}"/>
              </a:ext>
            </a:extLst>
          </p:cNvPr>
          <p:cNvSpPr txBox="1"/>
          <p:nvPr/>
        </p:nvSpPr>
        <p:spPr>
          <a:xfrm>
            <a:off x="3212573" y="3749675"/>
            <a:ext cx="245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Défaillance d’organe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28945C-929F-4CA8-0A08-CA7A8551C992}"/>
              </a:ext>
            </a:extLst>
          </p:cNvPr>
          <p:cNvSpPr txBox="1"/>
          <p:nvPr/>
        </p:nvSpPr>
        <p:spPr>
          <a:xfrm>
            <a:off x="3139596" y="4696872"/>
            <a:ext cx="2724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D2A19"/>
                </a:solidFill>
                <a:latin typeface="Aptos" panose="020B0004020202020204" pitchFamily="34" charset="0"/>
              </a:rPr>
              <a:t>Sepsis, CHOC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21ABF4C-0F9D-0694-5588-BEC10BE91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310" y="5970211"/>
            <a:ext cx="1338196" cy="151709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218E2F4-9BE2-18AC-B99C-E48FCEF6DC72}"/>
              </a:ext>
            </a:extLst>
          </p:cNvPr>
          <p:cNvSpPr txBox="1"/>
          <p:nvPr/>
        </p:nvSpPr>
        <p:spPr>
          <a:xfrm>
            <a:off x="4335433" y="8338125"/>
            <a:ext cx="99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AB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97BE8B4-0B01-D5AC-34F9-F029F61DEEAB}"/>
              </a:ext>
            </a:extLst>
          </p:cNvPr>
          <p:cNvSpPr txBox="1"/>
          <p:nvPr/>
        </p:nvSpPr>
        <p:spPr>
          <a:xfrm>
            <a:off x="3212573" y="6476572"/>
            <a:ext cx="2451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ECBU, </a:t>
            </a:r>
            <a:r>
              <a:rPr lang="fr-FR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HémoC</a:t>
            </a:r>
            <a:endParaRPr lang="fr-FR" sz="24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7DE2D07-C220-CC57-0FA6-157FBD278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02550" y="7352597"/>
            <a:ext cx="621696" cy="7068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F199076-3F24-D763-320B-04E0B3EFE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12" y="8169274"/>
            <a:ext cx="915439" cy="9808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4184449-465C-8638-34FB-7E2125885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573" y="8100887"/>
            <a:ext cx="723900" cy="11176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20BE16A-489A-C50C-0192-E64DD490B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110" y="5970211"/>
            <a:ext cx="1338196" cy="151709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5DA24E5-18D0-9E30-AFD9-11F58C0FB643}"/>
              </a:ext>
            </a:extLst>
          </p:cNvPr>
          <p:cNvSpPr txBox="1"/>
          <p:nvPr/>
        </p:nvSpPr>
        <p:spPr>
          <a:xfrm>
            <a:off x="10736233" y="8338125"/>
            <a:ext cx="997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AB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57CF83C-CDAE-5DA1-34BB-285407B75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903350" y="7352597"/>
            <a:ext cx="621696" cy="70686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4B14641-995A-48B6-2875-C6D510612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6373" y="8100887"/>
            <a:ext cx="723900" cy="11176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AE12E93-F1B4-C95C-3D54-EDE6F31FA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5593" y="3802782"/>
            <a:ext cx="800100" cy="1155700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30E3F758-0041-AAE0-4E16-02822CE60071}"/>
              </a:ext>
            </a:extLst>
          </p:cNvPr>
          <p:cNvGrpSpPr/>
          <p:nvPr/>
        </p:nvGrpSpPr>
        <p:grpSpPr>
          <a:xfrm>
            <a:off x="10200643" y="3903713"/>
            <a:ext cx="1244107" cy="965080"/>
            <a:chOff x="10200643" y="3903713"/>
            <a:chExt cx="1244107" cy="96508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C48DD89-0A36-06EB-59F3-F8AD54E90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36483" y="3903713"/>
              <a:ext cx="570182" cy="530402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37E5006-A3BB-9D31-13F3-603A8A633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74568" y="4338391"/>
              <a:ext cx="570182" cy="53040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291891D-32CB-AE58-27FE-E4713D3FA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00643" y="4323027"/>
              <a:ext cx="570182" cy="530402"/>
            </a:xfrm>
            <a:prstGeom prst="rect">
              <a:avLst/>
            </a:prstGeom>
          </p:spPr>
        </p:pic>
      </p:grp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50915586-7922-CE29-FD49-2D11F61B471F}"/>
              </a:ext>
            </a:extLst>
          </p:cNvPr>
          <p:cNvCxnSpPr/>
          <p:nvPr/>
        </p:nvCxnSpPr>
        <p:spPr>
          <a:xfrm>
            <a:off x="9335370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A9A57AD1-43DA-AB84-7861-9870F2825AA6}"/>
              </a:ext>
            </a:extLst>
          </p:cNvPr>
          <p:cNvCxnSpPr/>
          <p:nvPr/>
        </p:nvCxnSpPr>
        <p:spPr>
          <a:xfrm>
            <a:off x="15499103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E4A3C3E-5232-C4B9-A607-1EBA7CBFED99}"/>
              </a:ext>
            </a:extLst>
          </p:cNvPr>
          <p:cNvCxnSpPr/>
          <p:nvPr/>
        </p:nvCxnSpPr>
        <p:spPr>
          <a:xfrm>
            <a:off x="3154703" y="3292475"/>
            <a:ext cx="1539198" cy="0"/>
          </a:xfrm>
          <a:prstGeom prst="line">
            <a:avLst/>
          </a:prstGeom>
          <a:ln w="38100">
            <a:solidFill>
              <a:srgbClr val="F4B86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Picture 3">
            <a:extLst>
              <a:ext uri="{FF2B5EF4-FFF2-40B4-BE49-F238E27FC236}">
                <a16:creationId xmlns:a16="http://schemas.microsoft.com/office/drawing/2014/main" id="{4F3B597E-093A-7F6B-69F3-1D1BDA32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877696" y="5526158"/>
            <a:ext cx="1670984" cy="13274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D7D10FE-2099-D0AC-DF97-C6305A234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4459" y="5504640"/>
            <a:ext cx="1225975" cy="138987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6F9D33A-074E-90AE-C407-634ACD154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77756" y="7028030"/>
            <a:ext cx="4505298" cy="1287227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C776696D-3CAF-6CDD-39CD-E633428FCB8F}"/>
              </a:ext>
            </a:extLst>
          </p:cNvPr>
          <p:cNvSpPr txBox="1"/>
          <p:nvPr/>
        </p:nvSpPr>
        <p:spPr>
          <a:xfrm>
            <a:off x="13601795" y="8430457"/>
            <a:ext cx="54095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>
                <a:solidFill>
                  <a:srgbClr val="C00000"/>
                </a:solidFill>
                <a:latin typeface="Aptos" panose="020B0004020202020204" pitchFamily="34" charset="0"/>
              </a:rPr>
              <a:t>On surveille et on réfléchit</a:t>
            </a:r>
            <a:endParaRPr lang="fr-FR" sz="2800" b="1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54C00A34-E145-BE9A-8F71-26449BC96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6667" y="3795421"/>
            <a:ext cx="800100" cy="11557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FF44FCC0-F1D8-0E65-D8A8-F4774C6802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48039" y="3926541"/>
            <a:ext cx="573682" cy="915159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8549D3F0-EAAD-B84A-8D0C-6EC4A331B1BF}"/>
              </a:ext>
            </a:extLst>
          </p:cNvPr>
          <p:cNvSpPr txBox="1"/>
          <p:nvPr/>
        </p:nvSpPr>
        <p:spPr>
          <a:xfrm>
            <a:off x="16223778" y="3826734"/>
            <a:ext cx="22084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Examen clinique COMPLET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D5E647A-F3F0-66F6-C8A6-F871C7CC8596}"/>
              </a:ext>
            </a:extLst>
          </p:cNvPr>
          <p:cNvSpPr txBox="1"/>
          <p:nvPr/>
        </p:nvSpPr>
        <p:spPr>
          <a:xfrm>
            <a:off x="2126822" y="9204963"/>
            <a:ext cx="1117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1 à 3h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BDA258B3-D8E4-6F26-EB1E-553E7BA2A755}"/>
              </a:ext>
            </a:extLst>
          </p:cNvPr>
          <p:cNvSpPr txBox="1">
            <a:spLocks/>
          </p:cNvSpPr>
          <p:nvPr/>
        </p:nvSpPr>
        <p:spPr>
          <a:xfrm>
            <a:off x="1473061" y="244475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Globalement : 3 situations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EA9BF5-3E30-82AB-A359-49CC77ADD605}"/>
              </a:ext>
            </a:extLst>
          </p:cNvPr>
          <p:cNvGrpSpPr/>
          <p:nvPr/>
        </p:nvGrpSpPr>
        <p:grpSpPr>
          <a:xfrm>
            <a:off x="13594250" y="9260402"/>
            <a:ext cx="5867400" cy="1438983"/>
            <a:chOff x="13441850" y="9212200"/>
            <a:chExt cx="5867400" cy="143898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BA92981-E6CB-94BF-69B2-2114DE39CB7A}"/>
                </a:ext>
              </a:extLst>
            </p:cNvPr>
            <p:cNvSpPr/>
            <p:nvPr/>
          </p:nvSpPr>
          <p:spPr>
            <a:xfrm flipV="1">
              <a:off x="13441850" y="9212200"/>
              <a:ext cx="5867400" cy="1438983"/>
            </a:xfrm>
            <a:prstGeom prst="roundRect">
              <a:avLst>
                <a:gd name="adj" fmla="val 22155"/>
              </a:avLst>
            </a:prstGeom>
            <a:solidFill>
              <a:srgbClr val="F4B8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FD8AC584-1C36-9F3A-3264-02517290243E}"/>
                </a:ext>
              </a:extLst>
            </p:cNvPr>
            <p:cNvSpPr txBox="1"/>
            <p:nvPr/>
          </p:nvSpPr>
          <p:spPr>
            <a:xfrm>
              <a:off x="15002155" y="9655409"/>
              <a:ext cx="39923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tx1"/>
                  </a:solidFill>
                  <a:latin typeface="Aptos" panose="020B0004020202020204" pitchFamily="34" charset="0"/>
                </a:rPr>
                <a:t>Hospitalisation ?</a:t>
              </a:r>
            </a:p>
          </p:txBody>
        </p:sp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27E50A11-C593-DDBA-016B-9B3E93CEC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111944" y="9526905"/>
              <a:ext cx="958069" cy="862262"/>
            </a:xfrm>
            <a:prstGeom prst="rect">
              <a:avLst/>
            </a:prstGeom>
          </p:spPr>
        </p:pic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4D33B3F3-367D-B7C1-2FF8-D65D052F9D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7A9B1B-72A4-2542-4AC8-3685CE5C7303}"/>
              </a:ext>
            </a:extLst>
          </p:cNvPr>
          <p:cNvSpPr txBox="1"/>
          <p:nvPr/>
        </p:nvSpPr>
        <p:spPr>
          <a:xfrm>
            <a:off x="9611242" y="6340382"/>
            <a:ext cx="2451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ECBU, </a:t>
            </a:r>
            <a:r>
              <a:rPr lang="fr-FR" sz="2400" dirty="0" err="1">
                <a:solidFill>
                  <a:schemeClr val="tx1"/>
                </a:solidFill>
                <a:latin typeface="Aptos" panose="020B0004020202020204" pitchFamily="34" charset="0"/>
              </a:rPr>
              <a:t>HémoC</a:t>
            </a:r>
            <a:r>
              <a:rPr 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 en fonction… </a:t>
            </a:r>
          </a:p>
        </p:txBody>
      </p:sp>
    </p:spTree>
    <p:extLst>
      <p:ext uri="{BB962C8B-B14F-4D97-AF65-F5344CB8AC3E}">
        <p14:creationId xmlns:p14="http://schemas.microsoft.com/office/powerpoint/2010/main" val="2277753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B0684E5-81DD-4A64-20E2-233E9FF2D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B086E8-6A1D-2CA5-FF56-E74E71AA32C4}"/>
              </a:ext>
            </a:extLst>
          </p:cNvPr>
          <p:cNvSpPr>
            <a:spLocks/>
          </p:cNvSpPr>
          <p:nvPr/>
        </p:nvSpPr>
        <p:spPr>
          <a:xfrm>
            <a:off x="10890251" y="635"/>
            <a:ext cx="9213849" cy="11308715"/>
          </a:xfrm>
          <a:custGeom>
            <a:avLst/>
            <a:gdLst/>
            <a:ahLst/>
            <a:cxnLst/>
            <a:rect l="l" t="t" r="r" b="b"/>
            <a:pathLst>
              <a:path w="10140315" h="11308715">
                <a:moveTo>
                  <a:pt x="10139716" y="0"/>
                </a:moveTo>
                <a:lnTo>
                  <a:pt x="0" y="0"/>
                </a:lnTo>
                <a:lnTo>
                  <a:pt x="0" y="11308556"/>
                </a:lnTo>
                <a:lnTo>
                  <a:pt x="10139716" y="11308556"/>
                </a:lnTo>
                <a:lnTo>
                  <a:pt x="10139716" y="0"/>
                </a:lnTo>
                <a:close/>
              </a:path>
            </a:pathLst>
          </a:custGeom>
          <a:solidFill>
            <a:srgbClr val="2751A8">
              <a:alpha val="121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CEA9D78-3518-F845-D344-B6AC8AFDCB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>
              <a:alpha val="6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896C52A-1F0F-D953-7721-E492D6E3A5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913" y="929905"/>
            <a:ext cx="8175938" cy="169841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285"/>
              </a:spcBef>
            </a:pPr>
            <a:r>
              <a:rPr lang="fr-FR" dirty="0"/>
              <a:t>Les infections rares auxquelles il faut penser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79DCDF-F64E-B68C-05E1-466B647CC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48AD05-4166-4141-0430-91DECCB5D111}"/>
              </a:ext>
            </a:extLst>
          </p:cNvPr>
          <p:cNvSpPr txBox="1"/>
          <p:nvPr/>
        </p:nvSpPr>
        <p:spPr>
          <a:xfrm>
            <a:off x="1110339" y="2921652"/>
            <a:ext cx="8861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</a:rPr>
              <a:t>Endocardites – spondylodiscite – infection de matériel</a:t>
            </a:r>
          </a:p>
        </p:txBody>
      </p:sp>
      <p:sp>
        <p:nvSpPr>
          <p:cNvPr id="9" name="Rectangle : coins arrondis 7">
            <a:extLst>
              <a:ext uri="{FF2B5EF4-FFF2-40B4-BE49-F238E27FC236}">
                <a16:creationId xmlns:a16="http://schemas.microsoft.com/office/drawing/2014/main" id="{61F0E8D9-F1FD-D323-3255-8863FF047BFD}"/>
              </a:ext>
            </a:extLst>
          </p:cNvPr>
          <p:cNvSpPr/>
          <p:nvPr/>
        </p:nvSpPr>
        <p:spPr>
          <a:xfrm>
            <a:off x="1116689" y="4087364"/>
            <a:ext cx="8325761" cy="1158188"/>
          </a:xfrm>
          <a:prstGeom prst="roundRect">
            <a:avLst/>
          </a:prstGeom>
          <a:solidFill>
            <a:srgbClr val="F4B861">
              <a:alpha val="25098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Fièvre ou syndrome inflammatoire</a:t>
            </a:r>
          </a:p>
        </p:txBody>
      </p:sp>
      <p:sp>
        <p:nvSpPr>
          <p:cNvPr id="15" name="Rectangle : coins arrondis 7">
            <a:extLst>
              <a:ext uri="{FF2B5EF4-FFF2-40B4-BE49-F238E27FC236}">
                <a16:creationId xmlns:a16="http://schemas.microsoft.com/office/drawing/2014/main" id="{9A47C735-9C9A-271A-DD08-422F0B6D784F}"/>
              </a:ext>
            </a:extLst>
          </p:cNvPr>
          <p:cNvSpPr/>
          <p:nvPr/>
        </p:nvSpPr>
        <p:spPr>
          <a:xfrm>
            <a:off x="1116689" y="5623051"/>
            <a:ext cx="8325761" cy="3937099"/>
          </a:xfrm>
          <a:prstGeom prst="roundRect">
            <a:avLst>
              <a:gd name="adj" fmla="val 11093"/>
            </a:avLst>
          </a:prstGeom>
          <a:solidFill>
            <a:srgbClr val="F4B861">
              <a:alpha val="25098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Accident vasculaire cérébral 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Décompensation cardiaque aigue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Lombalgie 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Présence d’emboles (spléniques, rénaux…)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Déclin fonctionnel ou asthénie inexpliquée 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Hémocultures + à </a:t>
            </a:r>
            <a:r>
              <a:rPr lang="fr-FR" sz="2400" i="1" dirty="0">
                <a:solidFill>
                  <a:srgbClr val="1E3D7D"/>
                </a:solidFill>
                <a:latin typeface="Aptos" panose="020B0004020202020204" pitchFamily="34" charset="0"/>
              </a:rPr>
              <a:t>S. aureus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, </a:t>
            </a:r>
            <a:r>
              <a:rPr lang="fr-FR" sz="2400" i="1" dirty="0">
                <a:solidFill>
                  <a:srgbClr val="1E3D7D"/>
                </a:solidFill>
                <a:latin typeface="Aptos" panose="020B0004020202020204" pitchFamily="34" charset="0"/>
              </a:rPr>
              <a:t>E. </a:t>
            </a:r>
            <a:r>
              <a:rPr lang="fr-FR" sz="2400" i="1" dirty="0" err="1">
                <a:solidFill>
                  <a:srgbClr val="1E3D7D"/>
                </a:solidFill>
                <a:latin typeface="Aptos" panose="020B0004020202020204" pitchFamily="34" charset="0"/>
              </a:rPr>
              <a:t>feacalis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, </a:t>
            </a:r>
            <a:r>
              <a:rPr lang="fr-FR" sz="2400" i="1" dirty="0">
                <a:solidFill>
                  <a:srgbClr val="1E3D7D"/>
                </a:solidFill>
                <a:latin typeface="Aptos" panose="020B0004020202020204" pitchFamily="34" charset="0"/>
              </a:rPr>
              <a:t>S. </a:t>
            </a:r>
            <a:r>
              <a:rPr lang="fr-FR" sz="2400" i="1" dirty="0" err="1">
                <a:solidFill>
                  <a:srgbClr val="1E3D7D"/>
                </a:solidFill>
                <a:latin typeface="Aptos" panose="020B0004020202020204" pitchFamily="34" charset="0"/>
              </a:rPr>
              <a:t>gallolyticus</a:t>
            </a:r>
            <a:r>
              <a:rPr lang="fr-FR" sz="2400" i="1" dirty="0">
                <a:solidFill>
                  <a:srgbClr val="1E3D7D"/>
                </a:solidFill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4055C1-7D39-F02C-ACC4-AAFD3EE09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9866" y="5820265"/>
            <a:ext cx="1705453" cy="193345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9E76106-F97D-18C6-B951-EE15986E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2642" y="814573"/>
            <a:ext cx="6864750" cy="484529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0BD8B1-B757-4CB9-EEC9-FD7CF637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5538" y="5346621"/>
            <a:ext cx="1330463" cy="14403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E9E655-F51F-6A13-2580-FDD1BC88D6F4}"/>
              </a:ext>
            </a:extLst>
          </p:cNvPr>
          <p:cNvSpPr txBox="1"/>
          <p:nvPr/>
        </p:nvSpPr>
        <p:spPr>
          <a:xfrm>
            <a:off x="16320542" y="6853784"/>
            <a:ext cx="174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ETT ± ETO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CDDA861-9423-E3C7-F63D-11A2BC3AF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8241" y="7434923"/>
            <a:ext cx="1300564" cy="191564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D1E23B9-EE20-8ABF-0254-BECBCD0F6C27}"/>
              </a:ext>
            </a:extLst>
          </p:cNvPr>
          <p:cNvSpPr txBox="1"/>
          <p:nvPr/>
        </p:nvSpPr>
        <p:spPr>
          <a:xfrm>
            <a:off x="15758060" y="9537189"/>
            <a:ext cx="266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TDM/IRM rachis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1AD224B-A0A4-EBF2-2D67-51EBD1601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3739" y="7625592"/>
            <a:ext cx="1385506" cy="2311707"/>
          </a:xfrm>
          <a:prstGeom prst="rect">
            <a:avLst/>
          </a:prstGeom>
        </p:spPr>
      </p:pic>
      <p:pic>
        <p:nvPicPr>
          <p:cNvPr id="25" name="Graphique 5" descr="Badge à suivre avec un remplissage uni">
            <a:extLst>
              <a:ext uri="{FF2B5EF4-FFF2-40B4-BE49-F238E27FC236}">
                <a16:creationId xmlns:a16="http://schemas.microsoft.com/office/drawing/2014/main" id="{90191BB5-8076-3823-266A-8ABF3A9EF0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68682" y="50351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4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1F715-E0A4-FAB9-443A-AF6B9DD04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A7AD142-9C57-4B58-C760-80082597D113}"/>
              </a:ext>
            </a:extLst>
          </p:cNvPr>
          <p:cNvGrpSpPr/>
          <p:nvPr/>
        </p:nvGrpSpPr>
        <p:grpSpPr>
          <a:xfrm>
            <a:off x="0" y="0"/>
            <a:ext cx="20104115" cy="11309056"/>
            <a:chOff x="0" y="0"/>
            <a:chExt cx="20104115" cy="11309056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57E56E08-39B0-C9E9-91EE-B85A4DAA73EC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DE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DA144208-B8C9-C428-79F0-5DBC00A3DF57}"/>
                </a:ext>
              </a:extLst>
            </p:cNvPr>
            <p:cNvSpPr/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FCE2B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CA502864-7CE8-8908-6DCC-796A353D68C0}"/>
              </a:ext>
            </a:extLst>
          </p:cNvPr>
          <p:cNvSpPr txBox="1">
            <a:spLocks/>
          </p:cNvSpPr>
          <p:nvPr/>
        </p:nvSpPr>
        <p:spPr>
          <a:xfrm>
            <a:off x="1473061" y="646445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Dans la vraie vie…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37CA12-9C32-BA93-1D32-E1A330FE1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951C889-BD48-6CA0-808A-1770CAF60E46}"/>
              </a:ext>
            </a:extLst>
          </p:cNvPr>
          <p:cNvSpPr/>
          <p:nvPr/>
        </p:nvSpPr>
        <p:spPr>
          <a:xfrm>
            <a:off x="1364919" y="2537980"/>
            <a:ext cx="8542306" cy="700289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3A1E06D-2692-07C6-411D-BBE35C298099}"/>
              </a:ext>
            </a:extLst>
          </p:cNvPr>
          <p:cNvSpPr txBox="1"/>
          <p:nvPr/>
        </p:nvSpPr>
        <p:spPr>
          <a:xfrm>
            <a:off x="2086834" y="4359275"/>
            <a:ext cx="343861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Dyspnée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T°37,9°C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SaO2 95% AA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Crépitants des bases 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CRP 70mg/L, BU+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385BB6-7A5C-7F2A-9A07-BB4C4D71C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84" y="6603067"/>
            <a:ext cx="2163095" cy="24078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19F581-C9CE-924F-02E9-6E47C35B6D9A}"/>
              </a:ext>
            </a:extLst>
          </p:cNvPr>
          <p:cNvSpPr/>
          <p:nvPr/>
        </p:nvSpPr>
        <p:spPr>
          <a:xfrm>
            <a:off x="2083891" y="3169646"/>
            <a:ext cx="7213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Parfois (en fait très souvent) il est difficile de ne pas prescrire d’antibiotiques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F2066AA-B914-97BB-55DB-A717000CF039}"/>
              </a:ext>
            </a:extLst>
          </p:cNvPr>
          <p:cNvSpPr txBox="1"/>
          <p:nvPr/>
        </p:nvSpPr>
        <p:spPr>
          <a:xfrm>
            <a:off x="16321823" y="-8513110"/>
            <a:ext cx="939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Lundi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66E0B6-0512-4C23-5DA7-B57EE7B1428F}"/>
              </a:ext>
            </a:extLst>
          </p:cNvPr>
          <p:cNvSpPr txBox="1"/>
          <p:nvPr/>
        </p:nvSpPr>
        <p:spPr>
          <a:xfrm>
            <a:off x="11369290" y="-9736591"/>
            <a:ext cx="3220565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Eupnéique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Marche et mange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T°36,5°C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SaO2 97% AA</a:t>
            </a:r>
          </a:p>
        </p:txBody>
      </p:sp>
      <p:sp>
        <p:nvSpPr>
          <p:cNvPr id="37" name="Rectangle : avec coins arrondis en diagonale 36">
            <a:extLst>
              <a:ext uri="{FF2B5EF4-FFF2-40B4-BE49-F238E27FC236}">
                <a16:creationId xmlns:a16="http://schemas.microsoft.com/office/drawing/2014/main" id="{AF30B2C3-B1D4-C777-712F-753CD94B276D}"/>
              </a:ext>
            </a:extLst>
          </p:cNvPr>
          <p:cNvSpPr/>
          <p:nvPr/>
        </p:nvSpPr>
        <p:spPr>
          <a:xfrm>
            <a:off x="5612995" y="4487452"/>
            <a:ext cx="3813237" cy="2876428"/>
          </a:xfrm>
          <a:prstGeom prst="round2DiagRect">
            <a:avLst/>
          </a:prstGeom>
          <a:solidFill>
            <a:srgbClr val="1E3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Graphique 16" descr="Calendrier mensuel avec un remplissage uni">
            <a:extLst>
              <a:ext uri="{FF2B5EF4-FFF2-40B4-BE49-F238E27FC236}">
                <a16:creationId xmlns:a16="http://schemas.microsoft.com/office/drawing/2014/main" id="{2AA5C1FA-C7C9-614D-6C5D-AC6310EB6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24551" y="-10247337"/>
            <a:ext cx="1734227" cy="173422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2153924-0F9D-C93B-E56A-732EC430252F}"/>
              </a:ext>
            </a:extLst>
          </p:cNvPr>
          <p:cNvSpPr txBox="1"/>
          <p:nvPr/>
        </p:nvSpPr>
        <p:spPr>
          <a:xfrm rot="20340019">
            <a:off x="17042777" y="-9079580"/>
            <a:ext cx="109435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STOP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3421543-CB8D-BB8E-8972-DB6433F735C7}"/>
              </a:ext>
            </a:extLst>
          </p:cNvPr>
          <p:cNvSpPr txBox="1"/>
          <p:nvPr/>
        </p:nvSpPr>
        <p:spPr>
          <a:xfrm>
            <a:off x="6008720" y="4972594"/>
            <a:ext cx="30217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Elle est fragile, je ne sais ce qu’elle a et demain commence le </a:t>
            </a:r>
            <a:r>
              <a:rPr lang="fr-FR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week</a:t>
            </a:r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 end de Paques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C63B539D-D7EB-2011-D32D-8C2F2E518521}"/>
              </a:ext>
            </a:extLst>
          </p:cNvPr>
          <p:cNvGrpSpPr/>
          <p:nvPr/>
        </p:nvGrpSpPr>
        <p:grpSpPr>
          <a:xfrm>
            <a:off x="5896219" y="7738854"/>
            <a:ext cx="3193235" cy="1352112"/>
            <a:chOff x="5525444" y="7565629"/>
            <a:chExt cx="3813236" cy="1614639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EF4843DE-C0BE-5D5B-CD0B-57BA006B6150}"/>
                </a:ext>
              </a:extLst>
            </p:cNvPr>
            <p:cNvSpPr/>
            <p:nvPr/>
          </p:nvSpPr>
          <p:spPr>
            <a:xfrm>
              <a:off x="5525444" y="7565629"/>
              <a:ext cx="3813236" cy="1614639"/>
            </a:xfrm>
            <a:prstGeom prst="roundRect">
              <a:avLst>
                <a:gd name="adj" fmla="val 37832"/>
              </a:avLst>
            </a:prstGeom>
            <a:solidFill>
              <a:srgbClr val="F4B8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D835E0A-248D-C628-A7F6-898F32D04CE0}"/>
                </a:ext>
              </a:extLst>
            </p:cNvPr>
            <p:cNvSpPr txBox="1"/>
            <p:nvPr/>
          </p:nvSpPr>
          <p:spPr>
            <a:xfrm>
              <a:off x="7156849" y="8160009"/>
              <a:ext cx="1734227" cy="551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002060"/>
                  </a:solidFill>
                  <a:latin typeface="Aptos" panose="020B0004020202020204" pitchFamily="34" charset="0"/>
                </a:rPr>
                <a:t>Vendredi 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65C5817-90E9-06F8-2C8F-091E5D040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7987" y="7895894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24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39D27F2-0CAF-218E-6C88-9AA774C176C9}"/>
              </a:ext>
            </a:extLst>
          </p:cNvPr>
          <p:cNvGrpSpPr>
            <a:grpSpLocks/>
          </p:cNvGrpSpPr>
          <p:nvPr/>
        </p:nvGrpSpPr>
        <p:grpSpPr>
          <a:xfrm>
            <a:off x="-635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7139641C-8A47-7178-B663-D03A79095C84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2EB59FF6-7830-080F-4EBD-4FD34E197AFC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FECD6E96-6DFD-99CB-0D50-CE9228A1D4F6}"/>
              </a:ext>
            </a:extLst>
          </p:cNvPr>
          <p:cNvSpPr txBox="1">
            <a:spLocks/>
          </p:cNvSpPr>
          <p:nvPr/>
        </p:nvSpPr>
        <p:spPr>
          <a:xfrm>
            <a:off x="1364615" y="263004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En guise d’introduction…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CCE9DC-84E7-8D62-A64E-9DEA5F8BF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ECEA43-7579-3E37-556C-5678B921A925}"/>
              </a:ext>
            </a:extLst>
          </p:cNvPr>
          <p:cNvSpPr/>
          <p:nvPr/>
        </p:nvSpPr>
        <p:spPr>
          <a:xfrm>
            <a:off x="1553124" y="2060438"/>
            <a:ext cx="6711219" cy="2699443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3540B6-72D2-41A9-B83E-8149C5894E19}"/>
              </a:ext>
            </a:extLst>
          </p:cNvPr>
          <p:cNvSpPr txBox="1"/>
          <p:nvPr/>
        </p:nvSpPr>
        <p:spPr>
          <a:xfrm>
            <a:off x="15149015" y="10535732"/>
            <a:ext cx="447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Aquarelle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</a:t>
            </a:r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d’Anne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Lise Arnaud</a:t>
            </a:r>
            <a:endParaRPr lang="da-DK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5D1F08C-A90B-D9FB-FF50-3E6CA9778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59" y="2413815"/>
            <a:ext cx="1862619" cy="19990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912963-7732-BCD4-C858-EDFBAEBC8830}"/>
              </a:ext>
            </a:extLst>
          </p:cNvPr>
          <p:cNvSpPr txBox="1"/>
          <p:nvPr/>
        </p:nvSpPr>
        <p:spPr>
          <a:xfrm>
            <a:off x="4278598" y="2997928"/>
            <a:ext cx="327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Patiente de 91 ans </a:t>
            </a:r>
          </a:p>
          <a:p>
            <a:pPr algn="ctr"/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</a:rPr>
              <a:t>Asthénie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 et confusion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793E35D-C0F5-B4B2-1898-57148E21E888}"/>
              </a:ext>
            </a:extLst>
          </p:cNvPr>
          <p:cNvSpPr/>
          <p:nvPr/>
        </p:nvSpPr>
        <p:spPr>
          <a:xfrm>
            <a:off x="8908686" y="1966166"/>
            <a:ext cx="3050184" cy="2793716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C4ADF8F-F6FE-4233-567C-9E364AB65FD0}"/>
              </a:ext>
            </a:extLst>
          </p:cNvPr>
          <p:cNvSpPr txBox="1"/>
          <p:nvPr/>
        </p:nvSpPr>
        <p:spPr>
          <a:xfrm>
            <a:off x="8798653" y="3956809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B21A251-23B2-5458-785A-8824A6B10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36" y="2695869"/>
            <a:ext cx="1155700" cy="10795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95C7D95-C4A8-52DE-3F55-B89773B83B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56444" y="3143322"/>
            <a:ext cx="403235" cy="5400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BAF321-33DC-B643-3DAA-CB9BF4821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624" y="3904252"/>
            <a:ext cx="1202780" cy="12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819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B3088-0BCA-79D4-0762-7DA739E5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0D8B931F-A8E1-DD6B-6378-EFC1C38E7844}"/>
              </a:ext>
            </a:extLst>
          </p:cNvPr>
          <p:cNvGrpSpPr/>
          <p:nvPr/>
        </p:nvGrpSpPr>
        <p:grpSpPr>
          <a:xfrm>
            <a:off x="0" y="0"/>
            <a:ext cx="20104115" cy="11309056"/>
            <a:chOff x="0" y="0"/>
            <a:chExt cx="20104115" cy="11309056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BDB6FD1C-70E9-E8B6-6DB5-E60DD97205CB}"/>
                </a:ext>
              </a:extLst>
            </p:cNvPr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DEC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C24FD96A-3DC3-114A-1B94-6117AE68E1A1}"/>
                </a:ext>
              </a:extLst>
            </p:cNvPr>
            <p:cNvSpPr/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FCE2B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D03DDDAB-9138-7EAF-A630-6F8F86B33F5D}"/>
              </a:ext>
            </a:extLst>
          </p:cNvPr>
          <p:cNvSpPr txBox="1">
            <a:spLocks/>
          </p:cNvSpPr>
          <p:nvPr/>
        </p:nvSpPr>
        <p:spPr>
          <a:xfrm>
            <a:off x="1473061" y="646445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Dans la vraie vie…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F7BFFB-D4DB-51B6-DC51-D1D87F4CD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91A7D25-0722-C7E7-25FB-432AAE5A10CE}"/>
              </a:ext>
            </a:extLst>
          </p:cNvPr>
          <p:cNvSpPr/>
          <p:nvPr/>
        </p:nvSpPr>
        <p:spPr>
          <a:xfrm>
            <a:off x="1364919" y="2537980"/>
            <a:ext cx="8542306" cy="700289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D29A814-4142-FA98-93F4-8B46798927E8}"/>
              </a:ext>
            </a:extLst>
          </p:cNvPr>
          <p:cNvSpPr/>
          <p:nvPr/>
        </p:nvSpPr>
        <p:spPr>
          <a:xfrm>
            <a:off x="10143159" y="2537980"/>
            <a:ext cx="8542306" cy="700289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998EEB-7722-B034-9243-9F13662DA905}"/>
              </a:ext>
            </a:extLst>
          </p:cNvPr>
          <p:cNvSpPr txBox="1"/>
          <p:nvPr/>
        </p:nvSpPr>
        <p:spPr>
          <a:xfrm>
            <a:off x="2086834" y="4359275"/>
            <a:ext cx="343861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Dyspnée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T°37,9°C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SaO2 95% AA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Crépitants des bases 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CRP 70mg/L, BU+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961943-DCAC-E43F-C22E-DCE7EEB4C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84" y="6603067"/>
            <a:ext cx="2163095" cy="24078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636A64-B299-B588-F08C-F7B38B807DEE}"/>
              </a:ext>
            </a:extLst>
          </p:cNvPr>
          <p:cNvSpPr/>
          <p:nvPr/>
        </p:nvSpPr>
        <p:spPr>
          <a:xfrm>
            <a:off x="2083891" y="3169646"/>
            <a:ext cx="7213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Parfois (en fait très souvent) il est difficile de ne pas prescrire d’antibiotiques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7E58E5-1655-F10F-F162-5ED04AB181FE}"/>
              </a:ext>
            </a:extLst>
          </p:cNvPr>
          <p:cNvSpPr/>
          <p:nvPr/>
        </p:nvSpPr>
        <p:spPr>
          <a:xfrm>
            <a:off x="11042650" y="3167781"/>
            <a:ext cx="6796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MAIS, il est nécessaire de savoir </a:t>
            </a:r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arrêter ou raccourcir</a:t>
            </a:r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 une antibiothérapie !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2956899-B216-92C5-C43F-A44752F57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6834" y="7316901"/>
            <a:ext cx="1868351" cy="167118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A8110B1D-BA7F-D6CD-A825-4C90B0567B0D}"/>
              </a:ext>
            </a:extLst>
          </p:cNvPr>
          <p:cNvSpPr txBox="1"/>
          <p:nvPr/>
        </p:nvSpPr>
        <p:spPr>
          <a:xfrm>
            <a:off x="16321823" y="-8513110"/>
            <a:ext cx="939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Lundi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D4C866B-B506-E7FA-CBC3-F802457BB2B5}"/>
              </a:ext>
            </a:extLst>
          </p:cNvPr>
          <p:cNvSpPr txBox="1"/>
          <p:nvPr/>
        </p:nvSpPr>
        <p:spPr>
          <a:xfrm>
            <a:off x="11369290" y="-9736591"/>
            <a:ext cx="3220565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Eupnéique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Marche et mange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T°36,5°C</a:t>
            </a:r>
          </a:p>
          <a:p>
            <a:r>
              <a:rPr lang="fr-FR" sz="2800" dirty="0">
                <a:solidFill>
                  <a:srgbClr val="1E3D7D"/>
                </a:solidFill>
                <a:latin typeface="Aptos" panose="020B0004020202020204" pitchFamily="34" charset="0"/>
              </a:rPr>
              <a:t>SaO2 97% AA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8B7E8F5-8C3F-9FE0-46C1-D4D193B8FE9A}"/>
              </a:ext>
            </a:extLst>
          </p:cNvPr>
          <p:cNvSpPr txBox="1"/>
          <p:nvPr/>
        </p:nvSpPr>
        <p:spPr>
          <a:xfrm>
            <a:off x="11354131" y="6451646"/>
            <a:ext cx="654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OU de penser à un autre diagnostic !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5817F49-5D40-5D63-6773-BE188E2E1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64783" y="7211140"/>
            <a:ext cx="1987890" cy="188271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4ED6AA9-04B4-C1E0-EBFC-0CB7D3C54D82}"/>
              </a:ext>
            </a:extLst>
          </p:cNvPr>
          <p:cNvSpPr txBox="1"/>
          <p:nvPr/>
        </p:nvSpPr>
        <p:spPr>
          <a:xfrm>
            <a:off x="16554915" y="7734650"/>
            <a:ext cx="397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…</a:t>
            </a:r>
          </a:p>
        </p:txBody>
      </p:sp>
      <p:sp>
        <p:nvSpPr>
          <p:cNvPr id="37" name="Rectangle : avec coins arrondis en diagonale 36">
            <a:extLst>
              <a:ext uri="{FF2B5EF4-FFF2-40B4-BE49-F238E27FC236}">
                <a16:creationId xmlns:a16="http://schemas.microsoft.com/office/drawing/2014/main" id="{66709F0C-0D81-923D-8BFA-049635287939}"/>
              </a:ext>
            </a:extLst>
          </p:cNvPr>
          <p:cNvSpPr/>
          <p:nvPr/>
        </p:nvSpPr>
        <p:spPr>
          <a:xfrm>
            <a:off x="5612995" y="4487452"/>
            <a:ext cx="3813237" cy="2876428"/>
          </a:xfrm>
          <a:prstGeom prst="round2DiagRect">
            <a:avLst/>
          </a:prstGeom>
          <a:solidFill>
            <a:srgbClr val="1E3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Graphique 16" descr="Calendrier mensuel avec un remplissage uni">
            <a:extLst>
              <a:ext uri="{FF2B5EF4-FFF2-40B4-BE49-F238E27FC236}">
                <a16:creationId xmlns:a16="http://schemas.microsoft.com/office/drawing/2014/main" id="{BE24B4C0-DA12-2405-DB57-9C10F1058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924551" y="-10247337"/>
            <a:ext cx="1734227" cy="173422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3EADF88-E29D-FB74-E9F4-8C1A20D16583}"/>
              </a:ext>
            </a:extLst>
          </p:cNvPr>
          <p:cNvSpPr txBox="1"/>
          <p:nvPr/>
        </p:nvSpPr>
        <p:spPr>
          <a:xfrm rot="20340019">
            <a:off x="17042777" y="-9079580"/>
            <a:ext cx="1094358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1E3D7D"/>
                </a:solidFill>
                <a:latin typeface="Aptos" panose="020B0004020202020204" pitchFamily="34" charset="0"/>
              </a:rPr>
              <a:t>STOP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43691D0-90FF-294A-9F36-8C3F003AE337}"/>
              </a:ext>
            </a:extLst>
          </p:cNvPr>
          <p:cNvSpPr txBox="1"/>
          <p:nvPr/>
        </p:nvSpPr>
        <p:spPr>
          <a:xfrm>
            <a:off x="6008720" y="4972594"/>
            <a:ext cx="30217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Elle est fragile, je ne sais ce qu’elle a et demain commence le </a:t>
            </a:r>
            <a:r>
              <a:rPr lang="fr-FR" sz="2400" dirty="0" err="1">
                <a:solidFill>
                  <a:schemeClr val="bg1"/>
                </a:solidFill>
                <a:latin typeface="Aptos" panose="020B0004020202020204" pitchFamily="34" charset="0"/>
              </a:rPr>
              <a:t>week</a:t>
            </a:r>
            <a:r>
              <a:rPr lang="fr-FR" sz="2400" dirty="0">
                <a:solidFill>
                  <a:schemeClr val="bg1"/>
                </a:solidFill>
                <a:latin typeface="Aptos" panose="020B0004020202020204" pitchFamily="34" charset="0"/>
              </a:rPr>
              <a:t> end de Paques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D32CAEB-624F-D4B8-CAB1-06FE038E7D9D}"/>
              </a:ext>
            </a:extLst>
          </p:cNvPr>
          <p:cNvGrpSpPr/>
          <p:nvPr/>
        </p:nvGrpSpPr>
        <p:grpSpPr>
          <a:xfrm>
            <a:off x="5896219" y="7738854"/>
            <a:ext cx="3193235" cy="1352112"/>
            <a:chOff x="5525444" y="7565629"/>
            <a:chExt cx="3813236" cy="1614639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D0A0209-A233-B83C-6FF0-B95238F1F391}"/>
                </a:ext>
              </a:extLst>
            </p:cNvPr>
            <p:cNvSpPr/>
            <p:nvPr/>
          </p:nvSpPr>
          <p:spPr>
            <a:xfrm>
              <a:off x="5525444" y="7565629"/>
              <a:ext cx="3813236" cy="1614639"/>
            </a:xfrm>
            <a:prstGeom prst="roundRect">
              <a:avLst>
                <a:gd name="adj" fmla="val 37832"/>
              </a:avLst>
            </a:prstGeom>
            <a:solidFill>
              <a:srgbClr val="F4B8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601F801-39C7-FFD6-AEA5-0C3900C4D113}"/>
                </a:ext>
              </a:extLst>
            </p:cNvPr>
            <p:cNvSpPr txBox="1"/>
            <p:nvPr/>
          </p:nvSpPr>
          <p:spPr>
            <a:xfrm>
              <a:off x="7156849" y="8160009"/>
              <a:ext cx="1734227" cy="551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002060"/>
                  </a:solidFill>
                  <a:latin typeface="Aptos" panose="020B0004020202020204" pitchFamily="34" charset="0"/>
                </a:rPr>
                <a:t>Vendredi 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53DE5E8-1A7A-8A58-E69F-6F5047143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7987" y="7895894"/>
              <a:ext cx="954107" cy="954107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2D81A9CE-85D3-E233-7F17-AC4C31327049}"/>
              </a:ext>
            </a:extLst>
          </p:cNvPr>
          <p:cNvSpPr txBox="1"/>
          <p:nvPr/>
        </p:nvSpPr>
        <p:spPr>
          <a:xfrm>
            <a:off x="10427946" y="4359275"/>
            <a:ext cx="343861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Eupnéique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Marche et mange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T°36,5°C</a:t>
            </a:r>
          </a:p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SaO2 97% AA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7646DBF8-6877-6F1C-B277-98246A613E62}"/>
              </a:ext>
            </a:extLst>
          </p:cNvPr>
          <p:cNvGrpSpPr/>
          <p:nvPr/>
        </p:nvGrpSpPr>
        <p:grpSpPr>
          <a:xfrm>
            <a:off x="14504960" y="4549606"/>
            <a:ext cx="3193235" cy="1352112"/>
            <a:chOff x="5525444" y="7565629"/>
            <a:chExt cx="3813236" cy="1614639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DD94CF08-0C5F-571F-8229-88B94CC5E0ED}"/>
                </a:ext>
              </a:extLst>
            </p:cNvPr>
            <p:cNvSpPr/>
            <p:nvPr/>
          </p:nvSpPr>
          <p:spPr>
            <a:xfrm>
              <a:off x="5525444" y="7565629"/>
              <a:ext cx="3813236" cy="1614639"/>
            </a:xfrm>
            <a:prstGeom prst="roundRect">
              <a:avLst>
                <a:gd name="adj" fmla="val 37832"/>
              </a:avLst>
            </a:prstGeom>
            <a:solidFill>
              <a:srgbClr val="F4B86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B65F881C-28A4-5F28-3DC3-AA5B377477EC}"/>
                </a:ext>
              </a:extLst>
            </p:cNvPr>
            <p:cNvSpPr txBox="1"/>
            <p:nvPr/>
          </p:nvSpPr>
          <p:spPr>
            <a:xfrm>
              <a:off x="7156849" y="8160009"/>
              <a:ext cx="1734227" cy="551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002060"/>
                  </a:solidFill>
                  <a:latin typeface="Aptos" panose="020B0004020202020204" pitchFamily="34" charset="0"/>
                </a:rPr>
                <a:t>Mardi</a:t>
              </a:r>
            </a:p>
          </p:txBody>
        </p: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E9CC9077-2CD4-5284-B93A-75A48197B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07987" y="7895894"/>
              <a:ext cx="954107" cy="954107"/>
            </a:xfrm>
            <a:prstGeom prst="rect">
              <a:avLst/>
            </a:prstGeom>
          </p:spPr>
        </p:pic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E77253AE-437D-28A3-2B03-E16AD3960F11}"/>
              </a:ext>
            </a:extLst>
          </p:cNvPr>
          <p:cNvSpPr txBox="1"/>
          <p:nvPr/>
        </p:nvSpPr>
        <p:spPr>
          <a:xfrm rot="20340019">
            <a:off x="16950513" y="4844086"/>
            <a:ext cx="1094358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ptos" panose="020B0004020202020204" pitchFamily="34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754364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30B1F8C2-7A2C-FC9B-83FC-19E20C649D60}"/>
              </a:ext>
            </a:extLst>
          </p:cNvPr>
          <p:cNvGrpSpPr>
            <a:grpSpLocks/>
          </p:cNvGrpSpPr>
          <p:nvPr/>
        </p:nvGrpSpPr>
        <p:grpSpPr>
          <a:xfrm>
            <a:off x="0" y="635"/>
            <a:ext cx="20104100" cy="11308715"/>
            <a:chOff x="5373" y="635"/>
            <a:chExt cx="20104100" cy="11308715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A436BF94-5FF4-360F-C134-A9D269AFF54E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31130389-3BF0-2AE9-D618-023922705AE9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81B845A-12CB-C1A5-0F50-085087924A98}"/>
              </a:ext>
            </a:extLst>
          </p:cNvPr>
          <p:cNvSpPr/>
          <p:nvPr/>
        </p:nvSpPr>
        <p:spPr>
          <a:xfrm>
            <a:off x="2759273" y="1611592"/>
            <a:ext cx="7087469" cy="8446754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65D4722-C4EB-8AA1-236E-4E6899BE28BE}"/>
              </a:ext>
            </a:extLst>
          </p:cNvPr>
          <p:cNvSpPr txBox="1">
            <a:spLocks/>
          </p:cNvSpPr>
          <p:nvPr/>
        </p:nvSpPr>
        <p:spPr>
          <a:xfrm>
            <a:off x="1364380" y="175292"/>
            <a:ext cx="17374869" cy="126656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Messages clés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45CC450-18E2-E706-DE33-4F31CB94D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14EA9A8-40D4-B589-1446-E854757E5523}"/>
              </a:ext>
            </a:extLst>
          </p:cNvPr>
          <p:cNvSpPr txBox="1"/>
          <p:nvPr/>
        </p:nvSpPr>
        <p:spPr>
          <a:xfrm>
            <a:off x="3603986" y="5525378"/>
            <a:ext cx="5718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  <a:t>QUAND ON CHERCHE ON TROUVE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E59BB8D-CE49-A88F-638A-741D3A749C57}"/>
              </a:ext>
            </a:extLst>
          </p:cNvPr>
          <p:cNvSpPr/>
          <p:nvPr/>
        </p:nvSpPr>
        <p:spPr>
          <a:xfrm>
            <a:off x="10263054" y="1611591"/>
            <a:ext cx="7087469" cy="8996083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52D6B7-8566-314F-8E6A-53F638AA5AB2}"/>
              </a:ext>
            </a:extLst>
          </p:cNvPr>
          <p:cNvSpPr txBox="1"/>
          <p:nvPr/>
        </p:nvSpPr>
        <p:spPr>
          <a:xfrm>
            <a:off x="10661919" y="5525378"/>
            <a:ext cx="6182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  <a:t>PAS DE RACCOURCI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8E13DA-8533-71FD-0B76-A903774B1C39}"/>
              </a:ext>
            </a:extLst>
          </p:cNvPr>
          <p:cNvSpPr txBox="1"/>
          <p:nvPr/>
        </p:nvSpPr>
        <p:spPr>
          <a:xfrm>
            <a:off x="3020700" y="9445565"/>
            <a:ext cx="666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  <a:t>QUELLE EST MA SITUATION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2D04D2-408A-4292-CEE4-C2DF1C15FF32}"/>
              </a:ext>
            </a:extLst>
          </p:cNvPr>
          <p:cNvSpPr txBox="1"/>
          <p:nvPr/>
        </p:nvSpPr>
        <p:spPr>
          <a:xfrm>
            <a:off x="10433051" y="9565952"/>
            <a:ext cx="653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  <a:t>ON A LE DROIT D’ARRÊTER OU DE </a:t>
            </a:r>
            <a:b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</a:br>
            <a:r>
              <a:rPr lang="fr-FR" sz="2000" b="1" dirty="0">
                <a:solidFill>
                  <a:srgbClr val="1E3D7D"/>
                </a:solidFill>
                <a:latin typeface="Aptos" panose="020B0004020202020204" pitchFamily="34" charset="0"/>
              </a:rPr>
              <a:t>RACCOURCIR UNE ANTIBIOTHÉRAPIE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C53F06B-F054-30FD-B9C7-2CD271858676}"/>
              </a:ext>
            </a:extLst>
          </p:cNvPr>
          <p:cNvSpPr/>
          <p:nvPr/>
        </p:nvSpPr>
        <p:spPr>
          <a:xfrm>
            <a:off x="3629232" y="2127477"/>
            <a:ext cx="5586928" cy="3194831"/>
          </a:xfrm>
          <a:prstGeom prst="roundRect">
            <a:avLst>
              <a:gd name="adj" fmla="val 7301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E944A58-33AC-5FA4-13CF-1AA984A402E7}"/>
              </a:ext>
            </a:extLst>
          </p:cNvPr>
          <p:cNvSpPr/>
          <p:nvPr/>
        </p:nvSpPr>
        <p:spPr>
          <a:xfrm>
            <a:off x="10597753" y="2127477"/>
            <a:ext cx="6374403" cy="3194831"/>
          </a:xfrm>
          <a:prstGeom prst="roundRect">
            <a:avLst>
              <a:gd name="adj" fmla="val 7301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284D178-B7C0-035D-4884-372A300B3F34}"/>
              </a:ext>
            </a:extLst>
          </p:cNvPr>
          <p:cNvSpPr/>
          <p:nvPr/>
        </p:nvSpPr>
        <p:spPr>
          <a:xfrm>
            <a:off x="3623589" y="6190325"/>
            <a:ext cx="5592571" cy="3079514"/>
          </a:xfrm>
          <a:prstGeom prst="roundRect">
            <a:avLst>
              <a:gd name="adj" fmla="val 7301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E1848B1-A834-9599-3B36-14CE0B4B23DF}"/>
              </a:ext>
            </a:extLst>
          </p:cNvPr>
          <p:cNvSpPr/>
          <p:nvPr/>
        </p:nvSpPr>
        <p:spPr>
          <a:xfrm>
            <a:off x="10597753" y="6186450"/>
            <a:ext cx="6374403" cy="3194831"/>
          </a:xfrm>
          <a:prstGeom prst="roundRect">
            <a:avLst>
              <a:gd name="adj" fmla="val 7301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053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5E9AC9E-E5C3-3910-0FF7-3B58B4C5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97C0AA7-7DD8-11E7-7C63-50F4548D93AD}"/>
              </a:ext>
            </a:extLst>
          </p:cNvPr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241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E747EE8A-3518-6D0E-D31F-E66D525F6289}"/>
              </a:ext>
            </a:extLst>
          </p:cNvPr>
          <p:cNvSpPr/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3450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503C8E28-D2F0-9A05-5146-B56BFE486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8648" y="3142102"/>
            <a:ext cx="14598434" cy="3119314"/>
          </a:xfrm>
          <a:prstGeom prst="rect">
            <a:avLst/>
          </a:prstGeom>
        </p:spPr>
        <p:txBody>
          <a:bodyPr vert="horz" wrap="square" lIns="0" tIns="5981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9"/>
              </a:spcBef>
            </a:pPr>
            <a:r>
              <a:rPr sz="9900" dirty="0">
                <a:solidFill>
                  <a:srgbClr val="FFFFFF"/>
                </a:solidFill>
              </a:rPr>
              <a:t>Merci pour votre attention</a:t>
            </a:r>
            <a:endParaRPr sz="9900" dirty="0"/>
          </a:p>
          <a:p>
            <a:pPr marL="1744980" marR="1729105" algn="ctr">
              <a:lnSpc>
                <a:spcPts val="3170"/>
              </a:lnSpc>
              <a:spcBef>
                <a:spcPts val="1375"/>
              </a:spcBef>
            </a:pPr>
            <a:r>
              <a:rPr sz="2650" dirty="0">
                <a:solidFill>
                  <a:srgbClr val="BCC5D8"/>
                </a:solidFill>
              </a:rPr>
              <a:t>Si vous avez des questions à propos du programme PAPRICA, vous pouvez contacter la mission nationale PRIMO : </a:t>
            </a:r>
            <a:r>
              <a:rPr sz="2650" u="heavy" dirty="0">
                <a:solidFill>
                  <a:srgbClr val="BCC5D8"/>
                </a:solidFill>
                <a:uFill>
                  <a:solidFill>
                    <a:srgbClr val="BCC5D8"/>
                  </a:solidFill>
                </a:uFill>
                <a:hlinkClick r:id="rId2"/>
              </a:rPr>
              <a:t>bp-primo@chu-nantes.fr</a:t>
            </a:r>
            <a:endParaRPr sz="265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33F1DB-4250-9D24-3A4C-D006D6EBA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2" y="9675263"/>
            <a:ext cx="3389172" cy="856212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AA95BB2-E077-2987-5773-78136646EC46}"/>
              </a:ext>
            </a:extLst>
          </p:cNvPr>
          <p:cNvGrpSpPr/>
          <p:nvPr/>
        </p:nvGrpSpPr>
        <p:grpSpPr>
          <a:xfrm>
            <a:off x="11161094" y="8397875"/>
            <a:ext cx="7885382" cy="2133600"/>
            <a:chOff x="8832850" y="8397875"/>
            <a:chExt cx="7885382" cy="21336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7702431-8BD8-C76E-9978-0D2DA9F2C56A}"/>
                </a:ext>
              </a:extLst>
            </p:cNvPr>
            <p:cNvSpPr/>
            <p:nvPr/>
          </p:nvSpPr>
          <p:spPr>
            <a:xfrm>
              <a:off x="8832850" y="8397875"/>
              <a:ext cx="7885382" cy="2133600"/>
            </a:xfrm>
            <a:prstGeom prst="roundRect">
              <a:avLst>
                <a:gd name="adj" fmla="val 479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object 19">
              <a:extLst>
                <a:ext uri="{FF2B5EF4-FFF2-40B4-BE49-F238E27FC236}">
                  <a16:creationId xmlns:a16="http://schemas.microsoft.com/office/drawing/2014/main" id="{B03B76AF-E0BF-3E6C-C576-6DDFC57E0C5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6650" y="8534793"/>
              <a:ext cx="3265829" cy="1840734"/>
            </a:xfrm>
            <a:prstGeom prst="rect">
              <a:avLst/>
            </a:prstGeom>
          </p:spPr>
        </p:pic>
        <p:pic>
          <p:nvPicPr>
            <p:cNvPr id="7" name="object 20">
              <a:extLst>
                <a:ext uri="{FF2B5EF4-FFF2-40B4-BE49-F238E27FC236}">
                  <a16:creationId xmlns:a16="http://schemas.microsoft.com/office/drawing/2014/main" id="{580C79C7-AA98-01EE-36BF-29C54097F54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5197" y="8758201"/>
              <a:ext cx="2188528" cy="1501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619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71004-A71A-F3F4-0194-DC2466010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6B978B0-36AA-4D26-765C-50FE6D7793C5}"/>
              </a:ext>
            </a:extLst>
          </p:cNvPr>
          <p:cNvGrpSpPr>
            <a:grpSpLocks/>
          </p:cNvGrpSpPr>
          <p:nvPr/>
        </p:nvGrpSpPr>
        <p:grpSpPr>
          <a:xfrm>
            <a:off x="-635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D322BEA9-C96E-45CB-97BC-0B0992B1F307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966DE311-C754-D277-F306-1D860D9126D3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8DDA6B35-4CE4-2C4A-DF49-63AD0981B94C}"/>
              </a:ext>
            </a:extLst>
          </p:cNvPr>
          <p:cNvSpPr txBox="1">
            <a:spLocks/>
          </p:cNvSpPr>
          <p:nvPr/>
        </p:nvSpPr>
        <p:spPr>
          <a:xfrm>
            <a:off x="1364615" y="263004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En guise d’introduction…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056FDA-3C95-F245-0C80-C6CD41F01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AD29F16-84CA-A680-9517-EC51E3A32060}"/>
              </a:ext>
            </a:extLst>
          </p:cNvPr>
          <p:cNvSpPr/>
          <p:nvPr/>
        </p:nvSpPr>
        <p:spPr>
          <a:xfrm>
            <a:off x="1553124" y="2060438"/>
            <a:ext cx="6711219" cy="2699443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C7FA5A-ED48-4F8B-AD62-4BC6E433FD8E}"/>
              </a:ext>
            </a:extLst>
          </p:cNvPr>
          <p:cNvSpPr txBox="1"/>
          <p:nvPr/>
        </p:nvSpPr>
        <p:spPr>
          <a:xfrm>
            <a:off x="15149015" y="10535732"/>
            <a:ext cx="447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Aquarelle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</a:t>
            </a:r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d’Anne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Lise Arnaud</a:t>
            </a:r>
            <a:endParaRPr lang="da-DK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878DFB-AE03-E9BF-1830-2B8D40669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59" y="2413815"/>
            <a:ext cx="1862619" cy="19990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387182B-2705-FBB3-BCD3-FDDE71E22CD1}"/>
              </a:ext>
            </a:extLst>
          </p:cNvPr>
          <p:cNvSpPr txBox="1"/>
          <p:nvPr/>
        </p:nvSpPr>
        <p:spPr>
          <a:xfrm>
            <a:off x="4278598" y="2997928"/>
            <a:ext cx="327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Patiente de 91 ans </a:t>
            </a:r>
          </a:p>
          <a:p>
            <a:pPr algn="ctr"/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</a:rPr>
              <a:t>Asthénie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 et confusion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DAD5EE1-8FA8-CF0F-AEF8-BC455074C6B9}"/>
              </a:ext>
            </a:extLst>
          </p:cNvPr>
          <p:cNvSpPr/>
          <p:nvPr/>
        </p:nvSpPr>
        <p:spPr>
          <a:xfrm>
            <a:off x="8908686" y="1966166"/>
            <a:ext cx="3050184" cy="2793716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F92AE4-B183-1AA1-4207-F01C0DD020CA}"/>
              </a:ext>
            </a:extLst>
          </p:cNvPr>
          <p:cNvSpPr txBox="1"/>
          <p:nvPr/>
        </p:nvSpPr>
        <p:spPr>
          <a:xfrm>
            <a:off x="8798653" y="3956809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4DC5E74-8C2A-682F-158D-64C34B934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36" y="2695869"/>
            <a:ext cx="1155700" cy="10795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4B1A277-E90F-232D-46B4-EEF691A011D9}"/>
              </a:ext>
            </a:extLst>
          </p:cNvPr>
          <p:cNvSpPr/>
          <p:nvPr/>
        </p:nvSpPr>
        <p:spPr>
          <a:xfrm>
            <a:off x="7384686" y="5318126"/>
            <a:ext cx="5943600" cy="2007200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7ECBEEE-46DE-ED9C-230B-A3FBFC8F5DB4}"/>
              </a:ext>
            </a:extLst>
          </p:cNvPr>
          <p:cNvSpPr txBox="1"/>
          <p:nvPr/>
        </p:nvSpPr>
        <p:spPr>
          <a:xfrm>
            <a:off x="7711761" y="5775150"/>
            <a:ext cx="5387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Majoration de l’asthénie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Douleurs abdominales, diarrhées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Déclin fonctionnel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1EBE1842-305C-7649-9DE1-E001C67A0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650" y="7677501"/>
            <a:ext cx="5653586" cy="1600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C:\Users\baudroc\Dropbox\Claire\Cours\D4\iono DP.png">
            <a:extLst>
              <a:ext uri="{FF2B5EF4-FFF2-40B4-BE49-F238E27FC236}">
                <a16:creationId xmlns:a16="http://schemas.microsoft.com/office/drawing/2014/main" id="{E5098181-C89D-9DDA-99A6-32F251EC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113" y="7662707"/>
            <a:ext cx="5954382" cy="2255913"/>
          </a:xfrm>
          <a:prstGeom prst="rect">
            <a:avLst/>
          </a:prstGeom>
          <a:noFill/>
          <a:ln>
            <a:solidFill>
              <a:srgbClr val="314C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902973A-24F2-76EE-AB6C-AE18759CC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7600" y="4968875"/>
            <a:ext cx="403235" cy="5400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F8AC00C-E7A7-44E3-3765-7B4D6E8B5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7600" y="7144101"/>
            <a:ext cx="403235" cy="54004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49C0383-E135-2C77-171C-CC944984D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156444" y="3143322"/>
            <a:ext cx="403235" cy="5400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78B7A0-7088-D064-DB27-D38FD26C3A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624" y="3904252"/>
            <a:ext cx="1202780" cy="12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044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AFEB-6EB3-A1C2-2390-A2579FDF4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33F1733-006E-E67D-B220-A7A52A393E49}"/>
              </a:ext>
            </a:extLst>
          </p:cNvPr>
          <p:cNvGrpSpPr>
            <a:grpSpLocks/>
          </p:cNvGrpSpPr>
          <p:nvPr/>
        </p:nvGrpSpPr>
        <p:grpSpPr>
          <a:xfrm>
            <a:off x="-635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49F250AC-117D-1112-5C23-713946E8F0DC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1F272CB6-C268-C238-0E0B-049E0A4691DA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2C12087B-F098-83A5-2640-58413DF27583}"/>
              </a:ext>
            </a:extLst>
          </p:cNvPr>
          <p:cNvSpPr txBox="1">
            <a:spLocks/>
          </p:cNvSpPr>
          <p:nvPr/>
        </p:nvSpPr>
        <p:spPr>
          <a:xfrm>
            <a:off x="1364615" y="263004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En guise d’introduction…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D09291-7432-D98B-E459-04D62358D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2D3EC37-D4C4-C6EF-F36B-6EDB1E8308A3}"/>
              </a:ext>
            </a:extLst>
          </p:cNvPr>
          <p:cNvSpPr/>
          <p:nvPr/>
        </p:nvSpPr>
        <p:spPr>
          <a:xfrm>
            <a:off x="1553124" y="2060438"/>
            <a:ext cx="6711219" cy="2699443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4BFDBB-ED35-89F9-2D29-AC9DED7FBA58}"/>
              </a:ext>
            </a:extLst>
          </p:cNvPr>
          <p:cNvSpPr txBox="1"/>
          <p:nvPr/>
        </p:nvSpPr>
        <p:spPr>
          <a:xfrm>
            <a:off x="15149015" y="10535732"/>
            <a:ext cx="447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Aquarelle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</a:t>
            </a:r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d’Anne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Lise Arnaud</a:t>
            </a:r>
            <a:endParaRPr lang="da-DK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6624C8-4C6A-E71D-1294-9A5E7DE41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59" y="2413815"/>
            <a:ext cx="1862619" cy="19990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0FFF69A-718E-2255-7334-B384275B612C}"/>
              </a:ext>
            </a:extLst>
          </p:cNvPr>
          <p:cNvSpPr txBox="1"/>
          <p:nvPr/>
        </p:nvSpPr>
        <p:spPr>
          <a:xfrm>
            <a:off x="4278598" y="2997928"/>
            <a:ext cx="327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Patiente de 91 ans </a:t>
            </a:r>
          </a:p>
          <a:p>
            <a:pPr algn="ctr"/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</a:rPr>
              <a:t>Asthénie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 et confusion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5994909-CBC1-4631-DDE7-8E77BE2C02CA}"/>
              </a:ext>
            </a:extLst>
          </p:cNvPr>
          <p:cNvSpPr/>
          <p:nvPr/>
        </p:nvSpPr>
        <p:spPr>
          <a:xfrm>
            <a:off x="8908686" y="1966166"/>
            <a:ext cx="3050184" cy="2793716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B113F2-9594-7512-5050-79E00576FADA}"/>
              </a:ext>
            </a:extLst>
          </p:cNvPr>
          <p:cNvSpPr txBox="1"/>
          <p:nvPr/>
        </p:nvSpPr>
        <p:spPr>
          <a:xfrm>
            <a:off x="8798653" y="3956809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1082E9D-D923-1155-7852-4C715799E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36" y="2695869"/>
            <a:ext cx="1155700" cy="10795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45A4882-CA78-75BF-821E-7C30AE3BE3B5}"/>
              </a:ext>
            </a:extLst>
          </p:cNvPr>
          <p:cNvSpPr/>
          <p:nvPr/>
        </p:nvSpPr>
        <p:spPr>
          <a:xfrm>
            <a:off x="7384686" y="5318126"/>
            <a:ext cx="5943600" cy="2007200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8DE36C2-0624-54F4-D59E-693312C049CF}"/>
              </a:ext>
            </a:extLst>
          </p:cNvPr>
          <p:cNvSpPr txBox="1"/>
          <p:nvPr/>
        </p:nvSpPr>
        <p:spPr>
          <a:xfrm>
            <a:off x="7711761" y="5775150"/>
            <a:ext cx="5387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Majoration de l’asthénie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Douleurs abdominales, diarrhées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Déclin fonctionnel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DA53CE9-F8A6-6888-3BAE-5C52CBB94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650" y="7677501"/>
            <a:ext cx="5653586" cy="1600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C:\Users\baudroc\Dropbox\Claire\Cours\D4\iono DP.png">
            <a:extLst>
              <a:ext uri="{FF2B5EF4-FFF2-40B4-BE49-F238E27FC236}">
                <a16:creationId xmlns:a16="http://schemas.microsoft.com/office/drawing/2014/main" id="{4BBEDDB4-6001-5E14-6635-2D0C7F1FC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113" y="7662707"/>
            <a:ext cx="5954382" cy="2255913"/>
          </a:xfrm>
          <a:prstGeom prst="rect">
            <a:avLst/>
          </a:prstGeom>
          <a:noFill/>
          <a:ln>
            <a:solidFill>
              <a:srgbClr val="314C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31E1EA2-C651-85D6-3FC7-D70868CF0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019575">
            <a:off x="4989915" y="4609477"/>
            <a:ext cx="907284" cy="45364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49CA01E-8530-4235-EE6C-F7CD0C750B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3180" y="2930005"/>
            <a:ext cx="835106" cy="6680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470112A-D1CD-B311-106C-B165192932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7600" y="4968875"/>
            <a:ext cx="403235" cy="5400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42906F-141A-1DA7-63D7-FB69598ABA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7600" y="7144101"/>
            <a:ext cx="403235" cy="54004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705D0A8-12B7-0250-6FE7-06CF58F2D2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156444" y="3143322"/>
            <a:ext cx="403235" cy="540047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4AC2A20C-0C1A-7261-2EF9-A79EF9E53393}"/>
              </a:ext>
            </a:extLst>
          </p:cNvPr>
          <p:cNvSpPr txBox="1"/>
          <p:nvPr/>
        </p:nvSpPr>
        <p:spPr>
          <a:xfrm>
            <a:off x="13756059" y="2443930"/>
            <a:ext cx="378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Des prescriptions potentiellement inappropriées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B990AFA-719C-165C-49E2-399EB8AFD9CF}"/>
              </a:ext>
            </a:extLst>
          </p:cNvPr>
          <p:cNvSpPr txBox="1"/>
          <p:nvPr/>
        </p:nvSpPr>
        <p:spPr>
          <a:xfrm>
            <a:off x="2997182" y="5323228"/>
            <a:ext cx="37870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Difficultés diagnostiques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BB198E-1F62-7945-937C-1E5F3E1972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624" y="3904252"/>
            <a:ext cx="1202780" cy="12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84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B58C-F6D0-ACB1-9F91-2FB1788BF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847B02A-2C8D-EBE5-C5C3-49CD97104982}"/>
              </a:ext>
            </a:extLst>
          </p:cNvPr>
          <p:cNvGrpSpPr>
            <a:grpSpLocks/>
          </p:cNvGrpSpPr>
          <p:nvPr/>
        </p:nvGrpSpPr>
        <p:grpSpPr>
          <a:xfrm>
            <a:off x="-6350" y="635"/>
            <a:ext cx="20104100" cy="11308715"/>
            <a:chOff x="5373" y="635"/>
            <a:chExt cx="20104100" cy="11308715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E7D4626C-D7FA-A3D5-503B-9F33B44BC66C}"/>
                </a:ext>
              </a:extLst>
            </p:cNvPr>
            <p:cNvSpPr>
              <a:spLocks/>
            </p:cNvSpPr>
            <p:nvPr/>
          </p:nvSpPr>
          <p:spPr>
            <a:xfrm>
              <a:off x="5373" y="63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E8EC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788D179-16CF-A87B-C3AC-96EE101A7464}"/>
                </a:ext>
              </a:extLst>
            </p:cNvPr>
            <p:cNvSpPr>
              <a:spLocks/>
            </p:cNvSpPr>
            <p:nvPr/>
          </p:nvSpPr>
          <p:spPr>
            <a:xfrm>
              <a:off x="12355845" y="1543391"/>
              <a:ext cx="7748270" cy="9765665"/>
            </a:xfrm>
            <a:custGeom>
              <a:avLst/>
              <a:gdLst/>
              <a:ahLst/>
              <a:cxnLst/>
              <a:rect l="l" t="t" r="r" b="b"/>
              <a:pathLst>
                <a:path w="7748269" h="9765665">
                  <a:moveTo>
                    <a:pt x="7748254" y="0"/>
                  </a:moveTo>
                  <a:lnTo>
                    <a:pt x="2655727" y="909896"/>
                  </a:lnTo>
                  <a:lnTo>
                    <a:pt x="2655727" y="5192660"/>
                  </a:lnTo>
                  <a:lnTo>
                    <a:pt x="578019" y="5818061"/>
                  </a:lnTo>
                  <a:lnTo>
                    <a:pt x="529465" y="5830885"/>
                  </a:lnTo>
                  <a:lnTo>
                    <a:pt x="482031" y="5845619"/>
                  </a:lnTo>
                  <a:lnTo>
                    <a:pt x="435875" y="5862236"/>
                  </a:lnTo>
                  <a:lnTo>
                    <a:pt x="391154" y="5880711"/>
                  </a:lnTo>
                  <a:lnTo>
                    <a:pt x="348027" y="5901016"/>
                  </a:lnTo>
                  <a:lnTo>
                    <a:pt x="306653" y="5923127"/>
                  </a:lnTo>
                  <a:lnTo>
                    <a:pt x="267188" y="5947017"/>
                  </a:lnTo>
                  <a:lnTo>
                    <a:pt x="229793" y="5972659"/>
                  </a:lnTo>
                  <a:lnTo>
                    <a:pt x="194624" y="6000027"/>
                  </a:lnTo>
                  <a:lnTo>
                    <a:pt x="161841" y="6029095"/>
                  </a:lnTo>
                  <a:lnTo>
                    <a:pt x="131601" y="6059838"/>
                  </a:lnTo>
                  <a:lnTo>
                    <a:pt x="104062" y="6092228"/>
                  </a:lnTo>
                  <a:lnTo>
                    <a:pt x="79384" y="6126239"/>
                  </a:lnTo>
                  <a:lnTo>
                    <a:pt x="57723" y="6161846"/>
                  </a:lnTo>
                  <a:lnTo>
                    <a:pt x="39239" y="6199022"/>
                  </a:lnTo>
                  <a:lnTo>
                    <a:pt x="24089" y="6237741"/>
                  </a:lnTo>
                  <a:lnTo>
                    <a:pt x="12432" y="6277976"/>
                  </a:lnTo>
                  <a:lnTo>
                    <a:pt x="4426" y="6319702"/>
                  </a:lnTo>
                  <a:lnTo>
                    <a:pt x="229" y="6362892"/>
                  </a:lnTo>
                  <a:lnTo>
                    <a:pt x="0" y="6407520"/>
                  </a:lnTo>
                  <a:lnTo>
                    <a:pt x="3896" y="6453559"/>
                  </a:lnTo>
                  <a:lnTo>
                    <a:pt x="12076" y="6500985"/>
                  </a:lnTo>
                  <a:lnTo>
                    <a:pt x="21792" y="6545357"/>
                  </a:lnTo>
                  <a:lnTo>
                    <a:pt x="31809" y="6589751"/>
                  </a:lnTo>
                  <a:lnTo>
                    <a:pt x="42124" y="6634163"/>
                  </a:lnTo>
                  <a:lnTo>
                    <a:pt x="52736" y="6678592"/>
                  </a:lnTo>
                  <a:lnTo>
                    <a:pt x="63645" y="6723035"/>
                  </a:lnTo>
                  <a:lnTo>
                    <a:pt x="74849" y="6767490"/>
                  </a:lnTo>
                  <a:lnTo>
                    <a:pt x="86348" y="6811954"/>
                  </a:lnTo>
                  <a:lnTo>
                    <a:pt x="98139" y="6856424"/>
                  </a:lnTo>
                  <a:lnTo>
                    <a:pt x="110222" y="6900899"/>
                  </a:lnTo>
                  <a:lnTo>
                    <a:pt x="122596" y="6945375"/>
                  </a:lnTo>
                  <a:lnTo>
                    <a:pt x="135260" y="6989851"/>
                  </a:lnTo>
                  <a:lnTo>
                    <a:pt x="148212" y="7034323"/>
                  </a:lnTo>
                  <a:lnTo>
                    <a:pt x="161451" y="7078790"/>
                  </a:lnTo>
                  <a:lnTo>
                    <a:pt x="174977" y="7123248"/>
                  </a:lnTo>
                  <a:lnTo>
                    <a:pt x="188787" y="7167696"/>
                  </a:lnTo>
                  <a:lnTo>
                    <a:pt x="202882" y="7212131"/>
                  </a:lnTo>
                  <a:lnTo>
                    <a:pt x="217259" y="7256551"/>
                  </a:lnTo>
                  <a:lnTo>
                    <a:pt x="231918" y="7300953"/>
                  </a:lnTo>
                  <a:lnTo>
                    <a:pt x="246858" y="7345334"/>
                  </a:lnTo>
                  <a:lnTo>
                    <a:pt x="262077" y="7389692"/>
                  </a:lnTo>
                  <a:lnTo>
                    <a:pt x="277574" y="7434025"/>
                  </a:lnTo>
                  <a:lnTo>
                    <a:pt x="293349" y="7478331"/>
                  </a:lnTo>
                  <a:lnTo>
                    <a:pt x="309399" y="7522606"/>
                  </a:lnTo>
                  <a:lnTo>
                    <a:pt x="325725" y="7566848"/>
                  </a:lnTo>
                  <a:lnTo>
                    <a:pt x="342324" y="7611056"/>
                  </a:lnTo>
                  <a:lnTo>
                    <a:pt x="359196" y="7655225"/>
                  </a:lnTo>
                  <a:lnTo>
                    <a:pt x="376339" y="7699355"/>
                  </a:lnTo>
                  <a:lnTo>
                    <a:pt x="393753" y="7743442"/>
                  </a:lnTo>
                  <a:lnTo>
                    <a:pt x="411436" y="7787485"/>
                  </a:lnTo>
                  <a:lnTo>
                    <a:pt x="429387" y="7831480"/>
                  </a:lnTo>
                  <a:lnTo>
                    <a:pt x="447605" y="7875425"/>
                  </a:lnTo>
                  <a:lnTo>
                    <a:pt x="466088" y="7919318"/>
                  </a:lnTo>
                  <a:lnTo>
                    <a:pt x="484837" y="7963155"/>
                  </a:lnTo>
                  <a:lnTo>
                    <a:pt x="503849" y="8006936"/>
                  </a:lnTo>
                  <a:lnTo>
                    <a:pt x="523123" y="8050657"/>
                  </a:lnTo>
                  <a:lnTo>
                    <a:pt x="542659" y="8094316"/>
                  </a:lnTo>
                  <a:lnTo>
                    <a:pt x="562455" y="8137910"/>
                  </a:lnTo>
                  <a:lnTo>
                    <a:pt x="582510" y="8181438"/>
                  </a:lnTo>
                  <a:lnTo>
                    <a:pt x="602823" y="8224896"/>
                  </a:lnTo>
                  <a:lnTo>
                    <a:pt x="623393" y="8268281"/>
                  </a:lnTo>
                  <a:lnTo>
                    <a:pt x="644218" y="8311593"/>
                  </a:lnTo>
                  <a:lnTo>
                    <a:pt x="665298" y="8354827"/>
                  </a:lnTo>
                  <a:lnTo>
                    <a:pt x="686631" y="8397982"/>
                  </a:lnTo>
                  <a:lnTo>
                    <a:pt x="708217" y="8441056"/>
                  </a:lnTo>
                  <a:lnTo>
                    <a:pt x="730054" y="8484045"/>
                  </a:lnTo>
                  <a:lnTo>
                    <a:pt x="752140" y="8526947"/>
                  </a:lnTo>
                  <a:lnTo>
                    <a:pt x="774476" y="8569760"/>
                  </a:lnTo>
                  <a:lnTo>
                    <a:pt x="797059" y="8612482"/>
                  </a:lnTo>
                  <a:lnTo>
                    <a:pt x="819889" y="8655110"/>
                  </a:lnTo>
                  <a:lnTo>
                    <a:pt x="842964" y="8697641"/>
                  </a:lnTo>
                  <a:lnTo>
                    <a:pt x="866284" y="8740073"/>
                  </a:lnTo>
                  <a:lnTo>
                    <a:pt x="889846" y="8782403"/>
                  </a:lnTo>
                  <a:lnTo>
                    <a:pt x="913651" y="8824630"/>
                  </a:lnTo>
                  <a:lnTo>
                    <a:pt x="937697" y="8866750"/>
                  </a:lnTo>
                  <a:lnTo>
                    <a:pt x="961983" y="8908762"/>
                  </a:lnTo>
                  <a:lnTo>
                    <a:pt x="986507" y="8950662"/>
                  </a:lnTo>
                  <a:lnTo>
                    <a:pt x="1011269" y="8992448"/>
                  </a:lnTo>
                  <a:lnTo>
                    <a:pt x="1036267" y="9034119"/>
                  </a:lnTo>
                  <a:lnTo>
                    <a:pt x="1061500" y="9075671"/>
                  </a:lnTo>
                  <a:lnTo>
                    <a:pt x="1086968" y="9117101"/>
                  </a:lnTo>
                  <a:lnTo>
                    <a:pt x="1112669" y="9158408"/>
                  </a:lnTo>
                  <a:lnTo>
                    <a:pt x="1138601" y="9199589"/>
                  </a:lnTo>
                  <a:lnTo>
                    <a:pt x="1164764" y="9240642"/>
                  </a:lnTo>
                  <a:lnTo>
                    <a:pt x="1191157" y="9281564"/>
                  </a:lnTo>
                  <a:lnTo>
                    <a:pt x="1217779" y="9322352"/>
                  </a:lnTo>
                  <a:lnTo>
                    <a:pt x="1244627" y="9363004"/>
                  </a:lnTo>
                  <a:lnTo>
                    <a:pt x="1271702" y="9403519"/>
                  </a:lnTo>
                  <a:lnTo>
                    <a:pt x="1299002" y="9443892"/>
                  </a:lnTo>
                  <a:lnTo>
                    <a:pt x="1326526" y="9484122"/>
                  </a:lnTo>
                  <a:lnTo>
                    <a:pt x="1354273" y="9524207"/>
                  </a:lnTo>
                  <a:lnTo>
                    <a:pt x="1382241" y="9564143"/>
                  </a:lnTo>
                  <a:lnTo>
                    <a:pt x="1410430" y="9603929"/>
                  </a:lnTo>
                  <a:lnTo>
                    <a:pt x="1438839" y="9643562"/>
                  </a:lnTo>
                  <a:lnTo>
                    <a:pt x="1467466" y="9683039"/>
                  </a:lnTo>
                  <a:lnTo>
                    <a:pt x="1496310" y="9722359"/>
                  </a:lnTo>
                  <a:lnTo>
                    <a:pt x="1525369" y="9761518"/>
                  </a:lnTo>
                  <a:lnTo>
                    <a:pt x="1528107" y="9765164"/>
                  </a:lnTo>
                  <a:lnTo>
                    <a:pt x="7748254" y="9765164"/>
                  </a:lnTo>
                  <a:lnTo>
                    <a:pt x="7748254" y="0"/>
                  </a:lnTo>
                  <a:close/>
                </a:path>
              </a:pathLst>
            </a:custGeom>
            <a:solidFill>
              <a:srgbClr val="DBE0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0E5E66B4-1C22-E3D0-32B5-9B8B8E97376F}"/>
              </a:ext>
            </a:extLst>
          </p:cNvPr>
          <p:cNvSpPr txBox="1">
            <a:spLocks/>
          </p:cNvSpPr>
          <p:nvPr/>
        </p:nvSpPr>
        <p:spPr>
          <a:xfrm>
            <a:off x="1364615" y="263004"/>
            <a:ext cx="17374869" cy="12457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5900" dirty="0">
                <a:solidFill>
                  <a:srgbClr val="1E3D7D"/>
                </a:solidFill>
                <a:latin typeface="Aptos" panose="020B0004020202020204" pitchFamily="34" charset="0"/>
              </a:rPr>
              <a:t>En guise d’introduction…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9EB914-26F9-177D-ABC9-3993E74A8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DF7DA2D-3A4E-CE71-679D-2C25822E4313}"/>
              </a:ext>
            </a:extLst>
          </p:cNvPr>
          <p:cNvSpPr/>
          <p:nvPr/>
        </p:nvSpPr>
        <p:spPr>
          <a:xfrm>
            <a:off x="1553124" y="2060438"/>
            <a:ext cx="6711219" cy="2699443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A8DD59-2213-D5B4-3F95-05531B3FBD9B}"/>
              </a:ext>
            </a:extLst>
          </p:cNvPr>
          <p:cNvSpPr txBox="1"/>
          <p:nvPr/>
        </p:nvSpPr>
        <p:spPr>
          <a:xfrm>
            <a:off x="15149015" y="10535732"/>
            <a:ext cx="4475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Aquarelle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</a:t>
            </a:r>
            <a:r>
              <a:rPr lang="da-DK" b="1" i="1" dirty="0" err="1">
                <a:solidFill>
                  <a:srgbClr val="1E3D7D"/>
                </a:solidFill>
                <a:latin typeface="Aptos" panose="020B0004020202020204" pitchFamily="34" charset="0"/>
              </a:rPr>
              <a:t>d’Anne</a:t>
            </a:r>
            <a:r>
              <a:rPr lang="da-DK" b="1" i="1" dirty="0">
                <a:solidFill>
                  <a:srgbClr val="1E3D7D"/>
                </a:solidFill>
                <a:latin typeface="Aptos" panose="020B0004020202020204" pitchFamily="34" charset="0"/>
              </a:rPr>
              <a:t> Lise Arnaud</a:t>
            </a:r>
            <a:endParaRPr lang="da-DK" i="1" dirty="0">
              <a:solidFill>
                <a:srgbClr val="1E3D7D"/>
              </a:solidFill>
              <a:latin typeface="Aptos" panose="020B00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CC1CCDD-24F8-5E53-F96B-95F53237A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059" y="2413815"/>
            <a:ext cx="1862619" cy="199906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322AFD2-E37F-1A69-C4A3-991627764C9B}"/>
              </a:ext>
            </a:extLst>
          </p:cNvPr>
          <p:cNvSpPr txBox="1"/>
          <p:nvPr/>
        </p:nvSpPr>
        <p:spPr>
          <a:xfrm>
            <a:off x="4278598" y="2997928"/>
            <a:ext cx="3270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Patiente de 91 ans </a:t>
            </a:r>
          </a:p>
          <a:p>
            <a:pPr algn="ctr"/>
            <a:r>
              <a:rPr lang="fr-FR" sz="2400" b="1" dirty="0">
                <a:solidFill>
                  <a:srgbClr val="1E3D7D"/>
                </a:solidFill>
                <a:latin typeface="Aptos" panose="020B0004020202020204" pitchFamily="34" charset="0"/>
              </a:rPr>
              <a:t>Asthénie</a:t>
            </a:r>
            <a:r>
              <a:rPr lang="fr-FR" sz="2400" dirty="0">
                <a:solidFill>
                  <a:srgbClr val="1E3D7D"/>
                </a:solidFill>
                <a:latin typeface="Aptos" panose="020B0004020202020204" pitchFamily="34" charset="0"/>
              </a:rPr>
              <a:t> et confusion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2059D93-9969-4BAA-54C9-13A914094ECF}"/>
              </a:ext>
            </a:extLst>
          </p:cNvPr>
          <p:cNvSpPr/>
          <p:nvPr/>
        </p:nvSpPr>
        <p:spPr>
          <a:xfrm>
            <a:off x="8908686" y="1966166"/>
            <a:ext cx="3050184" cy="2793716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C41974-C706-7F12-CB72-7F17F9A5762B}"/>
              </a:ext>
            </a:extLst>
          </p:cNvPr>
          <p:cNvSpPr txBox="1"/>
          <p:nvPr/>
        </p:nvSpPr>
        <p:spPr>
          <a:xfrm>
            <a:off x="8798653" y="3956809"/>
            <a:ext cx="3270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088158"/>
                </a:solidFill>
                <a:latin typeface="Aptos" panose="020B0004020202020204" pitchFamily="34" charset="0"/>
              </a:rPr>
              <a:t>Antibiotiques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9A2CD27-FADB-9D68-14BA-5E9D64FFE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236" y="2695869"/>
            <a:ext cx="1155700" cy="10795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17C81A2-B047-DD29-1DF0-368E7774BF91}"/>
              </a:ext>
            </a:extLst>
          </p:cNvPr>
          <p:cNvSpPr/>
          <p:nvPr/>
        </p:nvSpPr>
        <p:spPr>
          <a:xfrm>
            <a:off x="7384686" y="5318126"/>
            <a:ext cx="5943600" cy="2007200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3C12D7-7CFD-B6D4-9A33-150D29CB4D3B}"/>
              </a:ext>
            </a:extLst>
          </p:cNvPr>
          <p:cNvSpPr txBox="1"/>
          <p:nvPr/>
        </p:nvSpPr>
        <p:spPr>
          <a:xfrm>
            <a:off x="7711761" y="5775150"/>
            <a:ext cx="53879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Majoration de l’asthénie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Douleurs abdominales, diarrhées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200" dirty="0">
                <a:solidFill>
                  <a:srgbClr val="1E3D7D"/>
                </a:solidFill>
                <a:latin typeface="Aptos" panose="020B0004020202020204" pitchFamily="34" charset="0"/>
              </a:rPr>
              <a:t>Déclin fonctionnel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434D9B6-6C76-4A08-7ED0-37BB78C18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650" y="7677501"/>
            <a:ext cx="5653586" cy="1600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 descr="C:\Users\baudroc\Dropbox\Claire\Cours\D4\iono DP.png">
            <a:extLst>
              <a:ext uri="{FF2B5EF4-FFF2-40B4-BE49-F238E27FC236}">
                <a16:creationId xmlns:a16="http://schemas.microsoft.com/office/drawing/2014/main" id="{7120E1A8-1502-FA1D-C5A5-93C06354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113" y="7662707"/>
            <a:ext cx="5954382" cy="2255913"/>
          </a:xfrm>
          <a:prstGeom prst="rect">
            <a:avLst/>
          </a:prstGeom>
          <a:noFill/>
          <a:ln>
            <a:solidFill>
              <a:srgbClr val="314C8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A6B91A-DA6D-13E7-F4E9-20F12B1E09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019575">
            <a:off x="4989915" y="4609477"/>
            <a:ext cx="907284" cy="45364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50B7CB3-5AA4-2AEF-E789-53E0BFF32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3180" y="2930005"/>
            <a:ext cx="835106" cy="6680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1EFD51-45BC-1B67-0AAF-718CF7D21C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7600" y="4968875"/>
            <a:ext cx="403235" cy="5400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F846A1-C34E-E752-1701-319106EF3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7600" y="7144101"/>
            <a:ext cx="403235" cy="54004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912DB95-0239-96B2-3169-BF6F57E995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156444" y="3143322"/>
            <a:ext cx="403235" cy="54004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F2E28DA-0146-70D5-C70D-8E0450BE9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40389">
            <a:off x="9668163" y="9734075"/>
            <a:ext cx="907284" cy="453642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FFC5061-ADF2-AFCC-5834-AC25DA2499A7}"/>
              </a:ext>
            </a:extLst>
          </p:cNvPr>
          <p:cNvSpPr txBox="1"/>
          <p:nvPr/>
        </p:nvSpPr>
        <p:spPr>
          <a:xfrm>
            <a:off x="2997182" y="5323228"/>
            <a:ext cx="37870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Difficultés diagnostiques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3B2CCE9-3A72-CCED-9E9E-9C6D85470A1D}"/>
              </a:ext>
            </a:extLst>
          </p:cNvPr>
          <p:cNvSpPr txBox="1"/>
          <p:nvPr/>
        </p:nvSpPr>
        <p:spPr>
          <a:xfrm>
            <a:off x="4666477" y="9665842"/>
            <a:ext cx="46827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Des conséquences dramatiques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B62B79-6D26-59D3-F68F-1DA3A0806156}"/>
              </a:ext>
            </a:extLst>
          </p:cNvPr>
          <p:cNvSpPr txBox="1"/>
          <p:nvPr/>
        </p:nvSpPr>
        <p:spPr>
          <a:xfrm>
            <a:off x="13756059" y="2443930"/>
            <a:ext cx="378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ptos" panose="020B0004020202020204" pitchFamily="34" charset="0"/>
              </a:rPr>
              <a:t>Des prescriptions potentiellement inappropriées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3436E0-FF83-FF7A-4790-35CDA2042F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624" y="3904252"/>
            <a:ext cx="1202780" cy="1200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30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37450" y="635"/>
            <a:ext cx="12566650" cy="11308715"/>
          </a:xfrm>
          <a:custGeom>
            <a:avLst/>
            <a:gdLst/>
            <a:ahLst/>
            <a:cxnLst/>
            <a:rect l="l" t="t" r="r" b="b"/>
            <a:pathLst>
              <a:path w="10140315" h="11308715">
                <a:moveTo>
                  <a:pt x="10139716" y="0"/>
                </a:moveTo>
                <a:lnTo>
                  <a:pt x="0" y="0"/>
                </a:lnTo>
                <a:lnTo>
                  <a:pt x="0" y="11308556"/>
                </a:lnTo>
                <a:lnTo>
                  <a:pt x="10139716" y="11308556"/>
                </a:lnTo>
                <a:lnTo>
                  <a:pt x="10139716" y="0"/>
                </a:lnTo>
                <a:close/>
              </a:path>
            </a:pathLst>
          </a:custGeom>
          <a:solidFill>
            <a:srgbClr val="1E3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37913" y="1538946"/>
            <a:ext cx="5984708" cy="169841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285"/>
              </a:spcBef>
            </a:pPr>
            <a:r>
              <a:rPr lang="fr-FR" dirty="0"/>
              <a:t>Qu’est-ce que l’atypie clinique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A880DD-A135-CA9F-E390-E7DA7C45B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4CF669-FA12-4514-E51C-74970C1B3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76" y="3902075"/>
            <a:ext cx="5082145" cy="30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3E27154-2A19-3F6B-DD60-EE7421918F4C}"/>
              </a:ext>
            </a:extLst>
          </p:cNvPr>
          <p:cNvGrpSpPr/>
          <p:nvPr/>
        </p:nvGrpSpPr>
        <p:grpSpPr>
          <a:xfrm>
            <a:off x="1113363" y="7178675"/>
            <a:ext cx="5122858" cy="1066800"/>
            <a:chOff x="1182338" y="6652520"/>
            <a:chExt cx="5122858" cy="10668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2EDD1E4-2866-2C5A-4759-30CABDFEF304}"/>
                </a:ext>
              </a:extLst>
            </p:cNvPr>
            <p:cNvSpPr txBox="1"/>
            <p:nvPr/>
          </p:nvSpPr>
          <p:spPr>
            <a:xfrm>
              <a:off x="1443042" y="6924310"/>
              <a:ext cx="4601451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Pas de définition standard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A6FE38-C8B5-195C-0C61-9781E0E1DF12}"/>
                </a:ext>
              </a:extLst>
            </p:cNvPr>
            <p:cNvSpPr/>
            <p:nvPr/>
          </p:nvSpPr>
          <p:spPr>
            <a:xfrm>
              <a:off x="1182338" y="6652520"/>
              <a:ext cx="5122858" cy="10668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B550FC8-6CB1-01CB-C1EC-915BD813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4E1C4FE-1782-898B-7250-FC2D45A345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37450" y="635"/>
            <a:ext cx="12566650" cy="11308715"/>
          </a:xfrm>
          <a:custGeom>
            <a:avLst/>
            <a:gdLst/>
            <a:ahLst/>
            <a:cxnLst/>
            <a:rect l="l" t="t" r="r" b="b"/>
            <a:pathLst>
              <a:path w="10140315" h="11308715">
                <a:moveTo>
                  <a:pt x="10139716" y="0"/>
                </a:moveTo>
                <a:lnTo>
                  <a:pt x="0" y="0"/>
                </a:lnTo>
                <a:lnTo>
                  <a:pt x="0" y="11308556"/>
                </a:lnTo>
                <a:lnTo>
                  <a:pt x="10139716" y="11308556"/>
                </a:lnTo>
                <a:lnTo>
                  <a:pt x="10139716" y="0"/>
                </a:lnTo>
                <a:close/>
              </a:path>
            </a:pathLst>
          </a:custGeom>
          <a:solidFill>
            <a:srgbClr val="1E3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DD0DD04-1726-22B0-AA5A-3260A4AF0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301DE70-AD5E-9697-5D5D-41E17328F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913" y="1538946"/>
            <a:ext cx="5984708" cy="169841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285"/>
              </a:spcBef>
            </a:pPr>
            <a:r>
              <a:rPr lang="fr-FR" dirty="0"/>
              <a:t>Qu’est-ce que l’atypie clinique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3FB677-8E93-5C25-15E8-D1181BE86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CEE412-B65B-AFD7-E667-9048989B3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76" y="3902075"/>
            <a:ext cx="5082145" cy="30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8F029D-3161-8257-E94D-3FB2B4D60ADB}"/>
              </a:ext>
            </a:extLst>
          </p:cNvPr>
          <p:cNvGrpSpPr/>
          <p:nvPr/>
        </p:nvGrpSpPr>
        <p:grpSpPr>
          <a:xfrm>
            <a:off x="1113363" y="7178675"/>
            <a:ext cx="5122858" cy="1066800"/>
            <a:chOff x="1182338" y="6652520"/>
            <a:chExt cx="5122858" cy="10668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99D963E-EC28-B101-06F9-85FD5622922B}"/>
                </a:ext>
              </a:extLst>
            </p:cNvPr>
            <p:cNvSpPr txBox="1"/>
            <p:nvPr/>
          </p:nvSpPr>
          <p:spPr>
            <a:xfrm>
              <a:off x="1443042" y="6924310"/>
              <a:ext cx="4601451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Pas de définition standard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ABF464-929E-CBFE-407F-C374CA5019B9}"/>
                </a:ext>
              </a:extLst>
            </p:cNvPr>
            <p:cNvSpPr/>
            <p:nvPr/>
          </p:nvSpPr>
          <p:spPr>
            <a:xfrm>
              <a:off x="1182338" y="6652520"/>
              <a:ext cx="5122858" cy="10668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116B8EA-3A77-35C8-F71F-EC845DFE934D}"/>
              </a:ext>
            </a:extLst>
          </p:cNvPr>
          <p:cNvSpPr/>
          <p:nvPr/>
        </p:nvSpPr>
        <p:spPr>
          <a:xfrm>
            <a:off x="7994650" y="1013566"/>
            <a:ext cx="5690600" cy="523413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74760C-7611-C3B7-8CDE-F97FD4805075}"/>
              </a:ext>
            </a:extLst>
          </p:cNvPr>
          <p:cNvSpPr txBox="1"/>
          <p:nvPr/>
        </p:nvSpPr>
        <p:spPr>
          <a:xfrm>
            <a:off x="8425716" y="1539875"/>
            <a:ext cx="47261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ABSENCE DE SIGNES SPÉCIFIQUES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Exemples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SCA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thoracique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dyspnée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Ulcère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gastro-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duodénal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anorexie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Pyélonéphrite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vomissements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10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A076499-9281-C5D5-045A-C2415C2BF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7EC3B3A-4FF9-02BE-AEBD-9C2B030D03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37450" y="635"/>
            <a:ext cx="12566650" cy="11308715"/>
          </a:xfrm>
          <a:custGeom>
            <a:avLst/>
            <a:gdLst/>
            <a:ahLst/>
            <a:cxnLst/>
            <a:rect l="l" t="t" r="r" b="b"/>
            <a:pathLst>
              <a:path w="10140315" h="11308715">
                <a:moveTo>
                  <a:pt x="10139716" y="0"/>
                </a:moveTo>
                <a:lnTo>
                  <a:pt x="0" y="0"/>
                </a:lnTo>
                <a:lnTo>
                  <a:pt x="0" y="11308556"/>
                </a:lnTo>
                <a:lnTo>
                  <a:pt x="10139716" y="11308556"/>
                </a:lnTo>
                <a:lnTo>
                  <a:pt x="10139716" y="0"/>
                </a:lnTo>
                <a:close/>
              </a:path>
            </a:pathLst>
          </a:custGeom>
          <a:solidFill>
            <a:srgbClr val="1E3D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4E95621-7515-BE3E-ED96-B65B7D6FFE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55845" y="1543391"/>
            <a:ext cx="7748270" cy="9765665"/>
          </a:xfrm>
          <a:custGeom>
            <a:avLst/>
            <a:gdLst/>
            <a:ahLst/>
            <a:cxnLst/>
            <a:rect l="l" t="t" r="r" b="b"/>
            <a:pathLst>
              <a:path w="7748269" h="9765665">
                <a:moveTo>
                  <a:pt x="7748254" y="0"/>
                </a:moveTo>
                <a:lnTo>
                  <a:pt x="2655727" y="909896"/>
                </a:lnTo>
                <a:lnTo>
                  <a:pt x="2655727" y="5192660"/>
                </a:lnTo>
                <a:lnTo>
                  <a:pt x="578019" y="5818061"/>
                </a:lnTo>
                <a:lnTo>
                  <a:pt x="529465" y="5830885"/>
                </a:lnTo>
                <a:lnTo>
                  <a:pt x="482031" y="5845619"/>
                </a:lnTo>
                <a:lnTo>
                  <a:pt x="435875" y="5862236"/>
                </a:lnTo>
                <a:lnTo>
                  <a:pt x="391154" y="5880711"/>
                </a:lnTo>
                <a:lnTo>
                  <a:pt x="348027" y="5901016"/>
                </a:lnTo>
                <a:lnTo>
                  <a:pt x="306653" y="5923127"/>
                </a:lnTo>
                <a:lnTo>
                  <a:pt x="267188" y="5947017"/>
                </a:lnTo>
                <a:lnTo>
                  <a:pt x="229793" y="5972659"/>
                </a:lnTo>
                <a:lnTo>
                  <a:pt x="194624" y="6000027"/>
                </a:lnTo>
                <a:lnTo>
                  <a:pt x="161841" y="6029095"/>
                </a:lnTo>
                <a:lnTo>
                  <a:pt x="131601" y="6059838"/>
                </a:lnTo>
                <a:lnTo>
                  <a:pt x="104062" y="6092228"/>
                </a:lnTo>
                <a:lnTo>
                  <a:pt x="79384" y="6126239"/>
                </a:lnTo>
                <a:lnTo>
                  <a:pt x="57723" y="6161846"/>
                </a:lnTo>
                <a:lnTo>
                  <a:pt x="39239" y="6199022"/>
                </a:lnTo>
                <a:lnTo>
                  <a:pt x="24089" y="6237741"/>
                </a:lnTo>
                <a:lnTo>
                  <a:pt x="12432" y="6277976"/>
                </a:lnTo>
                <a:lnTo>
                  <a:pt x="4426" y="6319702"/>
                </a:lnTo>
                <a:lnTo>
                  <a:pt x="229" y="6362892"/>
                </a:lnTo>
                <a:lnTo>
                  <a:pt x="0" y="6407520"/>
                </a:lnTo>
                <a:lnTo>
                  <a:pt x="3896" y="6453559"/>
                </a:lnTo>
                <a:lnTo>
                  <a:pt x="12076" y="6500985"/>
                </a:lnTo>
                <a:lnTo>
                  <a:pt x="21792" y="6545357"/>
                </a:lnTo>
                <a:lnTo>
                  <a:pt x="31809" y="6589751"/>
                </a:lnTo>
                <a:lnTo>
                  <a:pt x="42124" y="6634163"/>
                </a:lnTo>
                <a:lnTo>
                  <a:pt x="52736" y="6678592"/>
                </a:lnTo>
                <a:lnTo>
                  <a:pt x="63645" y="6723035"/>
                </a:lnTo>
                <a:lnTo>
                  <a:pt x="74849" y="6767490"/>
                </a:lnTo>
                <a:lnTo>
                  <a:pt x="86348" y="6811954"/>
                </a:lnTo>
                <a:lnTo>
                  <a:pt x="98139" y="6856424"/>
                </a:lnTo>
                <a:lnTo>
                  <a:pt x="110222" y="6900899"/>
                </a:lnTo>
                <a:lnTo>
                  <a:pt x="122596" y="6945375"/>
                </a:lnTo>
                <a:lnTo>
                  <a:pt x="135260" y="6989851"/>
                </a:lnTo>
                <a:lnTo>
                  <a:pt x="148212" y="7034323"/>
                </a:lnTo>
                <a:lnTo>
                  <a:pt x="161451" y="7078790"/>
                </a:lnTo>
                <a:lnTo>
                  <a:pt x="174977" y="7123248"/>
                </a:lnTo>
                <a:lnTo>
                  <a:pt x="188787" y="7167696"/>
                </a:lnTo>
                <a:lnTo>
                  <a:pt x="202882" y="7212131"/>
                </a:lnTo>
                <a:lnTo>
                  <a:pt x="217259" y="7256551"/>
                </a:lnTo>
                <a:lnTo>
                  <a:pt x="231918" y="7300953"/>
                </a:lnTo>
                <a:lnTo>
                  <a:pt x="246858" y="7345334"/>
                </a:lnTo>
                <a:lnTo>
                  <a:pt x="262077" y="7389692"/>
                </a:lnTo>
                <a:lnTo>
                  <a:pt x="277574" y="7434025"/>
                </a:lnTo>
                <a:lnTo>
                  <a:pt x="293349" y="7478331"/>
                </a:lnTo>
                <a:lnTo>
                  <a:pt x="309399" y="7522606"/>
                </a:lnTo>
                <a:lnTo>
                  <a:pt x="325725" y="7566848"/>
                </a:lnTo>
                <a:lnTo>
                  <a:pt x="342324" y="7611056"/>
                </a:lnTo>
                <a:lnTo>
                  <a:pt x="359196" y="7655225"/>
                </a:lnTo>
                <a:lnTo>
                  <a:pt x="376339" y="7699355"/>
                </a:lnTo>
                <a:lnTo>
                  <a:pt x="393753" y="7743442"/>
                </a:lnTo>
                <a:lnTo>
                  <a:pt x="411436" y="7787485"/>
                </a:lnTo>
                <a:lnTo>
                  <a:pt x="429387" y="7831480"/>
                </a:lnTo>
                <a:lnTo>
                  <a:pt x="447605" y="7875425"/>
                </a:lnTo>
                <a:lnTo>
                  <a:pt x="466088" y="7919318"/>
                </a:lnTo>
                <a:lnTo>
                  <a:pt x="484837" y="7963155"/>
                </a:lnTo>
                <a:lnTo>
                  <a:pt x="503849" y="8006936"/>
                </a:lnTo>
                <a:lnTo>
                  <a:pt x="523123" y="8050657"/>
                </a:lnTo>
                <a:lnTo>
                  <a:pt x="542659" y="8094316"/>
                </a:lnTo>
                <a:lnTo>
                  <a:pt x="562455" y="8137910"/>
                </a:lnTo>
                <a:lnTo>
                  <a:pt x="582510" y="8181438"/>
                </a:lnTo>
                <a:lnTo>
                  <a:pt x="602823" y="8224896"/>
                </a:lnTo>
                <a:lnTo>
                  <a:pt x="623393" y="8268281"/>
                </a:lnTo>
                <a:lnTo>
                  <a:pt x="644218" y="8311593"/>
                </a:lnTo>
                <a:lnTo>
                  <a:pt x="665298" y="8354827"/>
                </a:lnTo>
                <a:lnTo>
                  <a:pt x="686631" y="8397982"/>
                </a:lnTo>
                <a:lnTo>
                  <a:pt x="708217" y="8441056"/>
                </a:lnTo>
                <a:lnTo>
                  <a:pt x="730054" y="8484045"/>
                </a:lnTo>
                <a:lnTo>
                  <a:pt x="752140" y="8526947"/>
                </a:lnTo>
                <a:lnTo>
                  <a:pt x="774476" y="8569760"/>
                </a:lnTo>
                <a:lnTo>
                  <a:pt x="797059" y="8612482"/>
                </a:lnTo>
                <a:lnTo>
                  <a:pt x="819889" y="8655110"/>
                </a:lnTo>
                <a:lnTo>
                  <a:pt x="842964" y="8697641"/>
                </a:lnTo>
                <a:lnTo>
                  <a:pt x="866284" y="8740073"/>
                </a:lnTo>
                <a:lnTo>
                  <a:pt x="889846" y="8782403"/>
                </a:lnTo>
                <a:lnTo>
                  <a:pt x="913651" y="8824630"/>
                </a:lnTo>
                <a:lnTo>
                  <a:pt x="937697" y="8866750"/>
                </a:lnTo>
                <a:lnTo>
                  <a:pt x="961983" y="8908762"/>
                </a:lnTo>
                <a:lnTo>
                  <a:pt x="986507" y="8950662"/>
                </a:lnTo>
                <a:lnTo>
                  <a:pt x="1011269" y="8992448"/>
                </a:lnTo>
                <a:lnTo>
                  <a:pt x="1036267" y="9034119"/>
                </a:lnTo>
                <a:lnTo>
                  <a:pt x="1061500" y="9075671"/>
                </a:lnTo>
                <a:lnTo>
                  <a:pt x="1086968" y="9117101"/>
                </a:lnTo>
                <a:lnTo>
                  <a:pt x="1112669" y="9158408"/>
                </a:lnTo>
                <a:lnTo>
                  <a:pt x="1138601" y="9199589"/>
                </a:lnTo>
                <a:lnTo>
                  <a:pt x="1164764" y="9240642"/>
                </a:lnTo>
                <a:lnTo>
                  <a:pt x="1191157" y="9281564"/>
                </a:lnTo>
                <a:lnTo>
                  <a:pt x="1217779" y="9322352"/>
                </a:lnTo>
                <a:lnTo>
                  <a:pt x="1244627" y="9363004"/>
                </a:lnTo>
                <a:lnTo>
                  <a:pt x="1271702" y="9403519"/>
                </a:lnTo>
                <a:lnTo>
                  <a:pt x="1299002" y="9443892"/>
                </a:lnTo>
                <a:lnTo>
                  <a:pt x="1326526" y="9484122"/>
                </a:lnTo>
                <a:lnTo>
                  <a:pt x="1354273" y="9524207"/>
                </a:lnTo>
                <a:lnTo>
                  <a:pt x="1382241" y="9564143"/>
                </a:lnTo>
                <a:lnTo>
                  <a:pt x="1410430" y="9603929"/>
                </a:lnTo>
                <a:lnTo>
                  <a:pt x="1438839" y="9643562"/>
                </a:lnTo>
                <a:lnTo>
                  <a:pt x="1467466" y="9683039"/>
                </a:lnTo>
                <a:lnTo>
                  <a:pt x="1496310" y="9722359"/>
                </a:lnTo>
                <a:lnTo>
                  <a:pt x="1525369" y="9761518"/>
                </a:lnTo>
                <a:lnTo>
                  <a:pt x="1528107" y="9765164"/>
                </a:lnTo>
                <a:lnTo>
                  <a:pt x="7748254" y="9765164"/>
                </a:lnTo>
                <a:lnTo>
                  <a:pt x="7748254" y="0"/>
                </a:lnTo>
                <a:close/>
              </a:path>
            </a:pathLst>
          </a:custGeom>
          <a:solidFill>
            <a:srgbClr val="405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8C2ADD7-EC3B-C89E-A407-0E6C9C0CD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913" y="1538946"/>
            <a:ext cx="5984708" cy="169841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700" marR="5080">
              <a:lnSpc>
                <a:spcPts val="5940"/>
              </a:lnSpc>
              <a:spcBef>
                <a:spcPts val="1285"/>
              </a:spcBef>
            </a:pPr>
            <a:r>
              <a:rPr lang="fr-FR" dirty="0"/>
              <a:t>Qu’est-ce que l’atypie clinique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5AAD95-F51B-5424-76D5-945DCF3FDD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" y="10315149"/>
            <a:ext cx="2413000" cy="609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EDB61B-C1D5-6D7E-79D2-7CF6A8C74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76" y="3902075"/>
            <a:ext cx="5082145" cy="301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76B750-76BD-9B2F-31C8-B5C13989ABDA}"/>
              </a:ext>
            </a:extLst>
          </p:cNvPr>
          <p:cNvGrpSpPr/>
          <p:nvPr/>
        </p:nvGrpSpPr>
        <p:grpSpPr>
          <a:xfrm>
            <a:off x="1113363" y="7178675"/>
            <a:ext cx="5122858" cy="1066800"/>
            <a:chOff x="1182338" y="6652520"/>
            <a:chExt cx="5122858" cy="1066800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24AA0A-66AB-DDCE-7EEC-CEFA5D2E566F}"/>
                </a:ext>
              </a:extLst>
            </p:cNvPr>
            <p:cNvSpPr txBox="1"/>
            <p:nvPr/>
          </p:nvSpPr>
          <p:spPr>
            <a:xfrm>
              <a:off x="1443042" y="6924310"/>
              <a:ext cx="4601451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C00000"/>
                  </a:solidFill>
                  <a:latin typeface="Aptos" panose="020B0004020202020204" pitchFamily="34" charset="0"/>
                </a:rPr>
                <a:t>Pas de définition standard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97E307-D73D-6889-D051-251FF2297A9B}"/>
                </a:ext>
              </a:extLst>
            </p:cNvPr>
            <p:cNvSpPr/>
            <p:nvPr/>
          </p:nvSpPr>
          <p:spPr>
            <a:xfrm>
              <a:off x="1182338" y="6652520"/>
              <a:ext cx="5122858" cy="106680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2E3D7EE-2713-FE6E-0BD8-0CF9B88448B1}"/>
              </a:ext>
            </a:extLst>
          </p:cNvPr>
          <p:cNvSpPr/>
          <p:nvPr/>
        </p:nvSpPr>
        <p:spPr>
          <a:xfrm>
            <a:off x="7994650" y="1013566"/>
            <a:ext cx="5690600" cy="523413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18FC12-26EE-7104-B9CF-187869AF739A}"/>
              </a:ext>
            </a:extLst>
          </p:cNvPr>
          <p:cNvSpPr txBox="1"/>
          <p:nvPr/>
        </p:nvSpPr>
        <p:spPr>
          <a:xfrm>
            <a:off x="8425716" y="1539875"/>
            <a:ext cx="472613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ABSENCE DE SIGNES SPÉCIFIQUES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Exemples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SCA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thoracique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dyspnée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Ulcère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gastro-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duodénal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anorexie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Pyélonéphrite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sans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douleur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– simples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E3D7D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vomissements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D88FDA48-CEAE-7A9E-4A81-85DB0B361AC0}"/>
              </a:ext>
            </a:extLst>
          </p:cNvPr>
          <p:cNvSpPr/>
          <p:nvPr/>
        </p:nvSpPr>
        <p:spPr>
          <a:xfrm>
            <a:off x="13957193" y="1013566"/>
            <a:ext cx="5690600" cy="5234135"/>
          </a:xfrm>
          <a:prstGeom prst="roundRect">
            <a:avLst>
              <a:gd name="adj" fmla="val 46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49417E-7028-B7F7-2A98-AB15EE105625}"/>
              </a:ext>
            </a:extLst>
          </p:cNvPr>
          <p:cNvSpPr txBox="1"/>
          <p:nvPr/>
        </p:nvSpPr>
        <p:spPr>
          <a:xfrm>
            <a:off x="14388259" y="1539875"/>
            <a:ext cx="47261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189" rtl="0">
              <a:defRPr/>
            </a:pPr>
            <a:r>
              <a:rPr lang="fr-FR" sz="2800" b="1" kern="1200" dirty="0">
                <a:solidFill>
                  <a:srgbClr val="F4B861"/>
                </a:solidFill>
                <a:latin typeface="Aptos" panose="020B0004020202020204" pitchFamily="34" charset="0"/>
                <a:cs typeface="Calibri"/>
              </a:rPr>
              <a:t>PRÉSENCE DE SIGNES NON SPÉCIFIQUES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Anorexie</a:t>
            </a:r>
            <a:endParaRPr lang="en-US" sz="2400" b="1" kern="1200" dirty="0">
              <a:solidFill>
                <a:srgbClr val="1E3D7D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Confusion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Chute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Asthénie</a:t>
            </a:r>
            <a:endParaRPr lang="en-US" sz="2400" b="1" kern="1200" dirty="0">
              <a:solidFill>
                <a:srgbClr val="1E3D7D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Déclin</a:t>
            </a:r>
            <a:r>
              <a:rPr lang="en-US" sz="2400" b="1" kern="1200" dirty="0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en-US" sz="2400" b="1" kern="1200" dirty="0" err="1">
                <a:solidFill>
                  <a:srgbClr val="1E3D7D"/>
                </a:solidFill>
                <a:latin typeface="Aptos" panose="020B0004020202020204" pitchFamily="34" charset="0"/>
                <a:ea typeface="+mn-ea"/>
                <a:cs typeface="+mn-cs"/>
              </a:rPr>
              <a:t>fonctionnel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E3D7D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31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CC5D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1286</Words>
  <Application>Microsoft Macintosh PowerPoint</Application>
  <PresentationFormat>Personnalisé</PresentationFormat>
  <Paragraphs>383</Paragraphs>
  <Slides>32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6" baseType="lpstr">
      <vt:lpstr>Aptos</vt:lpstr>
      <vt:lpstr>Arial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Qu’est-ce que l’atypie clinique ?</vt:lpstr>
      <vt:lpstr>Qu’est-ce que l’atypie clinique ?</vt:lpstr>
      <vt:lpstr>Qu’est-ce que l’atypie clinique ?</vt:lpstr>
      <vt:lpstr>Qu’est-ce que l’atypie clinique ?</vt:lpstr>
      <vt:lpstr>Présentation PowerPoint</vt:lpstr>
      <vt:lpstr>Présentation PowerPoint</vt:lpstr>
      <vt:lpstr>Présentation PowerPoint</vt:lpstr>
      <vt:lpstr>L’atypie clinique existe mais …</vt:lpstr>
      <vt:lpstr>Présentation PowerPoint</vt:lpstr>
      <vt:lpstr>L’atypie justifie-t-elle une telle pratique ?</vt:lpstr>
      <vt:lpstr>L’atypie justifie-t-elle une telle pratique ?</vt:lpstr>
      <vt:lpstr>L’atypie justifie-t-elle une telle pratique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infections rares auxquelles il faut penser</vt:lpstr>
      <vt:lpstr>Présentation PowerPoint</vt:lpstr>
      <vt:lpstr>Présentation PowerPoint</vt:lpstr>
      <vt:lpstr>Présentation PowerPoint</vt:lpstr>
      <vt:lpstr>Merci pour votre attention Si vous avez des questions à propos du programme PAPRICA, vous pouvez contacter la mission nationale PRIMO : bp-primo@chu-nantes.fr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PPT_PAPRIKA</dc:title>
  <cp:lastModifiedBy>Claire Roubaud Baudron</cp:lastModifiedBy>
  <cp:revision>427</cp:revision>
  <dcterms:created xsi:type="dcterms:W3CDTF">2025-09-23T13:02:57Z</dcterms:created>
  <dcterms:modified xsi:type="dcterms:W3CDTF">2025-11-14T08:38:15Z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2025-09-23T00:00:00Z</vt:filetime>
  </property>
  <property fmtid="{D5CDD505-2E9C-101B-9397-08002B2CF9AE}" pid="3" name="Creator">
    <vt:lpwstr>Adobe Illustrator 29.8 (Macintosh)</vt:lpwstr>
  </property>
  <property fmtid="{D5CDD505-2E9C-101B-9397-08002B2CF9AE}" pid="4" name="LastSaved">
    <vt:filetime>2025-09-23T00:00:00Z</vt:filetime>
  </property>
  <property fmtid="{D5CDD505-2E9C-101B-9397-08002B2CF9AE}" pid="5" name="Producer">
    <vt:lpwstr>Adobe PDF library 17.00</vt:lpwstr>
  </property>
</Properties>
</file>