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79" r:id="rId2"/>
    <p:sldId id="256" r:id="rId3"/>
    <p:sldId id="271" r:id="rId4"/>
    <p:sldId id="325" r:id="rId5"/>
    <p:sldId id="274" r:id="rId6"/>
    <p:sldId id="326" r:id="rId7"/>
    <p:sldId id="327" r:id="rId8"/>
    <p:sldId id="268" r:id="rId9"/>
    <p:sldId id="262" r:id="rId10"/>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MIER HELENE"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2A19"/>
    <a:srgbClr val="14387F"/>
    <a:srgbClr val="F69F14"/>
    <a:srgbClr val="E8ECF2"/>
    <a:srgbClr val="273A7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0528" autoAdjust="0"/>
  </p:normalViewPr>
  <p:slideViewPr>
    <p:cSldViewPr snapToGrid="0" snapToObjects="1">
      <p:cViewPr varScale="1">
        <p:scale>
          <a:sx n="68" d="100"/>
          <a:sy n="68" d="100"/>
        </p:scale>
        <p:origin x="660" y="72"/>
      </p:cViewPr>
      <p:guideLst>
        <p:guide orient="horz" pos="3241"/>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Users\rafaelmahieu\Desktop\Rafae&#776;l\Travail\Me&#769;decine\Topo,%20me&#769;moire,%20the&#768;se%20et%20publications\Me&#769;ningite%20SAU\Classeur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fr-FR"/>
              <a:t>Taux de colonisation urinaire</a:t>
            </a:r>
          </a:p>
        </c:rich>
      </c:tx>
      <c:layout>
        <c:manualLayout>
          <c:xMode val="edge"/>
          <c:yMode val="edge"/>
          <c:x val="0.34557548607279492"/>
          <c:y val="0"/>
        </c:manualLayout>
      </c:layout>
      <c:overlay val="0"/>
      <c:spPr>
        <a:noFill/>
        <a:ln>
          <a:noFill/>
        </a:ln>
        <a:effectLst/>
      </c:spPr>
    </c:title>
    <c:autoTitleDeleted val="0"/>
    <c:plotArea>
      <c:layout/>
      <c:barChart>
        <c:barDir val="bar"/>
        <c:grouping val="clustered"/>
        <c:varyColors val="0"/>
        <c:ser>
          <c:idx val="0"/>
          <c:order val="0"/>
          <c:tx>
            <c:strRef>
              <c:f>Feuil1!$B$12</c:f>
              <c:strCache>
                <c:ptCount val="1"/>
                <c:pt idx="0">
                  <c:v>Femme </c:v>
                </c:pt>
              </c:strCache>
            </c:strRef>
          </c:tx>
          <c:spPr>
            <a:solidFill>
              <a:schemeClr val="accent1"/>
            </a:solidFill>
            <a:ln>
              <a:noFill/>
            </a:ln>
            <a:effectLst/>
          </c:spPr>
          <c:invertIfNegative val="0"/>
          <c:dLbls>
            <c:spPr>
              <a:noFill/>
              <a:ln>
                <a:noFill/>
              </a:ln>
              <a:effectLst/>
            </c:spPr>
            <c:txPr>
              <a:bodyPr rot="0" vert="horz"/>
              <a:lstStyle/>
              <a:p>
                <a:pPr>
                  <a:defRPr sz="11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Feuil1!$A$13:$A$17</c:f>
              <c:strCache>
                <c:ptCount val="5"/>
                <c:pt idx="0">
                  <c:v>&lt; 50ans </c:v>
                </c:pt>
                <c:pt idx="1">
                  <c:v>50 – 59ans </c:v>
                </c:pt>
                <c:pt idx="2">
                  <c:v>60 – 69ans </c:v>
                </c:pt>
                <c:pt idx="3">
                  <c:v>&gt; 70ans </c:v>
                </c:pt>
                <c:pt idx="4">
                  <c:v>Institutionnalisés </c:v>
                </c:pt>
              </c:strCache>
            </c:strRef>
          </c:cat>
          <c:val>
            <c:numRef>
              <c:f>Feuil1!$B$13:$B$17</c:f>
              <c:numCache>
                <c:formatCode>0%</c:formatCode>
                <c:ptCount val="5"/>
                <c:pt idx="0">
                  <c:v>0.02</c:v>
                </c:pt>
                <c:pt idx="1">
                  <c:v>0.05</c:v>
                </c:pt>
                <c:pt idx="2" formatCode="0.00%">
                  <c:v>7.4999999999999997E-2</c:v>
                </c:pt>
                <c:pt idx="3">
                  <c:v>0.1</c:v>
                </c:pt>
                <c:pt idx="4">
                  <c:v>0.5</c:v>
                </c:pt>
              </c:numCache>
            </c:numRef>
          </c:val>
          <c:extLst>
            <c:ext xmlns:c16="http://schemas.microsoft.com/office/drawing/2014/chart" uri="{C3380CC4-5D6E-409C-BE32-E72D297353CC}">
              <c16:uniqueId val="{00000000-023B-4195-90FF-16482EBF2FA7}"/>
            </c:ext>
          </c:extLst>
        </c:ser>
        <c:ser>
          <c:idx val="1"/>
          <c:order val="1"/>
          <c:tx>
            <c:strRef>
              <c:f>Feuil1!$C$12</c:f>
              <c:strCache>
                <c:ptCount val="1"/>
                <c:pt idx="0">
                  <c:v>Homme</c:v>
                </c:pt>
              </c:strCache>
            </c:strRef>
          </c:tx>
          <c:spPr>
            <a:solidFill>
              <a:schemeClr val="accent2"/>
            </a:solidFill>
            <a:ln>
              <a:noFill/>
            </a:ln>
            <a:effectLst/>
          </c:spPr>
          <c:invertIfNegative val="0"/>
          <c:dLbls>
            <c:dLbl>
              <c:idx val="4"/>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23B-4195-90FF-16482EBF2FA7}"/>
                </c:ext>
              </c:extLst>
            </c:dLbl>
            <c:spPr>
              <a:noFill/>
              <a:ln>
                <a:noFill/>
              </a:ln>
              <a:effectLst/>
            </c:spPr>
            <c:txPr>
              <a:bodyPr rot="0" vert="horz"/>
              <a:lstStyle/>
              <a:p>
                <a:pPr>
                  <a:defRPr sz="11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Feuil1!$A$13:$A$17</c:f>
              <c:strCache>
                <c:ptCount val="5"/>
                <c:pt idx="0">
                  <c:v>&lt; 50ans </c:v>
                </c:pt>
                <c:pt idx="1">
                  <c:v>50 – 59ans </c:v>
                </c:pt>
                <c:pt idx="2">
                  <c:v>60 – 69ans </c:v>
                </c:pt>
                <c:pt idx="3">
                  <c:v>&gt; 70ans </c:v>
                </c:pt>
                <c:pt idx="4">
                  <c:v>Institutionnalisés </c:v>
                </c:pt>
              </c:strCache>
            </c:strRef>
          </c:cat>
          <c:val>
            <c:numRef>
              <c:f>Feuil1!$C$13:$C$17</c:f>
              <c:numCache>
                <c:formatCode>0%</c:formatCode>
                <c:ptCount val="5"/>
                <c:pt idx="0">
                  <c:v>0.01</c:v>
                </c:pt>
                <c:pt idx="1">
                  <c:v>0.01</c:v>
                </c:pt>
                <c:pt idx="2">
                  <c:v>0.02</c:v>
                </c:pt>
                <c:pt idx="3">
                  <c:v>0.1</c:v>
                </c:pt>
                <c:pt idx="4">
                  <c:v>0.5</c:v>
                </c:pt>
              </c:numCache>
            </c:numRef>
          </c:val>
          <c:extLst>
            <c:ext xmlns:c16="http://schemas.microsoft.com/office/drawing/2014/chart" uri="{C3380CC4-5D6E-409C-BE32-E72D297353CC}">
              <c16:uniqueId val="{00000001-023B-4195-90FF-16482EBF2FA7}"/>
            </c:ext>
          </c:extLst>
        </c:ser>
        <c:dLbls>
          <c:dLblPos val="outEnd"/>
          <c:showLegendKey val="0"/>
          <c:showVal val="1"/>
          <c:showCatName val="0"/>
          <c:showSerName val="0"/>
          <c:showPercent val="0"/>
          <c:showBubbleSize val="0"/>
        </c:dLbls>
        <c:gapWidth val="182"/>
        <c:axId val="94884352"/>
        <c:axId val="21051008"/>
      </c:barChart>
      <c:catAx>
        <c:axId val="94884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fr-FR"/>
          </a:p>
        </c:txPr>
        <c:crossAx val="21051008"/>
        <c:crosses val="autoZero"/>
        <c:auto val="1"/>
        <c:lblAlgn val="ctr"/>
        <c:lblOffset val="100"/>
        <c:noMultiLvlLbl val="0"/>
      </c:catAx>
      <c:valAx>
        <c:axId val="21051008"/>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fr-FR"/>
          </a:p>
        </c:txPr>
        <c:crossAx val="94884352"/>
        <c:crosses val="autoZero"/>
        <c:crossBetween val="between"/>
      </c:valAx>
      <c:spPr>
        <a:noFill/>
        <a:ln>
          <a:noFill/>
        </a:ln>
        <a:effectLst/>
      </c:spPr>
    </c:plotArea>
    <c:legend>
      <c:legendPos val="b"/>
      <c:overlay val="0"/>
      <c:spPr>
        <a:noFill/>
        <a:ln>
          <a:noFill/>
        </a:ln>
        <a:effectLst/>
      </c:spPr>
      <c:txPr>
        <a:bodyPr rot="0" vert="horz"/>
        <a:lstStyle/>
        <a:p>
          <a:pPr>
            <a:defRPr sz="1200"/>
          </a:pPr>
          <a:endParaRPr lang="fr-FR"/>
        </a:p>
      </c:txPr>
    </c:legend>
    <c:plotVisOnly val="1"/>
    <c:dispBlanksAs val="gap"/>
    <c:showDLblsOverMax val="0"/>
  </c:chart>
  <c:spPr>
    <a:noFill/>
    <a:ln>
      <a:noFill/>
    </a:ln>
    <a:effectLst/>
  </c:spPr>
  <c:txPr>
    <a:bodyPr/>
    <a:lstStyle/>
    <a:p>
      <a:pPr>
        <a:defRPr>
          <a:latin typeface="Aptos" panose="020B0004020202020204" pitchFamily="34" charset="0"/>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0.58112</cdr:x>
      <cdr:y>0.10965</cdr:y>
    </cdr:from>
    <cdr:to>
      <cdr:x>0.67777</cdr:x>
      <cdr:y>0.15539</cdr:y>
    </cdr:to>
    <cdr:sp macro="" textlink="">
      <cdr:nvSpPr>
        <cdr:cNvPr id="2" name="Rectangle 1">
          <a:extLst xmlns:a="http://schemas.openxmlformats.org/drawingml/2006/main">
            <a:ext uri="{FF2B5EF4-FFF2-40B4-BE49-F238E27FC236}">
              <a16:creationId xmlns:a16="http://schemas.microsoft.com/office/drawing/2014/main" id="{EB6BF384-EA97-1026-2512-0F25EE5A9E68}"/>
            </a:ext>
          </a:extLst>
        </cdr:cNvPr>
        <cdr:cNvSpPr/>
      </cdr:nvSpPr>
      <cdr:spPr>
        <a:xfrm xmlns:a="http://schemas.openxmlformats.org/drawingml/2006/main">
          <a:off x="4948483" y="803824"/>
          <a:ext cx="822960" cy="33528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98FCE-EE4D-AF4D-9207-70E04575A849}" type="datetimeFigureOut">
              <a:rPr lang="fr-FR" smtClean="0"/>
              <a:t>28/10/2025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51F47-C936-324A-A5D2-39BA3094DFF3}" type="slidenum">
              <a:rPr lang="fr-FR" smtClean="0"/>
              <a:t>‹N°›</a:t>
            </a:fld>
            <a:endParaRPr lang="fr-FR"/>
          </a:p>
        </p:txBody>
      </p:sp>
    </p:spTree>
    <p:extLst>
      <p:ext uri="{BB962C8B-B14F-4D97-AF65-F5344CB8AC3E}">
        <p14:creationId xmlns:p14="http://schemas.microsoft.com/office/powerpoint/2010/main" val="2184488391"/>
      </p:ext>
    </p:extLst>
  </p:cSld>
  <p:clrMap bg1="lt1" tx1="dk1" bg2="lt2" tx2="dk2" accent1="accent1" accent2="accent2" accent3="accent3" accent4="accent4" accent5="accent5" accent6="accent6" hlink="hlink" folHlink="folHlink"/>
  <p:notesStyle>
    <a:lvl1pPr marL="0" algn="l" defTabSz="1371327" rtl="0" eaLnBrk="1" latinLnBrk="0" hangingPunct="1">
      <a:defRPr sz="1800" kern="1200">
        <a:solidFill>
          <a:schemeClr val="tx1"/>
        </a:solidFill>
        <a:latin typeface="+mn-lt"/>
        <a:ea typeface="+mn-ea"/>
        <a:cs typeface="+mn-cs"/>
      </a:defRPr>
    </a:lvl1pPr>
    <a:lvl2pPr marL="685662" algn="l" defTabSz="1371327" rtl="0" eaLnBrk="1" latinLnBrk="0" hangingPunct="1">
      <a:defRPr sz="1800" kern="1200">
        <a:solidFill>
          <a:schemeClr val="tx1"/>
        </a:solidFill>
        <a:latin typeface="+mn-lt"/>
        <a:ea typeface="+mn-ea"/>
        <a:cs typeface="+mn-cs"/>
      </a:defRPr>
    </a:lvl2pPr>
    <a:lvl3pPr marL="1371327" algn="l" defTabSz="1371327" rtl="0" eaLnBrk="1" latinLnBrk="0" hangingPunct="1">
      <a:defRPr sz="1800" kern="1200">
        <a:solidFill>
          <a:schemeClr val="tx1"/>
        </a:solidFill>
        <a:latin typeface="+mn-lt"/>
        <a:ea typeface="+mn-ea"/>
        <a:cs typeface="+mn-cs"/>
      </a:defRPr>
    </a:lvl3pPr>
    <a:lvl4pPr marL="2056989" algn="l" defTabSz="1371327" rtl="0" eaLnBrk="1" latinLnBrk="0" hangingPunct="1">
      <a:defRPr sz="1800" kern="1200">
        <a:solidFill>
          <a:schemeClr val="tx1"/>
        </a:solidFill>
        <a:latin typeface="+mn-lt"/>
        <a:ea typeface="+mn-ea"/>
        <a:cs typeface="+mn-cs"/>
      </a:defRPr>
    </a:lvl4pPr>
    <a:lvl5pPr marL="2742651" algn="l" defTabSz="1371327" rtl="0" eaLnBrk="1" latinLnBrk="0" hangingPunct="1">
      <a:defRPr sz="1800" kern="1200">
        <a:solidFill>
          <a:schemeClr val="tx1"/>
        </a:solidFill>
        <a:latin typeface="+mn-lt"/>
        <a:ea typeface="+mn-ea"/>
        <a:cs typeface="+mn-cs"/>
      </a:defRPr>
    </a:lvl5pPr>
    <a:lvl6pPr marL="3428315" algn="l" defTabSz="1371327" rtl="0" eaLnBrk="1" latinLnBrk="0" hangingPunct="1">
      <a:defRPr sz="1800" kern="1200">
        <a:solidFill>
          <a:schemeClr val="tx1"/>
        </a:solidFill>
        <a:latin typeface="+mn-lt"/>
        <a:ea typeface="+mn-ea"/>
        <a:cs typeface="+mn-cs"/>
      </a:defRPr>
    </a:lvl6pPr>
    <a:lvl7pPr marL="4113978" algn="l" defTabSz="1371327" rtl="0" eaLnBrk="1" latinLnBrk="0" hangingPunct="1">
      <a:defRPr sz="1800" kern="1200">
        <a:solidFill>
          <a:schemeClr val="tx1"/>
        </a:solidFill>
        <a:latin typeface="+mn-lt"/>
        <a:ea typeface="+mn-ea"/>
        <a:cs typeface="+mn-cs"/>
      </a:defRPr>
    </a:lvl7pPr>
    <a:lvl8pPr marL="4799640" algn="l" defTabSz="1371327" rtl="0" eaLnBrk="1" latinLnBrk="0" hangingPunct="1">
      <a:defRPr sz="1800" kern="1200">
        <a:solidFill>
          <a:schemeClr val="tx1"/>
        </a:solidFill>
        <a:latin typeface="+mn-lt"/>
        <a:ea typeface="+mn-ea"/>
        <a:cs typeface="+mn-cs"/>
      </a:defRPr>
    </a:lvl8pPr>
    <a:lvl9pPr marL="5485302" algn="l" defTabSz="1371327"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La notion de colonisation urinaire est fondamentale.</a:t>
            </a:r>
          </a:p>
          <a:p>
            <a:r>
              <a:rPr lang="fr-FR" dirty="0"/>
              <a:t>La présence d’une bactérie sur un prélèvement ne signifie</a:t>
            </a:r>
            <a:r>
              <a:rPr lang="fr-FR" baseline="0" dirty="0"/>
              <a:t> pas que cette bactérie est responsable d’une infection.</a:t>
            </a:r>
          </a:p>
          <a:p>
            <a:r>
              <a:rPr lang="fr-FR" baseline="0" dirty="0"/>
              <a:t>Au même titre que nous sommes porteurs de bactéries au niveau de la peau ou du tube digestif sans qu’elles ne causent aucune infection, nous pouvons retrouver des bactéries dans un prélèvement urinaire sans que le patient / résident n’ait d’infection urinaire. C’est ce qu’on appelle la colonisation urinaire.</a:t>
            </a:r>
          </a:p>
          <a:p>
            <a:r>
              <a:rPr lang="fr-FR" baseline="0" dirty="0"/>
              <a:t>Il est indispensable de corréler le résultat d’un prélèvement urinaire aux symptômes du patient.</a:t>
            </a:r>
          </a:p>
          <a:p>
            <a:r>
              <a:rPr lang="fr-FR" baseline="0" dirty="0"/>
              <a:t>Reste à bien définir ce qu’on entend par symptômes évocateurs d’une infection urinaire. Ce sera l’objet de la suite du topo</a:t>
            </a:r>
          </a:p>
          <a:p>
            <a:endParaRPr lang="fr-FR" baseline="0" dirty="0"/>
          </a:p>
          <a:p>
            <a:r>
              <a:rPr lang="fr-FR" b="1" baseline="0" dirty="0"/>
              <a:t>Donc prélèvement urinaire positif ne veut pas dire systématiquement traitement antibiotique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3</a:t>
            </a:fld>
            <a:endParaRPr lang="fr-FR"/>
          </a:p>
        </p:txBody>
      </p:sp>
    </p:spTree>
    <p:extLst>
      <p:ext uri="{BB962C8B-B14F-4D97-AF65-F5344CB8AC3E}">
        <p14:creationId xmlns:p14="http://schemas.microsoft.com/office/powerpoint/2010/main" val="295168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r>
              <a:rPr lang="fr-FR" dirty="0"/>
              <a:t>Le</a:t>
            </a:r>
            <a:r>
              <a:rPr lang="fr-FR" baseline="0" dirty="0"/>
              <a:t> dogme des urines stériles est valable essentiellement chez les personnes jeunes.</a:t>
            </a:r>
          </a:p>
          <a:p>
            <a:r>
              <a:rPr lang="fr-FR" baseline="0" dirty="0"/>
              <a:t>Plus on avance en âge plus le taux de colonisation urinaire augmente. Ceci est encore plus vrai en institution où la proportion de résidents colonisés peut atteindre 50% !</a:t>
            </a:r>
          </a:p>
          <a:p>
            <a:r>
              <a:rPr lang="fr-FR" baseline="0" dirty="0"/>
              <a:t>Au même titre qu’on peut retrouver des bactéries sur un prélèvement de peau, sans que celles-ci soient pathogènes, on peut retrouver des bactéries sur un prélèvement urinaire sans que celles-ci soient responsables d’une infection.</a:t>
            </a:r>
            <a:endParaRPr lang="fr-FR" dirty="0"/>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4</a:t>
            </a:fld>
            <a:endParaRPr lang="fr-FR"/>
          </a:p>
        </p:txBody>
      </p:sp>
    </p:spTree>
    <p:extLst>
      <p:ext uri="{BB962C8B-B14F-4D97-AF65-F5344CB8AC3E}">
        <p14:creationId xmlns:p14="http://schemas.microsoft.com/office/powerpoint/2010/main" val="92142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colonisation urinaire est très fréquente en EHPAD</a:t>
            </a:r>
          </a:p>
          <a:p>
            <a:r>
              <a:rPr lang="fr-FR" dirty="0"/>
              <a:t>En</a:t>
            </a:r>
            <a:r>
              <a:rPr lang="fr-FR" baseline="0" dirty="0"/>
              <a:t> réalisant un ECBU en EHPAD, il y a jusqu’à une chance sur 2 pour que celui-ci retrouve un germe qui n’est responsable d’aucune infection !</a:t>
            </a:r>
          </a:p>
          <a:p>
            <a:r>
              <a:rPr lang="fr-FR" baseline="0" dirty="0"/>
              <a:t>C’est peut être le message le plus important du diaporama. </a:t>
            </a:r>
            <a:r>
              <a:rPr lang="fr-FR" b="1" baseline="0" dirty="0"/>
              <a:t>Bien peser l’indication d’un prélèvement urinaire !</a:t>
            </a:r>
            <a:endParaRPr lang="fr-FR" b="1" dirty="0"/>
          </a:p>
          <a:p>
            <a:endParaRPr lang="fr-FR" dirty="0"/>
          </a:p>
          <a:p>
            <a:r>
              <a:rPr lang="fr-FR" dirty="0"/>
              <a:t>Il est bien démontré que </a:t>
            </a:r>
            <a:r>
              <a:rPr lang="fr-FR" b="1" dirty="0"/>
              <a:t>traiter une bactérie alors</a:t>
            </a:r>
            <a:r>
              <a:rPr lang="fr-FR" b="1" baseline="0" dirty="0"/>
              <a:t> que celle-ci n’est responsable d’aucune infection n’a aucun intérêt</a:t>
            </a:r>
            <a:r>
              <a:rPr lang="fr-FR" baseline="0" dirty="0"/>
              <a:t>. Cela ne diminue pas le risque d’infection ultérieure. Au contraire, l’antibiothérapie a bien entendu des effets négatifs, dont la sélection de résistances bactériennes.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5</a:t>
            </a:fld>
            <a:endParaRPr lang="fr-FR"/>
          </a:p>
        </p:txBody>
      </p:sp>
    </p:spTree>
    <p:extLst>
      <p:ext uri="{BB962C8B-B14F-4D97-AF65-F5344CB8AC3E}">
        <p14:creationId xmlns:p14="http://schemas.microsoft.com/office/powerpoint/2010/main" val="40367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urines malodorantes / foncées ne justifient pas la réalisation d’une BU / d’un ECBU.</a:t>
            </a:r>
          </a:p>
          <a:p>
            <a:r>
              <a:rPr lang="fr-FR" dirty="0"/>
              <a:t>Il faut hydrater le/la</a:t>
            </a:r>
            <a:r>
              <a:rPr lang="fr-FR" baseline="0" dirty="0"/>
              <a:t> résident(e).</a:t>
            </a:r>
          </a:p>
          <a:p>
            <a:endParaRPr lang="fr-FR" baseline="0" dirty="0"/>
          </a:p>
          <a:p>
            <a:r>
              <a:rPr lang="fr-FR" baseline="0" dirty="0"/>
              <a:t>La découverte d’un prélèvement positif chez un résident asymptomatique ne doit pas entrainer de prescription antibiotique, même s’il s’agit d’un prélèvement pré opératoire. Seuls les actes invasifs de chirurgie urologique nécessitent de traiter les colonisations urinaires. C’est (normalement) à l’urologue (ou au radiologue selon l’acte) de gérer l’ECBU.</a:t>
            </a:r>
          </a:p>
          <a:p>
            <a:endParaRPr lang="fr-FR" dirty="0"/>
          </a:p>
          <a:p>
            <a:r>
              <a:rPr lang="fr-FR" dirty="0"/>
              <a:t>Au moindre doute, la réalisation d’un prélèvement</a:t>
            </a:r>
            <a:r>
              <a:rPr lang="fr-FR" baseline="0" dirty="0"/>
              <a:t> (quel qu’il soit) doit être soumis à avis médical.</a:t>
            </a:r>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6</a:t>
            </a:fld>
            <a:endParaRPr lang="fr-FR"/>
          </a:p>
        </p:txBody>
      </p:sp>
    </p:spTree>
    <p:extLst>
      <p:ext uri="{BB962C8B-B14F-4D97-AF65-F5344CB8AC3E}">
        <p14:creationId xmlns:p14="http://schemas.microsoft.com/office/powerpoint/2010/main" val="271516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E6D3-1F15-2DDD-EAD2-A7B490CE2E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D51B69-4B6B-B032-EA30-39FD737B6CD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5FE1BD-47C6-1368-D0D6-A27AEB64B356}"/>
              </a:ext>
            </a:extLst>
          </p:cNvPr>
          <p:cNvSpPr>
            <a:spLocks noGrp="1"/>
          </p:cNvSpPr>
          <p:nvPr>
            <p:ph type="body" idx="1"/>
          </p:nvPr>
        </p:nvSpPr>
        <p:spPr/>
        <p:txBody>
          <a:bodyPr/>
          <a:lstStyle/>
          <a:p>
            <a:r>
              <a:rPr lang="fr-FR" dirty="0"/>
              <a:t>Cette étude s’est intéressée aux facteurs entrainant</a:t>
            </a:r>
            <a:r>
              <a:rPr lang="fr-FR" baseline="0" dirty="0"/>
              <a:t> des prescriptions inappropriées d’antibiotiques dans les colonisations urinaires en EHPAD.</a:t>
            </a:r>
            <a:br>
              <a:rPr lang="fr-FR" baseline="0" dirty="0"/>
            </a:br>
            <a:r>
              <a:rPr lang="fr-FR" baseline="0" dirty="0"/>
              <a:t>Les deux facteurs les plus importants étaient les troubles cognitifs chez le résident et la pression (réelle ou ressentie) de la part des soignants sur le médecin pour prescrire un ECBU.</a:t>
            </a:r>
          </a:p>
          <a:p>
            <a:r>
              <a:rPr lang="fr-FR" baseline="0" dirty="0"/>
              <a:t>D’où l’importance de bien communiquer et de bien expliquer les enjeux pour éviter des prélèvements inutiles qui risqueraient d’entrainer des prescriptions antibiotiques !</a:t>
            </a:r>
            <a:endParaRPr lang="fr-FR" dirty="0"/>
          </a:p>
          <a:p>
            <a:endParaRPr lang="fr-FR" dirty="0"/>
          </a:p>
        </p:txBody>
      </p:sp>
      <p:sp>
        <p:nvSpPr>
          <p:cNvPr id="4" name="Espace réservé du numéro de diapositive 3">
            <a:extLst>
              <a:ext uri="{FF2B5EF4-FFF2-40B4-BE49-F238E27FC236}">
                <a16:creationId xmlns:a16="http://schemas.microsoft.com/office/drawing/2014/main" id="{AEA9E39C-D63C-C1FA-5428-C31CB2B03CAB}"/>
              </a:ext>
            </a:extLst>
          </p:cNvPr>
          <p:cNvSpPr>
            <a:spLocks noGrp="1"/>
          </p:cNvSpPr>
          <p:nvPr>
            <p:ph type="sldNum" sz="quarter" idx="5"/>
          </p:nvPr>
        </p:nvSpPr>
        <p:spPr/>
        <p:txBody>
          <a:bodyPr/>
          <a:lstStyle/>
          <a:p>
            <a:fld id="{31D51F47-C936-324A-A5D2-39BA3094DFF3}" type="slidenum">
              <a:rPr lang="fr-FR" smtClean="0"/>
              <a:t>7</a:t>
            </a:fld>
            <a:endParaRPr lang="fr-FR"/>
          </a:p>
        </p:txBody>
      </p:sp>
    </p:spTree>
    <p:extLst>
      <p:ext uri="{BB962C8B-B14F-4D97-AF65-F5344CB8AC3E}">
        <p14:creationId xmlns:p14="http://schemas.microsoft.com/office/powerpoint/2010/main" val="389407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28/10/2025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02995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28/10/2025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3851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28/10/2025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50565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1746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28/10/2025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67917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fr-FR"/>
              <a:t>Modifiez le style du titre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F6D991C-0CDA-DD45-8BD6-712CE54F0930}" type="datetimeFigureOut">
              <a:rPr lang="fr-FR" smtClean="0"/>
              <a:t>28/10/2025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66527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6D991C-0CDA-DD45-8BD6-712CE54F0930}" type="datetimeFigureOut">
              <a:rPr lang="fr-FR" smtClean="0"/>
              <a:t>28/10/2025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6755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fr-FR"/>
              <a:t>Modifiez le style du titre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Content Placeholder 3"/>
          <p:cNvSpPr>
            <a:spLocks noGrp="1"/>
          </p:cNvSpPr>
          <p:nvPr>
            <p:ph sz="half" idx="2"/>
          </p:nvPr>
        </p:nvSpPr>
        <p:spPr>
          <a:xfrm>
            <a:off x="1259683"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Content Placeholder 5"/>
          <p:cNvSpPr>
            <a:spLocks noGrp="1"/>
          </p:cNvSpPr>
          <p:nvPr>
            <p:ph sz="quarter" idx="4"/>
          </p:nvPr>
        </p:nvSpPr>
        <p:spPr>
          <a:xfrm>
            <a:off x="9258300"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F6D991C-0CDA-DD45-8BD6-712CE54F0930}" type="datetimeFigureOut">
              <a:rPr lang="fr-FR" smtClean="0"/>
              <a:t>28/10/2025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49193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6D991C-0CDA-DD45-8BD6-712CE54F0930}" type="datetimeFigureOut">
              <a:rPr lang="fr-FR" smtClean="0"/>
              <a:t>28/10/2025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9154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D991C-0CDA-DD45-8BD6-712CE54F0930}" type="datetimeFigureOut">
              <a:rPr lang="fr-FR" smtClean="0"/>
              <a:t>28/10/2025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28307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28/10/2025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14380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28/10/2025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53054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BF6D991C-0CDA-DD45-8BD6-712CE54F0930}" type="datetimeFigureOut">
              <a:rPr lang="fr-FR" smtClean="0"/>
              <a:t>28/10/2025</a:t>
            </a:fld>
            <a:endParaRPr lang="fr-FR"/>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78DACDAE-B4FF-914A-B107-550F78C8089F}" type="slidenum">
              <a:rPr lang="fr-FR" smtClean="0"/>
              <a:t>‹N°›</a:t>
            </a:fld>
            <a:endParaRPr lang="fr-FR"/>
          </a:p>
        </p:txBody>
      </p:sp>
    </p:spTree>
    <p:extLst>
      <p:ext uri="{BB962C8B-B14F-4D97-AF65-F5344CB8AC3E}">
        <p14:creationId xmlns:p14="http://schemas.microsoft.com/office/powerpoint/2010/main" val="1762452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p-primo@chu-nantes.fr"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Le contenu généré par l’IA peut être incorrect.">
            <a:extLst>
              <a:ext uri="{FF2B5EF4-FFF2-40B4-BE49-F238E27FC236}">
                <a16:creationId xmlns:a16="http://schemas.microsoft.com/office/drawing/2014/main" id="{8C52F968-0B0F-0735-9AC6-0A7C331BD7BE}"/>
              </a:ext>
            </a:extLst>
          </p:cNvPr>
          <p:cNvPicPr>
            <a:picLocks noChangeAspect="1"/>
          </p:cNvPicPr>
          <p:nvPr/>
        </p:nvPicPr>
        <p:blipFill>
          <a:blip r:embed="rId2" cstate="print">
            <a:extLst>
              <a:ext uri="{28A0092B-C50C-407E-A947-70E740481C1C}">
                <a14:useLocalDpi xmlns:a14="http://schemas.microsoft.com/office/drawing/2010/main" val="0"/>
              </a:ext>
            </a:extLst>
          </a:blip>
          <a:srcRect t="12"/>
          <a:stretch>
            <a:fillRect/>
          </a:stretch>
        </p:blipFill>
        <p:spPr>
          <a:xfrm>
            <a:off x="18" y="2356"/>
            <a:ext cx="18287982" cy="10285799"/>
          </a:xfrm>
          <a:prstGeom prst="rect">
            <a:avLst/>
          </a:prstGeom>
        </p:spPr>
      </p:pic>
    </p:spTree>
    <p:extLst>
      <p:ext uri="{BB962C8B-B14F-4D97-AF65-F5344CB8AC3E}">
        <p14:creationId xmlns:p14="http://schemas.microsoft.com/office/powerpoint/2010/main" val="110178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1"/>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a:p>
        </p:txBody>
      </p:sp>
      <p:sp>
        <p:nvSpPr>
          <p:cNvPr id="14" name="object 14"/>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15" name="object 15"/>
          <p:cNvSpPr txBox="1">
            <a:spLocks noGrp="1"/>
          </p:cNvSpPr>
          <p:nvPr>
            <p:ph type="body" idx="1"/>
          </p:nvPr>
        </p:nvSpPr>
        <p:spPr>
          <a:xfrm>
            <a:off x="1295356" y="3666230"/>
            <a:ext cx="16256516" cy="1018467"/>
          </a:xfrm>
          <a:prstGeom prst="rect">
            <a:avLst/>
          </a:prstGeom>
        </p:spPr>
        <p:txBody>
          <a:bodyPr vert="horz" wrap="square" lIns="0" tIns="10397" rIns="0" bIns="0" rtlCol="0">
            <a:spAutoFit/>
          </a:bodyPr>
          <a:lstStyle/>
          <a:p>
            <a:pPr marL="0" indent="0">
              <a:spcBef>
                <a:spcPts val="18"/>
              </a:spcBef>
              <a:buNone/>
            </a:pPr>
            <a:r>
              <a:rPr lang="fr-FR" sz="7278" dirty="0">
                <a:solidFill>
                  <a:schemeClr val="bg1"/>
                </a:solidFill>
              </a:rPr>
              <a:t>La colonisation urinaire</a:t>
            </a:r>
          </a:p>
        </p:txBody>
      </p:sp>
      <p:sp>
        <p:nvSpPr>
          <p:cNvPr id="16" name="object 16"/>
          <p:cNvSpPr txBox="1"/>
          <p:nvPr/>
        </p:nvSpPr>
        <p:spPr>
          <a:xfrm>
            <a:off x="1360393" y="7293106"/>
            <a:ext cx="4660579" cy="1152643"/>
          </a:xfrm>
          <a:prstGeom prst="rect">
            <a:avLst/>
          </a:prstGeom>
        </p:spPr>
        <p:txBody>
          <a:bodyPr vert="horz" wrap="square" lIns="0" tIns="13863" rIns="0" bIns="0" rtlCol="0">
            <a:spAutoFit/>
          </a:bodyPr>
          <a:lstStyle/>
          <a:p>
            <a:pPr marL="11553">
              <a:spcBef>
                <a:spcPts val="109"/>
              </a:spcBef>
            </a:pPr>
            <a:r>
              <a:rPr lang="fr-FR" sz="2411" dirty="0">
                <a:solidFill>
                  <a:srgbClr val="FFFFFF"/>
                </a:solidFill>
                <a:latin typeface="Aptos" panose="020B0004020202020204" pitchFamily="34" charset="0"/>
                <a:cs typeface="Calibri" panose="020F0502020204030204" pitchFamily="34" charset="0"/>
              </a:rPr>
              <a:t>Dr Elodie </a:t>
            </a:r>
            <a:r>
              <a:rPr lang="fr-FR" sz="2411" dirty="0" err="1">
                <a:solidFill>
                  <a:srgbClr val="FFFFFF"/>
                </a:solidFill>
                <a:latin typeface="Aptos" panose="020B0004020202020204" pitchFamily="34" charset="0"/>
                <a:cs typeface="Calibri" panose="020F0502020204030204" pitchFamily="34" charset="0"/>
              </a:rPr>
              <a:t>Imboula</a:t>
            </a:r>
            <a:endParaRPr lang="fr-FR" sz="2411" dirty="0">
              <a:solidFill>
                <a:srgbClr val="FFFFFF"/>
              </a:solidFill>
              <a:latin typeface="Aptos" panose="020B0004020202020204" pitchFamily="34" charset="0"/>
              <a:cs typeface="Calibri" panose="020F0502020204030204" pitchFamily="34" charset="0"/>
            </a:endParaRPr>
          </a:p>
          <a:p>
            <a:pPr marL="11553">
              <a:spcBef>
                <a:spcPts val="109"/>
              </a:spcBef>
            </a:pPr>
            <a:r>
              <a:rPr lang="fr-FR" sz="2411" dirty="0">
                <a:solidFill>
                  <a:srgbClr val="98A6C3"/>
                </a:solidFill>
                <a:latin typeface="Aptos" panose="020B0004020202020204" pitchFamily="34" charset="0"/>
                <a:cs typeface="Calibri" panose="020F0502020204030204" pitchFamily="34" charset="0"/>
              </a:rPr>
              <a:t>Médecin généraliste</a:t>
            </a:r>
          </a:p>
          <a:p>
            <a:pPr marL="11553">
              <a:spcBef>
                <a:spcPts val="109"/>
              </a:spcBef>
            </a:pPr>
            <a:r>
              <a:rPr lang="fr-FR" sz="2411" dirty="0" err="1">
                <a:solidFill>
                  <a:srgbClr val="98A6C3"/>
                </a:solidFill>
                <a:latin typeface="Aptos" panose="020B0004020202020204" pitchFamily="34" charset="0"/>
                <a:cs typeface="Calibri" panose="020F0502020204030204" pitchFamily="34" charset="0"/>
              </a:rPr>
              <a:t>CRAtb</a:t>
            </a:r>
            <a:r>
              <a:rPr lang="fr-FR" sz="2411" dirty="0">
                <a:solidFill>
                  <a:srgbClr val="98A6C3"/>
                </a:solidFill>
                <a:latin typeface="Aptos" panose="020B0004020202020204" pitchFamily="34" charset="0"/>
                <a:cs typeface="Calibri" panose="020F0502020204030204" pitchFamily="34" charset="0"/>
              </a:rPr>
              <a:t> Pays de la Loire</a:t>
            </a:r>
            <a:endParaRPr sz="2411" dirty="0">
              <a:latin typeface="Aptos" panose="020B0004020202020204" pitchFamily="34" charset="0"/>
              <a:cs typeface="Calibri" panose="020F0502020204030204" pitchFamily="34" charset="0"/>
            </a:endParaRPr>
          </a:p>
        </p:txBody>
      </p:sp>
      <p:grpSp>
        <p:nvGrpSpPr>
          <p:cNvPr id="24" name="Groupe 23">
            <a:extLst>
              <a:ext uri="{FF2B5EF4-FFF2-40B4-BE49-F238E27FC236}">
                <a16:creationId xmlns:a16="http://schemas.microsoft.com/office/drawing/2014/main" id="{B00BB6AC-FBC1-00FB-CE6E-34067A4909C4}"/>
              </a:ext>
            </a:extLst>
          </p:cNvPr>
          <p:cNvGrpSpPr/>
          <p:nvPr/>
        </p:nvGrpSpPr>
        <p:grpSpPr>
          <a:xfrm>
            <a:off x="10152858" y="7639687"/>
            <a:ext cx="7173058" cy="1940862"/>
            <a:chOff x="8832850" y="8397875"/>
            <a:chExt cx="7885382" cy="2133600"/>
          </a:xfrm>
        </p:grpSpPr>
        <p:sp>
          <p:nvSpPr>
            <p:cNvPr id="23" name="Rectangle : coins arrondis 22">
              <a:extLst>
                <a:ext uri="{FF2B5EF4-FFF2-40B4-BE49-F238E27FC236}">
                  <a16:creationId xmlns:a16="http://schemas.microsoft.com/office/drawing/2014/main" id="{42C84908-B17B-A086-65AE-75A34304C2EC}"/>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19" name="object 19"/>
            <p:cNvPicPr/>
            <p:nvPr/>
          </p:nvPicPr>
          <p:blipFill>
            <a:blip r:embed="rId2" cstate="print"/>
            <a:stretch>
              <a:fillRect/>
            </a:stretch>
          </p:blipFill>
          <p:spPr>
            <a:xfrm>
              <a:off x="12566650" y="8534793"/>
              <a:ext cx="3265829" cy="1840734"/>
            </a:xfrm>
            <a:prstGeom prst="rect">
              <a:avLst/>
            </a:prstGeom>
          </p:spPr>
        </p:pic>
      </p:grpSp>
      <p:pic>
        <p:nvPicPr>
          <p:cNvPr id="26" name="Image 25">
            <a:extLst>
              <a:ext uri="{FF2B5EF4-FFF2-40B4-BE49-F238E27FC236}">
                <a16:creationId xmlns:a16="http://schemas.microsoft.com/office/drawing/2014/main" id="{56214662-899F-BC9E-C8AB-C26C42E9E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38" y="1678469"/>
            <a:ext cx="3589502" cy="906822"/>
          </a:xfrm>
          <a:prstGeom prst="rect">
            <a:avLst/>
          </a:prstGeom>
        </p:spPr>
      </p:pic>
      <p:pic>
        <p:nvPicPr>
          <p:cNvPr id="4" name="Image 3">
            <a:extLst>
              <a:ext uri="{FF2B5EF4-FFF2-40B4-BE49-F238E27FC236}">
                <a16:creationId xmlns:a16="http://schemas.microsoft.com/office/drawing/2014/main" id="{7C8AB829-0D90-A337-4664-23C2F3A18841}"/>
              </a:ext>
            </a:extLst>
          </p:cNvPr>
          <p:cNvPicPr>
            <a:picLocks noChangeAspect="1"/>
          </p:cNvPicPr>
          <p:nvPr/>
        </p:nvPicPr>
        <p:blipFill>
          <a:blip r:embed="rId4"/>
          <a:stretch>
            <a:fillRect/>
          </a:stretch>
        </p:blipFill>
        <p:spPr>
          <a:xfrm>
            <a:off x="11047831" y="8261273"/>
            <a:ext cx="1958123" cy="6976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7C42-7546-8CFD-149A-44E3DB1BE79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43C92C3-37D4-4B01-BB10-E4F9BF45C95D}"/>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EDF23623-1112-287F-57B0-DCBDA42F31D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7E04F685-32AD-F4D6-0CF4-66E82790BBD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0F2053FC-E87F-E918-01DC-5B7D4870DB40}"/>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Colonisation </a:t>
            </a:r>
            <a:r>
              <a:rPr lang="fr-FR" sz="6000" i="1" dirty="0">
                <a:solidFill>
                  <a:srgbClr val="14387F"/>
                </a:solidFill>
                <a:latin typeface="Aptos" panose="020B0004020202020204" pitchFamily="34" charset="0"/>
              </a:rPr>
              <a:t>vs</a:t>
            </a:r>
            <a:r>
              <a:rPr lang="fr-FR" sz="6000" dirty="0">
                <a:solidFill>
                  <a:srgbClr val="14387F"/>
                </a:solidFill>
                <a:latin typeface="Aptos" panose="020B0004020202020204" pitchFamily="34" charset="0"/>
              </a:rPr>
              <a:t> infection : quelle différence ?</a:t>
            </a:r>
            <a:endParaRPr lang="fr-FR" sz="6000" dirty="0"/>
          </a:p>
        </p:txBody>
      </p:sp>
      <p:sp>
        <p:nvSpPr>
          <p:cNvPr id="35" name="Rectangle : coins arrondis 34">
            <a:extLst>
              <a:ext uri="{FF2B5EF4-FFF2-40B4-BE49-F238E27FC236}">
                <a16:creationId xmlns:a16="http://schemas.microsoft.com/office/drawing/2014/main" id="{9BC714C4-847C-6BB8-DA18-0D309C1D38CF}"/>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6CB40CB6-E43D-919A-70B7-CDB0DB0FF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17" name="object 9">
            <a:extLst>
              <a:ext uri="{FF2B5EF4-FFF2-40B4-BE49-F238E27FC236}">
                <a16:creationId xmlns:a16="http://schemas.microsoft.com/office/drawing/2014/main" id="{F5B0A0F1-350B-26D4-F07A-A36179550A98}"/>
              </a:ext>
            </a:extLst>
          </p:cNvPr>
          <p:cNvSpPr txBox="1"/>
          <p:nvPr/>
        </p:nvSpPr>
        <p:spPr>
          <a:xfrm>
            <a:off x="1449871" y="3569609"/>
            <a:ext cx="7208915" cy="2527514"/>
          </a:xfrm>
          <a:prstGeom prst="rect">
            <a:avLst/>
          </a:prstGeom>
        </p:spPr>
        <p:txBody>
          <a:bodyPr vert="horz" wrap="square" lIns="0" tIns="26570" rIns="0" bIns="0" rtlCol="0">
            <a:spAutoFit/>
          </a:bodyPr>
          <a:lstStyle/>
          <a:p>
            <a:pPr marL="10976" marR="4621">
              <a:spcBef>
                <a:spcPts val="91"/>
              </a:spcBef>
              <a:tabLst>
                <a:tab pos="217200" algn="l"/>
                <a:tab pos="285941" algn="l"/>
              </a:tabLst>
            </a:pPr>
            <a:endParaRPr lang="fr-FR" sz="3200" dirty="0">
              <a:solidFill>
                <a:srgbClr val="14387F"/>
              </a:solidFill>
              <a:latin typeface="Aptos" panose="020B0004020202020204" pitchFamily="34" charset="0"/>
              <a:cs typeface="Calibri" panose="020F0502020204030204" pitchFamily="34" charset="0"/>
            </a:endParaRPr>
          </a:p>
          <a:p>
            <a:pPr marL="10975" marR="4621">
              <a:spcBef>
                <a:spcPts val="91"/>
              </a:spcBef>
              <a:tabLst>
                <a:tab pos="217200" algn="l"/>
                <a:tab pos="285941" algn="l"/>
              </a:tabLst>
            </a:pPr>
            <a:r>
              <a:rPr lang="fr-FR" sz="3200" dirty="0">
                <a:solidFill>
                  <a:srgbClr val="14387F"/>
                </a:solidFill>
                <a:latin typeface="Aptos" panose="020B0004020202020204" pitchFamily="34" charset="0"/>
                <a:cs typeface="Calibri" panose="020F0502020204030204" pitchFamily="34" charset="0"/>
              </a:rPr>
              <a:t>= bactériurie asymptomatique</a:t>
            </a:r>
          </a:p>
          <a:p>
            <a:pPr marL="10975" marR="4621">
              <a:spcBef>
                <a:spcPts val="91"/>
              </a:spcBef>
              <a:tabLst>
                <a:tab pos="217200" algn="l"/>
                <a:tab pos="285941" algn="l"/>
              </a:tabLst>
            </a:pPr>
            <a:endParaRPr lang="fr-FR" sz="3200" dirty="0">
              <a:solidFill>
                <a:srgbClr val="14387F"/>
              </a:solidFill>
              <a:latin typeface="Aptos" panose="020B0004020202020204" pitchFamily="34" charset="0"/>
              <a:cs typeface="Calibri" panose="020F0502020204030204" pitchFamily="34" charset="0"/>
            </a:endParaRPr>
          </a:p>
          <a:p>
            <a:pPr marL="10975" marR="4621">
              <a:spcBef>
                <a:spcPts val="91"/>
              </a:spcBef>
              <a:tabLst>
                <a:tab pos="217200" algn="l"/>
                <a:tab pos="285941" algn="l"/>
              </a:tabLst>
            </a:pPr>
            <a:r>
              <a:rPr lang="fr-FR" sz="3200" dirty="0">
                <a:solidFill>
                  <a:srgbClr val="14387F"/>
                </a:solidFill>
                <a:latin typeface="Aptos" panose="020B0004020202020204" pitchFamily="34" charset="0"/>
                <a:cs typeface="Calibri" panose="020F0502020204030204" pitchFamily="34" charset="0"/>
              </a:rPr>
              <a:t>= présence d’une bactérie sur un ECBU </a:t>
            </a:r>
            <a:r>
              <a:rPr lang="fr-FR" sz="3200" u="sng" dirty="0">
                <a:solidFill>
                  <a:srgbClr val="14387F"/>
                </a:solidFill>
                <a:latin typeface="Aptos" panose="020B0004020202020204" pitchFamily="34" charset="0"/>
                <a:cs typeface="Calibri" panose="020F0502020204030204" pitchFamily="34" charset="0"/>
              </a:rPr>
              <a:t>sans symptôme clinique</a:t>
            </a:r>
          </a:p>
        </p:txBody>
      </p:sp>
      <p:cxnSp>
        <p:nvCxnSpPr>
          <p:cNvPr id="9" name="Connecteur droit 8">
            <a:extLst>
              <a:ext uri="{FF2B5EF4-FFF2-40B4-BE49-F238E27FC236}">
                <a16:creationId xmlns:a16="http://schemas.microsoft.com/office/drawing/2014/main" id="{1332B993-ECB6-7347-2121-5E468C291EBE}"/>
              </a:ext>
            </a:extLst>
          </p:cNvPr>
          <p:cNvCxnSpPr>
            <a:cxnSpLocks/>
          </p:cNvCxnSpPr>
          <p:nvPr/>
        </p:nvCxnSpPr>
        <p:spPr>
          <a:xfrm>
            <a:off x="8866734" y="3342065"/>
            <a:ext cx="0" cy="5093445"/>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sp>
        <p:nvSpPr>
          <p:cNvPr id="11" name="object 9">
            <a:extLst>
              <a:ext uri="{FF2B5EF4-FFF2-40B4-BE49-F238E27FC236}">
                <a16:creationId xmlns:a16="http://schemas.microsoft.com/office/drawing/2014/main" id="{F5B0A0F1-350B-26D4-F07A-A36179550A98}"/>
              </a:ext>
            </a:extLst>
          </p:cNvPr>
          <p:cNvSpPr txBox="1"/>
          <p:nvPr/>
        </p:nvSpPr>
        <p:spPr>
          <a:xfrm>
            <a:off x="9242473" y="3569609"/>
            <a:ext cx="7803969" cy="2417227"/>
          </a:xfrm>
          <a:prstGeom prst="rect">
            <a:avLst/>
          </a:prstGeom>
        </p:spPr>
        <p:txBody>
          <a:bodyPr vert="horz" wrap="square" lIns="0" tIns="26570" rIns="0" bIns="0" rtlCol="0">
            <a:spAutoFit/>
          </a:bodyPr>
          <a:lstStyle/>
          <a:p>
            <a:pPr marL="10976" marR="4621">
              <a:spcBef>
                <a:spcPts val="91"/>
              </a:spcBef>
              <a:tabLst>
                <a:tab pos="217200" algn="l"/>
                <a:tab pos="285941" algn="l"/>
              </a:tabLst>
            </a:pPr>
            <a:endParaRPr lang="fr-FR" sz="2800" dirty="0">
              <a:solidFill>
                <a:srgbClr val="14387F"/>
              </a:solidFill>
              <a:latin typeface="Aptos" panose="020B0004020202020204" pitchFamily="34" charset="0"/>
              <a:cs typeface="Calibri" panose="020F0502020204030204" pitchFamily="34" charset="0"/>
            </a:endParaRPr>
          </a:p>
          <a:p>
            <a:pPr marL="10975" marR="4621">
              <a:spcBef>
                <a:spcPts val="91"/>
              </a:spcBef>
              <a:tabLst>
                <a:tab pos="217200" algn="l"/>
                <a:tab pos="285941" algn="l"/>
              </a:tabLst>
            </a:pPr>
            <a:r>
              <a:rPr lang="fr-FR" sz="3200" dirty="0">
                <a:solidFill>
                  <a:srgbClr val="14387F"/>
                </a:solidFill>
                <a:latin typeface="Aptos" panose="020B0004020202020204" pitchFamily="34" charset="0"/>
                <a:cs typeface="Calibri" panose="020F0502020204030204" pitchFamily="34" charset="0"/>
              </a:rPr>
              <a:t>= présence d’une bactérie sur un ECBU</a:t>
            </a:r>
          </a:p>
          <a:p>
            <a:pPr marL="10975" marR="4621">
              <a:spcBef>
                <a:spcPts val="91"/>
              </a:spcBef>
              <a:tabLst>
                <a:tab pos="217200" algn="l"/>
                <a:tab pos="285941" algn="l"/>
              </a:tabLst>
            </a:pPr>
            <a:r>
              <a:rPr lang="fr-FR" sz="3200" dirty="0">
                <a:solidFill>
                  <a:srgbClr val="14387F"/>
                </a:solidFill>
                <a:latin typeface="Aptos" panose="020B0004020202020204" pitchFamily="34" charset="0"/>
                <a:cs typeface="Calibri" panose="020F0502020204030204" pitchFamily="34" charset="0"/>
              </a:rPr>
              <a:t> </a:t>
            </a:r>
          </a:p>
          <a:p>
            <a:pPr marL="10975" marR="4621">
              <a:spcBef>
                <a:spcPts val="91"/>
              </a:spcBef>
              <a:tabLst>
                <a:tab pos="217200" algn="l"/>
                <a:tab pos="285941" algn="l"/>
              </a:tabLst>
            </a:pPr>
            <a:r>
              <a:rPr lang="fr-FR" sz="3200" u="sng" dirty="0">
                <a:solidFill>
                  <a:srgbClr val="14387F"/>
                </a:solidFill>
                <a:latin typeface="Aptos" panose="020B0004020202020204" pitchFamily="34" charset="0"/>
                <a:cs typeface="Calibri" panose="020F0502020204030204" pitchFamily="34" charset="0"/>
              </a:rPr>
              <a:t>ET</a:t>
            </a:r>
            <a:r>
              <a:rPr lang="fr-FR" sz="3200" dirty="0">
                <a:solidFill>
                  <a:srgbClr val="14387F"/>
                </a:solidFill>
                <a:latin typeface="Aptos" panose="020B0004020202020204" pitchFamily="34" charset="0"/>
                <a:cs typeface="Calibri" panose="020F0502020204030204" pitchFamily="34" charset="0"/>
              </a:rPr>
              <a:t> symptômes compatibles</a:t>
            </a:r>
          </a:p>
          <a:p>
            <a:pPr marL="426890" marR="4621" indent="-415915">
              <a:spcBef>
                <a:spcPts val="91"/>
              </a:spcBef>
              <a:buFont typeface="Arial" panose="020B0604020202020204" pitchFamily="34" charset="0"/>
              <a:buChar char="•"/>
              <a:tabLst>
                <a:tab pos="217200" algn="l"/>
                <a:tab pos="285941" algn="l"/>
              </a:tabLst>
            </a:pPr>
            <a:endParaRPr lang="fr-FR" sz="2800" dirty="0">
              <a:solidFill>
                <a:srgbClr val="14387F"/>
              </a:solidFill>
              <a:latin typeface="Aptos" panose="020B0004020202020204" pitchFamily="34" charset="0"/>
              <a:cs typeface="Calibri" panose="020F0502020204030204" pitchFamily="34" charset="0"/>
            </a:endParaRPr>
          </a:p>
        </p:txBody>
      </p:sp>
      <p:sp>
        <p:nvSpPr>
          <p:cNvPr id="5" name="ZoneTexte 4"/>
          <p:cNvSpPr txBox="1"/>
          <p:nvPr/>
        </p:nvSpPr>
        <p:spPr>
          <a:xfrm>
            <a:off x="981374" y="2673202"/>
            <a:ext cx="7885360" cy="764376"/>
          </a:xfrm>
          <a:prstGeom prst="rect">
            <a:avLst/>
          </a:prstGeom>
          <a:noFill/>
        </p:spPr>
        <p:txBody>
          <a:bodyPr wrap="square" rtlCol="0">
            <a:spAutoFit/>
          </a:bodyPr>
          <a:lstStyle/>
          <a:p>
            <a:pPr algn="ctr"/>
            <a:r>
              <a:rPr lang="fr-FR" sz="4367" b="1" dirty="0">
                <a:solidFill>
                  <a:srgbClr val="CD2A19"/>
                </a:solidFill>
                <a:latin typeface="Aptos" panose="020B0004020202020204" pitchFamily="34" charset="0"/>
                <a:ea typeface="+mj-ea"/>
                <a:cs typeface="Calibri" panose="020F0502020204030204" pitchFamily="34" charset="0"/>
              </a:rPr>
              <a:t>Colonisation urinaire </a:t>
            </a:r>
          </a:p>
        </p:txBody>
      </p:sp>
      <p:sp>
        <p:nvSpPr>
          <p:cNvPr id="6" name="ZoneTexte 5">
            <a:extLst>
              <a:ext uri="{FF2B5EF4-FFF2-40B4-BE49-F238E27FC236}">
                <a16:creationId xmlns:a16="http://schemas.microsoft.com/office/drawing/2014/main" id="{BAC89580-84BA-B57C-6858-C7B0AB5DA5AC}"/>
              </a:ext>
            </a:extLst>
          </p:cNvPr>
          <p:cNvSpPr txBox="1"/>
          <p:nvPr/>
        </p:nvSpPr>
        <p:spPr>
          <a:xfrm>
            <a:off x="8866733" y="2673202"/>
            <a:ext cx="8439459" cy="764376"/>
          </a:xfrm>
          <a:prstGeom prst="rect">
            <a:avLst/>
          </a:prstGeom>
          <a:noFill/>
        </p:spPr>
        <p:txBody>
          <a:bodyPr wrap="square" rtlCol="0">
            <a:spAutoFit/>
          </a:bodyPr>
          <a:lstStyle/>
          <a:p>
            <a:pPr algn="ctr"/>
            <a:r>
              <a:rPr lang="fr-FR" sz="4367" b="1" dirty="0">
                <a:solidFill>
                  <a:srgbClr val="CD2A19"/>
                </a:solidFill>
                <a:latin typeface="Aptos" panose="020B0004020202020204" pitchFamily="34" charset="0"/>
                <a:ea typeface="+mj-ea"/>
                <a:cs typeface="Calibri" panose="020F0502020204030204" pitchFamily="34" charset="0"/>
              </a:rPr>
              <a:t>Infection urinaire </a:t>
            </a:r>
          </a:p>
        </p:txBody>
      </p:sp>
      <p:pic>
        <p:nvPicPr>
          <p:cNvPr id="8" name="Image 7">
            <a:extLst>
              <a:ext uri="{FF2B5EF4-FFF2-40B4-BE49-F238E27FC236}">
                <a16:creationId xmlns:a16="http://schemas.microsoft.com/office/drawing/2014/main" id="{3401BADC-2E5B-1EF5-2EB1-609B5F35E5C8}"/>
              </a:ext>
            </a:extLst>
          </p:cNvPr>
          <p:cNvPicPr>
            <a:picLocks noChangeAspect="1"/>
          </p:cNvPicPr>
          <p:nvPr/>
        </p:nvPicPr>
        <p:blipFill>
          <a:blip r:embed="rId4"/>
          <a:stretch>
            <a:fillRect/>
          </a:stretch>
        </p:blipFill>
        <p:spPr>
          <a:xfrm>
            <a:off x="7551051" y="7126821"/>
            <a:ext cx="2631365" cy="2631365"/>
          </a:xfrm>
          <a:prstGeom prst="rect">
            <a:avLst/>
          </a:prstGeom>
        </p:spPr>
      </p:pic>
    </p:spTree>
    <p:extLst>
      <p:ext uri="{BB962C8B-B14F-4D97-AF65-F5344CB8AC3E}">
        <p14:creationId xmlns:p14="http://schemas.microsoft.com/office/powerpoint/2010/main" val="96026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0" y="434"/>
            <a:ext cx="9352494" cy="10287144"/>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2A1833C9-8176-22FC-4B27-AF6E042A67D9}"/>
              </a:ext>
            </a:extLst>
          </p:cNvPr>
          <p:cNvSpPr/>
          <p:nvPr/>
        </p:nvSpPr>
        <p:spPr>
          <a:xfrm>
            <a:off x="230363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7" name="object 7">
            <a:extLst>
              <a:ext uri="{FF2B5EF4-FFF2-40B4-BE49-F238E27FC236}">
                <a16:creationId xmlns:a16="http://schemas.microsoft.com/office/drawing/2014/main" id="{3961CD2A-D00B-4996-F4A5-ED1C63606FC9}"/>
              </a:ext>
            </a:extLst>
          </p:cNvPr>
          <p:cNvSpPr txBox="1"/>
          <p:nvPr/>
        </p:nvSpPr>
        <p:spPr>
          <a:xfrm>
            <a:off x="586574" y="4096527"/>
            <a:ext cx="8179345" cy="1715056"/>
          </a:xfrm>
          <a:prstGeom prst="rect">
            <a:avLst/>
          </a:prstGeom>
        </p:spPr>
        <p:txBody>
          <a:bodyPr vert="horz" wrap="square" lIns="0" tIns="27149" rIns="0" bIns="0" rtlCol="0">
            <a:spAutoFit/>
          </a:bodyPr>
          <a:lstStyle/>
          <a:p>
            <a:pPr marL="10976" marR="4621" algn="ctr">
              <a:spcBef>
                <a:spcPts val="214"/>
              </a:spcBef>
              <a:tabLst>
                <a:tab pos="217200" algn="l"/>
              </a:tabLst>
            </a:pPr>
            <a:r>
              <a:rPr lang="fr-FR" sz="5400" b="1" dirty="0">
                <a:solidFill>
                  <a:schemeClr val="bg1"/>
                </a:solidFill>
                <a:latin typeface="Aptos" panose="020B0004020202020204" pitchFamily="34" charset="0"/>
                <a:cs typeface="Calibri" panose="020F0502020204030204" pitchFamily="34" charset="0"/>
              </a:rPr>
              <a:t>L’ urine : </a:t>
            </a:r>
          </a:p>
          <a:p>
            <a:pPr marL="10976" marR="4621" algn="ctr">
              <a:spcBef>
                <a:spcPts val="214"/>
              </a:spcBef>
              <a:tabLst>
                <a:tab pos="217200" algn="l"/>
              </a:tabLst>
            </a:pPr>
            <a:r>
              <a:rPr lang="fr-FR" sz="5400" b="1" dirty="0">
                <a:solidFill>
                  <a:schemeClr val="bg1"/>
                </a:solidFill>
                <a:latin typeface="Aptos" panose="020B0004020202020204" pitchFamily="34" charset="0"/>
                <a:cs typeface="Calibri" panose="020F0502020204030204" pitchFamily="34" charset="0"/>
              </a:rPr>
              <a:t>forcément stérile ?</a:t>
            </a:r>
            <a:endParaRPr lang="fr-FR" sz="4800" dirty="0">
              <a:solidFill>
                <a:schemeClr val="bg1"/>
              </a:solidFill>
              <a:latin typeface="Aptos" panose="020B0004020202020204" pitchFamily="34" charset="0"/>
              <a:cs typeface="Calibri" panose="020F0502020204030204" pitchFamily="34" charset="0"/>
            </a:endParaRPr>
          </a:p>
        </p:txBody>
      </p:sp>
      <p:graphicFrame>
        <p:nvGraphicFramePr>
          <p:cNvPr id="5" name="Graphique 4">
            <a:extLst>
              <a:ext uri="{FF2B5EF4-FFF2-40B4-BE49-F238E27FC236}">
                <a16:creationId xmlns:a16="http://schemas.microsoft.com/office/drawing/2014/main" id="{665788B2-7BBC-3046-8CB4-BE5B478BC9CA}"/>
              </a:ext>
            </a:extLst>
          </p:cNvPr>
          <p:cNvGraphicFramePr>
            <a:graphicFrameLocks/>
          </p:cNvGraphicFramePr>
          <p:nvPr>
            <p:extLst>
              <p:ext uri="{D42A27DB-BD31-4B8C-83A1-F6EECF244321}">
                <p14:modId xmlns:p14="http://schemas.microsoft.com/office/powerpoint/2010/main" val="1344049591"/>
              </p:ext>
            </p:extLst>
          </p:nvPr>
        </p:nvGraphicFramePr>
        <p:xfrm>
          <a:off x="9499037" y="1619336"/>
          <a:ext cx="8515364" cy="7330694"/>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A1811EC1-F458-4171-CBAA-E0D18E9F44E1}"/>
              </a:ext>
            </a:extLst>
          </p:cNvPr>
          <p:cNvSpPr txBox="1"/>
          <p:nvPr/>
        </p:nvSpPr>
        <p:spPr>
          <a:xfrm>
            <a:off x="12091076" y="9895371"/>
            <a:ext cx="6045245" cy="246221"/>
          </a:xfrm>
          <a:prstGeom prst="rect">
            <a:avLst/>
          </a:prstGeom>
          <a:noFill/>
        </p:spPr>
        <p:txBody>
          <a:bodyPr wrap="none" rtlCol="0">
            <a:spAutoFit/>
          </a:bodyPr>
          <a:lstStyle/>
          <a:p>
            <a:pPr algn="r"/>
            <a:r>
              <a:rPr lang="en-US" sz="1000" i="1" dirty="0">
                <a:solidFill>
                  <a:srgbClr val="002060"/>
                </a:solidFill>
                <a:latin typeface="+mj-lt"/>
              </a:rPr>
              <a:t>Nicolle, Lindsay E.. Asymptomatic bacteriuria. Current Opinion in Infectious Diseases 27(1):p 90-96, February 2014</a:t>
            </a:r>
          </a:p>
        </p:txBody>
      </p:sp>
    </p:spTree>
    <p:extLst>
      <p:ext uri="{BB962C8B-B14F-4D97-AF65-F5344CB8AC3E}">
        <p14:creationId xmlns:p14="http://schemas.microsoft.com/office/powerpoint/2010/main" val="181440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983CE-88DD-B6C3-B28F-4ED95D59C4C7}"/>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E1A50D01-508B-C1FF-C9CC-00CC6FE559E7}"/>
              </a:ext>
            </a:extLst>
          </p:cNvPr>
          <p:cNvGrpSpPr>
            <a:grpSpLocks/>
          </p:cNvGrpSpPr>
          <p:nvPr/>
        </p:nvGrpSpPr>
        <p:grpSpPr>
          <a:xfrm>
            <a:off x="0" y="15163"/>
            <a:ext cx="18288000" cy="10287144"/>
            <a:chOff x="5373" y="635"/>
            <a:chExt cx="20104100" cy="11308715"/>
          </a:xfrm>
          <a:solidFill>
            <a:srgbClr val="E8ECF2"/>
          </a:solidFill>
        </p:grpSpPr>
        <p:sp>
          <p:nvSpPr>
            <p:cNvPr id="2" name="object 2">
              <a:extLst>
                <a:ext uri="{FF2B5EF4-FFF2-40B4-BE49-F238E27FC236}">
                  <a16:creationId xmlns:a16="http://schemas.microsoft.com/office/drawing/2014/main" id="{3F075592-3BD6-1415-2014-2388EBF5B978}"/>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grpFill/>
          </p:spPr>
          <p:txBody>
            <a:bodyPr wrap="square" lIns="0" tIns="0" rIns="0" bIns="0" rtlCol="0"/>
            <a:lstStyle/>
            <a:p>
              <a:endParaRPr sz="1637"/>
            </a:p>
          </p:txBody>
        </p:sp>
        <p:sp>
          <p:nvSpPr>
            <p:cNvPr id="3" name="object 3">
              <a:extLst>
                <a:ext uri="{FF2B5EF4-FFF2-40B4-BE49-F238E27FC236}">
                  <a16:creationId xmlns:a16="http://schemas.microsoft.com/office/drawing/2014/main" id="{8BEBCF1D-ED9D-5DAC-FB95-15BC1F85199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grpFill/>
          </p:spPr>
          <p:txBody>
            <a:bodyPr wrap="square" lIns="0" tIns="0" rIns="0" bIns="0" rtlCol="0"/>
            <a:lstStyle/>
            <a:p>
              <a:endParaRPr sz="1637"/>
            </a:p>
          </p:txBody>
        </p:sp>
      </p:grpSp>
      <p:sp>
        <p:nvSpPr>
          <p:cNvPr id="4" name="object 4">
            <a:extLst>
              <a:ext uri="{FF2B5EF4-FFF2-40B4-BE49-F238E27FC236}">
                <a16:creationId xmlns:a16="http://schemas.microsoft.com/office/drawing/2014/main" id="{8418DE09-7FA6-A0B0-E690-143CF537658D}"/>
              </a:ext>
            </a:extLst>
          </p:cNvPr>
          <p:cNvSpPr txBox="1">
            <a:spLocks noGrp="1"/>
          </p:cNvSpPr>
          <p:nvPr>
            <p:ph type="title"/>
          </p:nvPr>
        </p:nvSpPr>
        <p:spPr>
          <a:xfrm>
            <a:off x="1241129" y="514155"/>
            <a:ext cx="15805314" cy="849798"/>
          </a:xfrm>
          <a:prstGeom prst="rect">
            <a:avLst/>
          </a:prstGeom>
        </p:spPr>
        <p:txBody>
          <a:bodyPr vert="horz" wrap="square" lIns="0" tIns="13285" rIns="0" bIns="0" rtlCol="0" anchor="ctr">
            <a:spAutoFit/>
          </a:bodyPr>
          <a:lstStyle/>
          <a:p>
            <a:pPr algn="ctr"/>
            <a:r>
              <a:rPr lang="fr-FR" sz="6000" dirty="0">
                <a:solidFill>
                  <a:srgbClr val="14387F"/>
                </a:solidFill>
                <a:latin typeface="Aptos" panose="020B0004020202020204" pitchFamily="34" charset="0"/>
              </a:rPr>
              <a:t>Colonisation urinaire</a:t>
            </a:r>
          </a:p>
        </p:txBody>
      </p:sp>
      <p:sp>
        <p:nvSpPr>
          <p:cNvPr id="35" name="Rectangle : coins arrondis 34">
            <a:extLst>
              <a:ext uri="{FF2B5EF4-FFF2-40B4-BE49-F238E27FC236}">
                <a16:creationId xmlns:a16="http://schemas.microsoft.com/office/drawing/2014/main" id="{8E7DB354-4BC6-D03D-227C-AC745F42466A}"/>
              </a:ext>
            </a:extLst>
          </p:cNvPr>
          <p:cNvSpPr/>
          <p:nvPr/>
        </p:nvSpPr>
        <p:spPr>
          <a:xfrm>
            <a:off x="1033971" y="1862944"/>
            <a:ext cx="16324822" cy="7156811"/>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1023DC93-0A55-924F-D142-741A8C3C5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8" name="ZoneTexte 7">
            <a:extLst>
              <a:ext uri="{FF2B5EF4-FFF2-40B4-BE49-F238E27FC236}">
                <a16:creationId xmlns:a16="http://schemas.microsoft.com/office/drawing/2014/main" id="{D0AF6187-B8DF-30B2-84B8-7F5DDBD48D50}"/>
              </a:ext>
            </a:extLst>
          </p:cNvPr>
          <p:cNvSpPr txBox="1"/>
          <p:nvPr/>
        </p:nvSpPr>
        <p:spPr>
          <a:xfrm>
            <a:off x="1598000" y="2401932"/>
            <a:ext cx="13675225" cy="2215991"/>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a:solidFill>
                  <a:srgbClr val="14387F"/>
                </a:solidFill>
                <a:latin typeface="Aptos" panose="020B0004020202020204" pitchFamily="34" charset="0"/>
              </a:rPr>
              <a:t>Très fréquente</a:t>
            </a:r>
            <a:r>
              <a:rPr lang="fr-FR" sz="3200" dirty="0">
                <a:solidFill>
                  <a:srgbClr val="14387F"/>
                </a:solidFill>
                <a:latin typeface="Aptos" panose="020B0004020202020204" pitchFamily="34" charset="0"/>
              </a:rPr>
              <a:t> en EHPAD ++</a:t>
            </a:r>
          </a:p>
          <a:p>
            <a:pPr lvl="1" algn="just"/>
            <a:r>
              <a:rPr lang="fr-FR" sz="3200" dirty="0">
                <a:solidFill>
                  <a:srgbClr val="14387F"/>
                </a:solidFill>
                <a:latin typeface="Aptos" panose="020B0004020202020204" pitchFamily="34" charset="0"/>
              </a:rPr>
              <a:t>- 15 à 40% des hommes, jusqu’à </a:t>
            </a:r>
            <a:r>
              <a:rPr lang="fr-FR" sz="3200" b="1" dirty="0">
                <a:solidFill>
                  <a:srgbClr val="14387F"/>
                </a:solidFill>
                <a:latin typeface="Aptos" panose="020B0004020202020204" pitchFamily="34" charset="0"/>
              </a:rPr>
              <a:t>50% des femmes</a:t>
            </a:r>
          </a:p>
          <a:p>
            <a:pPr lvl="1" algn="just"/>
            <a:r>
              <a:rPr lang="fr-FR" sz="3200" dirty="0">
                <a:solidFill>
                  <a:srgbClr val="14387F"/>
                </a:solidFill>
                <a:latin typeface="Aptos" panose="020B0004020202020204" pitchFamily="34" charset="0"/>
              </a:rPr>
              <a:t>- </a:t>
            </a:r>
            <a:r>
              <a:rPr lang="fr-FR" sz="3200" b="1" dirty="0">
                <a:solidFill>
                  <a:srgbClr val="14387F"/>
                </a:solidFill>
                <a:latin typeface="Aptos" panose="020B0004020202020204" pitchFamily="34" charset="0"/>
              </a:rPr>
              <a:t>100% des SU </a:t>
            </a:r>
            <a:r>
              <a:rPr lang="fr-FR" sz="3200" dirty="0">
                <a:solidFill>
                  <a:srgbClr val="14387F"/>
                </a:solidFill>
                <a:latin typeface="Aptos" panose="020B0004020202020204" pitchFamily="34" charset="0"/>
              </a:rPr>
              <a:t>après 1 mois</a:t>
            </a:r>
          </a:p>
          <a:p>
            <a:endParaRPr lang="fr-FR" sz="4200" dirty="0"/>
          </a:p>
        </p:txBody>
      </p:sp>
      <p:sp>
        <p:nvSpPr>
          <p:cNvPr id="9" name="ZoneTexte 8">
            <a:extLst>
              <a:ext uri="{FF2B5EF4-FFF2-40B4-BE49-F238E27FC236}">
                <a16:creationId xmlns:a16="http://schemas.microsoft.com/office/drawing/2014/main" id="{089C9B46-F8EE-34BE-3999-DE8BD2A2068B}"/>
              </a:ext>
            </a:extLst>
          </p:cNvPr>
          <p:cNvSpPr txBox="1"/>
          <p:nvPr/>
        </p:nvSpPr>
        <p:spPr>
          <a:xfrm>
            <a:off x="1598000" y="4612601"/>
            <a:ext cx="5714349" cy="738664"/>
          </a:xfrm>
          <a:prstGeom prst="rect">
            <a:avLst/>
          </a:prstGeom>
          <a:solidFill>
            <a:srgbClr val="CD2A19"/>
          </a:solidFill>
        </p:spPr>
        <p:txBody>
          <a:bodyPr wrap="square" rtlCol="0">
            <a:spAutoFit/>
          </a:bodyPr>
          <a:lstStyle/>
          <a:p>
            <a:pPr marL="514401" indent="-514401">
              <a:buFont typeface="Wingdings" pitchFamily="2" charset="2"/>
              <a:buChar char="Ø"/>
            </a:pPr>
            <a:r>
              <a:rPr lang="fr-FR" sz="4200" b="1" dirty="0">
                <a:solidFill>
                  <a:schemeClr val="bg1"/>
                </a:solidFill>
              </a:rPr>
              <a:t>Pas d’antibiotique ! </a:t>
            </a:r>
            <a:endParaRPr lang="fr-FR" sz="6000" dirty="0">
              <a:solidFill>
                <a:schemeClr val="bg1"/>
              </a:solidFill>
            </a:endParaRPr>
          </a:p>
        </p:txBody>
      </p:sp>
      <p:sp>
        <p:nvSpPr>
          <p:cNvPr id="10" name="ZoneTexte 9">
            <a:extLst>
              <a:ext uri="{FF2B5EF4-FFF2-40B4-BE49-F238E27FC236}">
                <a16:creationId xmlns:a16="http://schemas.microsoft.com/office/drawing/2014/main" id="{109DBB8F-9D6A-70BB-6BFE-5B1FB96E2697}"/>
              </a:ext>
            </a:extLst>
          </p:cNvPr>
          <p:cNvSpPr txBox="1"/>
          <p:nvPr/>
        </p:nvSpPr>
        <p:spPr>
          <a:xfrm>
            <a:off x="1597999" y="5800041"/>
            <a:ext cx="15318401" cy="2554545"/>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Aucun bénéfice sur le nombre d’IU authentique, l’incontinence chronique, la survie, la colonisation</a:t>
            </a:r>
          </a:p>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Voire majoration du nombre d’IU</a:t>
            </a:r>
          </a:p>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Ne diminue pas le risque d’infection per opératoire (sauf chirurgie urologique)</a:t>
            </a:r>
          </a:p>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Délétère : </a:t>
            </a:r>
            <a:r>
              <a:rPr lang="fr-FR" sz="3200" dirty="0" err="1">
                <a:solidFill>
                  <a:srgbClr val="14387F"/>
                </a:solidFill>
                <a:latin typeface="Aptos" panose="020B0004020202020204" pitchFamily="34" charset="0"/>
              </a:rPr>
              <a:t>antibio-résistance</a:t>
            </a:r>
            <a:r>
              <a:rPr lang="fr-FR" sz="3200" dirty="0">
                <a:solidFill>
                  <a:srgbClr val="14387F"/>
                </a:solidFill>
                <a:latin typeface="Aptos" panose="020B0004020202020204" pitchFamily="34" charset="0"/>
              </a:rPr>
              <a:t>, effets secondaires des traitements...</a:t>
            </a:r>
          </a:p>
        </p:txBody>
      </p:sp>
      <p:sp>
        <p:nvSpPr>
          <p:cNvPr id="11" name="ZoneTexte 10">
            <a:extLst>
              <a:ext uri="{FF2B5EF4-FFF2-40B4-BE49-F238E27FC236}">
                <a16:creationId xmlns:a16="http://schemas.microsoft.com/office/drawing/2014/main" id="{2034CF0E-7FEC-8C07-20EC-E00534ED0643}"/>
              </a:ext>
            </a:extLst>
          </p:cNvPr>
          <p:cNvSpPr txBox="1"/>
          <p:nvPr/>
        </p:nvSpPr>
        <p:spPr>
          <a:xfrm>
            <a:off x="4103370" y="9642008"/>
            <a:ext cx="14056360" cy="55399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Wullt</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B, et al.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Deliberate</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Establishment of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Asymptomatic</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Bacteriuria</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-A Novel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Strategy</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to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Prevent</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Recurrent</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UTI.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Pathogens</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2016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Jul</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29;5(3):52.</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Nicolle LE, et al.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Clinical</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Practice Guideline for the Management of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Asymptomatic</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Bacteriuria</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2019 Update by the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Infectious</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Diseases</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Society of America. Clin Infect Dis. 2019 May 2;68(10):e83-e110.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F. Caron, et al. Practice guidelines for the management of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adult</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community-acquired</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fr-FR" sz="1000" b="0" i="1" u="none" strike="noStrike" kern="1200" cap="none" spc="0" normalizeH="0" baseline="0" noProof="0" dirty="0" err="1">
                <a:ln>
                  <a:noFill/>
                </a:ln>
                <a:solidFill>
                  <a:srgbClr val="002060"/>
                </a:solidFill>
                <a:effectLst/>
                <a:uLnTx/>
                <a:uFillTx/>
                <a:latin typeface="Calibri Light" panose="020F0302020204030204"/>
                <a:ea typeface="+mn-ea"/>
                <a:cs typeface="+mn-cs"/>
              </a:rPr>
              <a:t>urinary</a:t>
            </a:r>
            <a:r>
              <a:rPr kumimoji="0" lang="fr-FR" sz="1000" b="0" i="1" u="none" strike="noStrike" kern="1200" cap="none" spc="0" normalizeH="0" baseline="0" noProof="0" dirty="0">
                <a:ln>
                  <a:noFill/>
                </a:ln>
                <a:solidFill>
                  <a:srgbClr val="002060"/>
                </a:solidFill>
                <a:effectLst/>
                <a:uLnTx/>
                <a:uFillTx/>
                <a:latin typeface="Calibri Light" panose="020F0302020204030204"/>
                <a:ea typeface="+mn-ea"/>
                <a:cs typeface="+mn-cs"/>
              </a:rPr>
              <a:t> tract infections, Médecine et Maladies Infectieuses, 2018</a:t>
            </a:r>
          </a:p>
        </p:txBody>
      </p:sp>
      <p:pic>
        <p:nvPicPr>
          <p:cNvPr id="17" name="Image 16">
            <a:extLst>
              <a:ext uri="{FF2B5EF4-FFF2-40B4-BE49-F238E27FC236}">
                <a16:creationId xmlns:a16="http://schemas.microsoft.com/office/drawing/2014/main" id="{AE868A8E-2B5D-D866-0324-B571559628F6}"/>
              </a:ext>
            </a:extLst>
          </p:cNvPr>
          <p:cNvPicPr>
            <a:picLocks noChangeAspect="1"/>
          </p:cNvPicPr>
          <p:nvPr/>
        </p:nvPicPr>
        <p:blipFill>
          <a:blip r:embed="rId4"/>
          <a:stretch>
            <a:fillRect/>
          </a:stretch>
        </p:blipFill>
        <p:spPr>
          <a:xfrm>
            <a:off x="14043571" y="3052936"/>
            <a:ext cx="1396510" cy="1394328"/>
          </a:xfrm>
          <a:prstGeom prst="rect">
            <a:avLst/>
          </a:prstGeom>
        </p:spPr>
      </p:pic>
      <p:pic>
        <p:nvPicPr>
          <p:cNvPr id="13" name="Image 12">
            <a:extLst>
              <a:ext uri="{FF2B5EF4-FFF2-40B4-BE49-F238E27FC236}">
                <a16:creationId xmlns:a16="http://schemas.microsoft.com/office/drawing/2014/main" id="{311F3EBC-308E-960B-DB63-F33A26F24798}"/>
              </a:ext>
            </a:extLst>
          </p:cNvPr>
          <p:cNvPicPr>
            <a:picLocks noChangeAspect="1"/>
          </p:cNvPicPr>
          <p:nvPr/>
        </p:nvPicPr>
        <p:blipFill>
          <a:blip r:embed="rId5"/>
          <a:stretch>
            <a:fillRect/>
          </a:stretch>
        </p:blipFill>
        <p:spPr>
          <a:xfrm rot="21183722">
            <a:off x="13581874" y="2445757"/>
            <a:ext cx="2354171" cy="2354171"/>
          </a:xfrm>
          <a:prstGeom prst="rect">
            <a:avLst/>
          </a:prstGeom>
        </p:spPr>
      </p:pic>
    </p:spTree>
    <p:extLst>
      <p:ext uri="{BB962C8B-B14F-4D97-AF65-F5344CB8AC3E}">
        <p14:creationId xmlns:p14="http://schemas.microsoft.com/office/powerpoint/2010/main" val="60620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9064253" y="-55020"/>
            <a:ext cx="9224292" cy="10287144"/>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664BD8CD-BB07-B933-13FC-D32A7F11318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pic>
        <p:nvPicPr>
          <p:cNvPr id="3" name="Image 2">
            <a:extLst>
              <a:ext uri="{FF2B5EF4-FFF2-40B4-BE49-F238E27FC236}">
                <a16:creationId xmlns:a16="http://schemas.microsoft.com/office/drawing/2014/main" id="{4CF62471-380C-5EDC-B855-73E11617C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5" name="Rectangle : coins arrondis 4">
            <a:extLst>
              <a:ext uri="{FF2B5EF4-FFF2-40B4-BE49-F238E27FC236}">
                <a16:creationId xmlns:a16="http://schemas.microsoft.com/office/drawing/2014/main" id="{792D499F-1555-7C07-A961-A9BBF7B91446}"/>
              </a:ext>
            </a:extLst>
          </p:cNvPr>
          <p:cNvSpPr/>
          <p:nvPr/>
        </p:nvSpPr>
        <p:spPr>
          <a:xfrm>
            <a:off x="1417320" y="427620"/>
            <a:ext cx="14843760" cy="1706291"/>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767840" y="366431"/>
            <a:ext cx="14249400" cy="1706291"/>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D’où une juste indication et interprétation </a:t>
            </a:r>
          </a:p>
          <a:p>
            <a:pPr marL="11553" marR="4621" algn="ctr">
              <a:lnSpc>
                <a:spcPts val="5404"/>
              </a:lnSpc>
              <a:spcBef>
                <a:spcPts val="1169"/>
              </a:spcBef>
            </a:pPr>
            <a:r>
              <a:rPr lang="fr-FR" sz="4800" dirty="0"/>
              <a:t>des prélèvements urinaires !</a:t>
            </a:r>
          </a:p>
        </p:txBody>
      </p:sp>
      <p:sp>
        <p:nvSpPr>
          <p:cNvPr id="6" name="Rectangle : coins arrondis 5">
            <a:extLst>
              <a:ext uri="{FF2B5EF4-FFF2-40B4-BE49-F238E27FC236}">
                <a16:creationId xmlns:a16="http://schemas.microsoft.com/office/drawing/2014/main" id="{F4371983-B15A-4B51-A4E8-F4F2BDDFBDFE}"/>
              </a:ext>
            </a:extLst>
          </p:cNvPr>
          <p:cNvSpPr/>
          <p:nvPr/>
        </p:nvSpPr>
        <p:spPr>
          <a:xfrm>
            <a:off x="10745234" y="2836373"/>
            <a:ext cx="5241526" cy="1903267"/>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14387F"/>
                </a:solidFill>
                <a:latin typeface="Aptos" panose="020B0004020202020204" pitchFamily="34" charset="0"/>
              </a:rPr>
              <a:t>BU/ECBU positifs </a:t>
            </a:r>
          </a:p>
          <a:p>
            <a:pPr algn="ctr"/>
            <a:r>
              <a:rPr lang="fr-FR" sz="3200" dirty="0">
                <a:solidFill>
                  <a:srgbClr val="14387F"/>
                </a:solidFill>
                <a:latin typeface="Aptos" panose="020B0004020202020204" pitchFamily="34" charset="0"/>
              </a:rPr>
              <a:t>et </a:t>
            </a:r>
          </a:p>
          <a:p>
            <a:pPr algn="ctr"/>
            <a:r>
              <a:rPr lang="fr-FR" sz="3200" dirty="0">
                <a:solidFill>
                  <a:srgbClr val="14387F"/>
                </a:solidFill>
                <a:latin typeface="Aptos" panose="020B0004020202020204" pitchFamily="34" charset="0"/>
              </a:rPr>
              <a:t>résident asymptomatique</a:t>
            </a:r>
          </a:p>
        </p:txBody>
      </p:sp>
      <p:sp>
        <p:nvSpPr>
          <p:cNvPr id="7" name="Flèche : bas 6">
            <a:extLst>
              <a:ext uri="{FF2B5EF4-FFF2-40B4-BE49-F238E27FC236}">
                <a16:creationId xmlns:a16="http://schemas.microsoft.com/office/drawing/2014/main" id="{A5F5086C-0FE2-E5A8-0F65-23A2183AA3AF}"/>
              </a:ext>
            </a:extLst>
          </p:cNvPr>
          <p:cNvSpPr/>
          <p:nvPr/>
        </p:nvSpPr>
        <p:spPr>
          <a:xfrm>
            <a:off x="13167877" y="4869974"/>
            <a:ext cx="396240" cy="846448"/>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F6414EB-9E5F-165C-4599-9AB7B5DDC4FE}"/>
              </a:ext>
            </a:extLst>
          </p:cNvPr>
          <p:cNvPicPr>
            <a:picLocks noChangeAspect="1"/>
          </p:cNvPicPr>
          <p:nvPr/>
        </p:nvPicPr>
        <p:blipFill>
          <a:blip r:embed="rId4"/>
          <a:stretch>
            <a:fillRect/>
          </a:stretch>
        </p:blipFill>
        <p:spPr>
          <a:xfrm rot="21183722">
            <a:off x="12576647" y="6070980"/>
            <a:ext cx="1578701" cy="1578701"/>
          </a:xfrm>
          <a:prstGeom prst="rect">
            <a:avLst/>
          </a:prstGeom>
        </p:spPr>
      </p:pic>
      <p:sp>
        <p:nvSpPr>
          <p:cNvPr id="11" name="Rectangle : coins arrondis 10">
            <a:extLst>
              <a:ext uri="{FF2B5EF4-FFF2-40B4-BE49-F238E27FC236}">
                <a16:creationId xmlns:a16="http://schemas.microsoft.com/office/drawing/2014/main" id="{4B002FA6-EFE1-9E0A-A8B5-FFF2FCD7C393}"/>
              </a:ext>
            </a:extLst>
          </p:cNvPr>
          <p:cNvSpPr/>
          <p:nvPr/>
        </p:nvSpPr>
        <p:spPr>
          <a:xfrm>
            <a:off x="2179615" y="2836373"/>
            <a:ext cx="5241526" cy="1903267"/>
          </a:xfrm>
          <a:prstGeom prst="roundRect">
            <a:avLst>
              <a:gd name="adj" fmla="val 4682"/>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solidFill>
                <a:latin typeface="Aptos" panose="020B0004020202020204" pitchFamily="34" charset="0"/>
              </a:rPr>
              <a:t>Urines foncées / malodorantes</a:t>
            </a:r>
          </a:p>
        </p:txBody>
      </p:sp>
      <p:sp>
        <p:nvSpPr>
          <p:cNvPr id="12" name="Flèche : bas 11">
            <a:extLst>
              <a:ext uri="{FF2B5EF4-FFF2-40B4-BE49-F238E27FC236}">
                <a16:creationId xmlns:a16="http://schemas.microsoft.com/office/drawing/2014/main" id="{96B69517-AF8E-5A89-A365-9E131D56DB23}"/>
              </a:ext>
            </a:extLst>
          </p:cNvPr>
          <p:cNvSpPr/>
          <p:nvPr/>
        </p:nvSpPr>
        <p:spPr>
          <a:xfrm>
            <a:off x="4602258" y="4869974"/>
            <a:ext cx="396240" cy="846448"/>
          </a:xfrm>
          <a:prstGeom prst="downArrow">
            <a:avLst/>
          </a:prstGeom>
          <a:solidFill>
            <a:srgbClr val="F69F14"/>
          </a:solidFill>
          <a:ln>
            <a:solidFill>
              <a:srgbClr val="F69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BDCF9FA6-3F67-2EFF-AE5C-31AEB2CB13D8}"/>
              </a:ext>
            </a:extLst>
          </p:cNvPr>
          <p:cNvPicPr>
            <a:picLocks noChangeAspect="1"/>
          </p:cNvPicPr>
          <p:nvPr/>
        </p:nvPicPr>
        <p:blipFill>
          <a:blip r:embed="rId4"/>
          <a:stretch>
            <a:fillRect/>
          </a:stretch>
        </p:blipFill>
        <p:spPr>
          <a:xfrm rot="21183722">
            <a:off x="4011028" y="6070980"/>
            <a:ext cx="1578701" cy="1578701"/>
          </a:xfrm>
          <a:prstGeom prst="rect">
            <a:avLst/>
          </a:prstGeom>
        </p:spPr>
      </p:pic>
      <p:sp>
        <p:nvSpPr>
          <p:cNvPr id="14" name="ZoneTexte 13">
            <a:extLst>
              <a:ext uri="{FF2B5EF4-FFF2-40B4-BE49-F238E27FC236}">
                <a16:creationId xmlns:a16="http://schemas.microsoft.com/office/drawing/2014/main" id="{23A40607-B904-36E3-B0BE-B9A5DF7D637E}"/>
              </a:ext>
            </a:extLst>
          </p:cNvPr>
          <p:cNvSpPr txBox="1"/>
          <p:nvPr/>
        </p:nvSpPr>
        <p:spPr>
          <a:xfrm>
            <a:off x="3234204" y="7868144"/>
            <a:ext cx="3132348" cy="646331"/>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3600" dirty="0">
                <a:solidFill>
                  <a:srgbClr val="14387F"/>
                </a:solidFill>
                <a:latin typeface="Aptos" panose="020B0004020202020204" pitchFamily="34" charset="0"/>
              </a:rPr>
              <a:t>Ni BU ni ECBU</a:t>
            </a:r>
          </a:p>
        </p:txBody>
      </p:sp>
      <p:sp>
        <p:nvSpPr>
          <p:cNvPr id="15" name="ZoneTexte 14">
            <a:extLst>
              <a:ext uri="{FF2B5EF4-FFF2-40B4-BE49-F238E27FC236}">
                <a16:creationId xmlns:a16="http://schemas.microsoft.com/office/drawing/2014/main" id="{1D92B078-A891-654A-CD4C-B9585F373AE2}"/>
              </a:ext>
            </a:extLst>
          </p:cNvPr>
          <p:cNvSpPr txBox="1"/>
          <p:nvPr/>
        </p:nvSpPr>
        <p:spPr>
          <a:xfrm>
            <a:off x="3234204" y="8521760"/>
            <a:ext cx="3132348" cy="646331"/>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3600" dirty="0">
                <a:solidFill>
                  <a:srgbClr val="14387F"/>
                </a:solidFill>
                <a:latin typeface="Aptos" panose="020B0004020202020204" pitchFamily="34" charset="0"/>
              </a:rPr>
              <a:t>Hydratation</a:t>
            </a:r>
          </a:p>
        </p:txBody>
      </p:sp>
      <p:sp>
        <p:nvSpPr>
          <p:cNvPr id="16" name="ZoneTexte 15">
            <a:extLst>
              <a:ext uri="{FF2B5EF4-FFF2-40B4-BE49-F238E27FC236}">
                <a16:creationId xmlns:a16="http://schemas.microsoft.com/office/drawing/2014/main" id="{5C930BBA-CABB-29C8-0F31-E5B03EE902D2}"/>
              </a:ext>
            </a:extLst>
          </p:cNvPr>
          <p:cNvSpPr txBox="1"/>
          <p:nvPr/>
        </p:nvSpPr>
        <p:spPr>
          <a:xfrm>
            <a:off x="11272528" y="7868143"/>
            <a:ext cx="4186937" cy="6463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3600" dirty="0">
                <a:solidFill>
                  <a:schemeClr val="bg1"/>
                </a:solidFill>
                <a:latin typeface="Aptos" panose="020B0004020202020204" pitchFamily="34" charset="0"/>
              </a:rPr>
              <a:t>Pas d’antibiotique</a:t>
            </a:r>
          </a:p>
        </p:txBody>
      </p:sp>
      <p:sp>
        <p:nvSpPr>
          <p:cNvPr id="19" name="ZoneTexte 18">
            <a:extLst>
              <a:ext uri="{FF2B5EF4-FFF2-40B4-BE49-F238E27FC236}">
                <a16:creationId xmlns:a16="http://schemas.microsoft.com/office/drawing/2014/main" id="{4FD07E9B-FCD0-337F-2883-75AECB8787AA}"/>
              </a:ext>
            </a:extLst>
          </p:cNvPr>
          <p:cNvSpPr txBox="1"/>
          <p:nvPr/>
        </p:nvSpPr>
        <p:spPr>
          <a:xfrm>
            <a:off x="11272528" y="8526063"/>
            <a:ext cx="4186937" cy="6463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a:solidFill>
                  <a:schemeClr val="bg1"/>
                </a:solidFill>
                <a:latin typeface="Aptos" panose="020B0004020202020204" pitchFamily="34" charset="0"/>
              </a:rPr>
              <a:t>Même en pré opératoire (hors </a:t>
            </a:r>
            <a:r>
              <a:rPr lang="fr-FR" dirty="0" err="1">
                <a:solidFill>
                  <a:schemeClr val="bg1"/>
                </a:solidFill>
                <a:latin typeface="Aptos" panose="020B0004020202020204" pitchFamily="34" charset="0"/>
              </a:rPr>
              <a:t>chir</a:t>
            </a:r>
            <a:r>
              <a:rPr lang="fr-FR" dirty="0">
                <a:solidFill>
                  <a:schemeClr val="bg1"/>
                </a:solidFill>
                <a:latin typeface="Aptos" panose="020B0004020202020204" pitchFamily="34" charset="0"/>
              </a:rPr>
              <a:t> </a:t>
            </a:r>
            <a:r>
              <a:rPr lang="fr-FR" dirty="0" err="1">
                <a:solidFill>
                  <a:schemeClr val="bg1"/>
                </a:solidFill>
                <a:latin typeface="Aptos" panose="020B0004020202020204" pitchFamily="34" charset="0"/>
              </a:rPr>
              <a:t>uro</a:t>
            </a:r>
            <a:r>
              <a:rPr lang="fr-FR" dirty="0">
                <a:solidFill>
                  <a:schemeClr val="bg1"/>
                </a:solidFill>
                <a:latin typeface="Aptos" panose="020B0004020202020204" pitchFamily="34" charset="0"/>
              </a:rPr>
              <a:t>)</a:t>
            </a:r>
          </a:p>
          <a:p>
            <a:pPr algn="ctr"/>
            <a:r>
              <a:rPr lang="fr-FR" dirty="0">
                <a:solidFill>
                  <a:schemeClr val="bg1"/>
                </a:solidFill>
                <a:latin typeface="Aptos" panose="020B0004020202020204" pitchFamily="34" charset="0"/>
              </a:rPr>
              <a:t>Même si bactérie multi-résistante</a:t>
            </a:r>
          </a:p>
        </p:txBody>
      </p:sp>
    </p:spTree>
    <p:extLst>
      <p:ext uri="{BB962C8B-B14F-4D97-AF65-F5344CB8AC3E}">
        <p14:creationId xmlns:p14="http://schemas.microsoft.com/office/powerpoint/2010/main" val="297848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0AF0D-382F-7438-4772-504D3BB586A5}"/>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940441A7-2496-044A-6E85-FA7AE33D3BC4}"/>
              </a:ext>
            </a:extLst>
          </p:cNvPr>
          <p:cNvGrpSpPr>
            <a:grpSpLocks/>
          </p:cNvGrpSpPr>
          <p:nvPr/>
        </p:nvGrpSpPr>
        <p:grpSpPr>
          <a:xfrm>
            <a:off x="0" y="15163"/>
            <a:ext cx="18288000" cy="10287144"/>
            <a:chOff x="5373" y="635"/>
            <a:chExt cx="20104100" cy="11308715"/>
          </a:xfrm>
          <a:solidFill>
            <a:srgbClr val="E8ECF2"/>
          </a:solidFill>
        </p:grpSpPr>
        <p:sp>
          <p:nvSpPr>
            <p:cNvPr id="2" name="object 2">
              <a:extLst>
                <a:ext uri="{FF2B5EF4-FFF2-40B4-BE49-F238E27FC236}">
                  <a16:creationId xmlns:a16="http://schemas.microsoft.com/office/drawing/2014/main" id="{D06F170A-C810-4627-4AE2-9B2E60C55870}"/>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grpFill/>
          </p:spPr>
          <p:txBody>
            <a:bodyPr wrap="square" lIns="0" tIns="0" rIns="0" bIns="0" rtlCol="0"/>
            <a:lstStyle/>
            <a:p>
              <a:endParaRPr sz="1637"/>
            </a:p>
          </p:txBody>
        </p:sp>
        <p:sp>
          <p:nvSpPr>
            <p:cNvPr id="3" name="object 3">
              <a:extLst>
                <a:ext uri="{FF2B5EF4-FFF2-40B4-BE49-F238E27FC236}">
                  <a16:creationId xmlns:a16="http://schemas.microsoft.com/office/drawing/2014/main" id="{5A8C61FD-508F-CC36-D0B3-B70D4A574B3A}"/>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grpFill/>
          </p:spPr>
          <p:txBody>
            <a:bodyPr wrap="square" lIns="0" tIns="0" rIns="0" bIns="0" rtlCol="0"/>
            <a:lstStyle/>
            <a:p>
              <a:endParaRPr sz="1637"/>
            </a:p>
          </p:txBody>
        </p:sp>
      </p:grpSp>
      <p:sp>
        <p:nvSpPr>
          <p:cNvPr id="4" name="object 4">
            <a:extLst>
              <a:ext uri="{FF2B5EF4-FFF2-40B4-BE49-F238E27FC236}">
                <a16:creationId xmlns:a16="http://schemas.microsoft.com/office/drawing/2014/main" id="{3BF48869-6B78-F46C-678E-DCE50D79BA98}"/>
              </a:ext>
            </a:extLst>
          </p:cNvPr>
          <p:cNvSpPr txBox="1">
            <a:spLocks noGrp="1"/>
          </p:cNvSpPr>
          <p:nvPr>
            <p:ph type="title"/>
          </p:nvPr>
        </p:nvSpPr>
        <p:spPr>
          <a:xfrm>
            <a:off x="1241129" y="597799"/>
            <a:ext cx="15805314" cy="682509"/>
          </a:xfrm>
          <a:prstGeom prst="rect">
            <a:avLst/>
          </a:prstGeom>
        </p:spPr>
        <p:txBody>
          <a:bodyPr vert="horz" wrap="square" lIns="0" tIns="13285" rIns="0" bIns="0" rtlCol="0" anchor="ctr">
            <a:spAutoFit/>
          </a:bodyPr>
          <a:lstStyle/>
          <a:p>
            <a:pPr algn="ctr"/>
            <a:r>
              <a:rPr lang="fr-FR" sz="4800" dirty="0">
                <a:solidFill>
                  <a:srgbClr val="14387F"/>
                </a:solidFill>
                <a:latin typeface="Aptos" panose="020B0004020202020204" pitchFamily="34" charset="0"/>
              </a:rPr>
              <a:t>Facteurs influençant la réalisation d’un prélèvement urinaire</a:t>
            </a:r>
          </a:p>
        </p:txBody>
      </p:sp>
      <p:sp>
        <p:nvSpPr>
          <p:cNvPr id="35" name="Rectangle : coins arrondis 34">
            <a:extLst>
              <a:ext uri="{FF2B5EF4-FFF2-40B4-BE49-F238E27FC236}">
                <a16:creationId xmlns:a16="http://schemas.microsoft.com/office/drawing/2014/main" id="{C4063B86-0BF2-C54C-0E77-576F24DED4A2}"/>
              </a:ext>
            </a:extLst>
          </p:cNvPr>
          <p:cNvSpPr/>
          <p:nvPr/>
        </p:nvSpPr>
        <p:spPr>
          <a:xfrm>
            <a:off x="1033971" y="1862944"/>
            <a:ext cx="16324822" cy="7156811"/>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DEEC4ECE-29CE-AA6C-02FD-CBE74EC98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11" name="ZoneTexte 10">
            <a:extLst>
              <a:ext uri="{FF2B5EF4-FFF2-40B4-BE49-F238E27FC236}">
                <a16:creationId xmlns:a16="http://schemas.microsoft.com/office/drawing/2014/main" id="{4DB60AC2-A560-282F-5EFD-72E0B6256A68}"/>
              </a:ext>
            </a:extLst>
          </p:cNvPr>
          <p:cNvSpPr txBox="1"/>
          <p:nvPr/>
        </p:nvSpPr>
        <p:spPr>
          <a:xfrm>
            <a:off x="4103370" y="9815186"/>
            <a:ext cx="14056360" cy="246221"/>
          </a:xfrm>
          <a:prstGeom prst="rect">
            <a:avLst/>
          </a:prstGeom>
          <a:noFill/>
        </p:spPr>
        <p:txBody>
          <a:bodyPr wrap="square">
            <a:spAutoFit/>
          </a:bodyPr>
          <a:lstStyle/>
          <a:p>
            <a:pPr algn="r">
              <a:spcBef>
                <a:spcPct val="0"/>
              </a:spcBef>
            </a:pPr>
            <a:r>
              <a:rPr lang="fr-FR" altLang="fr-FR" sz="1000" i="1" dirty="0" err="1">
                <a:solidFill>
                  <a:srgbClr val="002060"/>
                </a:solidFill>
                <a:latin typeface="Calibri" pitchFamily="34" charset="0"/>
              </a:rPr>
              <a:t>Gahr</a:t>
            </a:r>
            <a:r>
              <a:rPr lang="fr-FR" altLang="fr-FR" sz="1000" i="1" dirty="0">
                <a:solidFill>
                  <a:srgbClr val="002060"/>
                </a:solidFill>
                <a:latin typeface="Calibri" pitchFamily="34" charset="0"/>
              </a:rPr>
              <a:t> P, et al. Healthcare </a:t>
            </a:r>
            <a:r>
              <a:rPr lang="fr-FR" altLang="fr-FR" sz="1000" i="1" dirty="0" err="1">
                <a:solidFill>
                  <a:srgbClr val="002060"/>
                </a:solidFill>
                <a:latin typeface="Calibri" pitchFamily="34" charset="0"/>
              </a:rPr>
              <a:t>professional</a:t>
            </a:r>
            <a:r>
              <a:rPr lang="fr-FR" altLang="fr-FR" sz="1000" i="1" dirty="0">
                <a:solidFill>
                  <a:srgbClr val="002060"/>
                </a:solidFill>
                <a:latin typeface="Calibri" pitchFamily="34" charset="0"/>
              </a:rPr>
              <a:t> </a:t>
            </a:r>
            <a:r>
              <a:rPr lang="fr-FR" altLang="fr-FR" sz="1000" i="1" dirty="0" err="1">
                <a:solidFill>
                  <a:srgbClr val="002060"/>
                </a:solidFill>
                <a:latin typeface="Calibri" pitchFamily="34" charset="0"/>
              </a:rPr>
              <a:t>surveys</a:t>
            </a:r>
            <a:r>
              <a:rPr lang="fr-FR" altLang="fr-FR" sz="1000" i="1" dirty="0">
                <a:solidFill>
                  <a:srgbClr val="002060"/>
                </a:solidFill>
                <a:latin typeface="Calibri" pitchFamily="34" charset="0"/>
              </a:rPr>
              <a:t>: </a:t>
            </a:r>
            <a:r>
              <a:rPr lang="fr-FR" altLang="fr-FR" sz="1000" i="1" dirty="0" err="1">
                <a:solidFill>
                  <a:srgbClr val="002060"/>
                </a:solidFill>
                <a:latin typeface="Calibri" pitchFamily="34" charset="0"/>
              </a:rPr>
              <a:t>judicious</a:t>
            </a:r>
            <a:r>
              <a:rPr lang="fr-FR" altLang="fr-FR" sz="1000" i="1" dirty="0">
                <a:solidFill>
                  <a:srgbClr val="002060"/>
                </a:solidFill>
                <a:latin typeface="Calibri" pitchFamily="34" charset="0"/>
              </a:rPr>
              <a:t> </a:t>
            </a:r>
            <a:r>
              <a:rPr lang="fr-FR" altLang="fr-FR" sz="1000" i="1" dirty="0" err="1">
                <a:solidFill>
                  <a:srgbClr val="002060"/>
                </a:solidFill>
                <a:latin typeface="Calibri" pitchFamily="34" charset="0"/>
              </a:rPr>
              <a:t>antibiotic</a:t>
            </a:r>
            <a:r>
              <a:rPr lang="fr-FR" altLang="fr-FR" sz="1000" i="1" dirty="0">
                <a:solidFill>
                  <a:srgbClr val="002060"/>
                </a:solidFill>
                <a:latin typeface="Calibri" pitchFamily="34" charset="0"/>
              </a:rPr>
              <a:t> use in Minnesota long-</a:t>
            </a:r>
            <a:r>
              <a:rPr lang="fr-FR" altLang="fr-FR" sz="1000" i="1" dirty="0" err="1">
                <a:solidFill>
                  <a:srgbClr val="002060"/>
                </a:solidFill>
                <a:latin typeface="Calibri" pitchFamily="34" charset="0"/>
              </a:rPr>
              <a:t>term</a:t>
            </a:r>
            <a:r>
              <a:rPr lang="fr-FR" altLang="fr-FR" sz="1000" i="1" dirty="0">
                <a:solidFill>
                  <a:srgbClr val="002060"/>
                </a:solidFill>
                <a:latin typeface="Calibri" pitchFamily="34" charset="0"/>
              </a:rPr>
              <a:t> care </a:t>
            </a:r>
            <a:r>
              <a:rPr lang="fr-FR" altLang="fr-FR" sz="1000" i="1" dirty="0" err="1">
                <a:solidFill>
                  <a:srgbClr val="002060"/>
                </a:solidFill>
                <a:latin typeface="Calibri" pitchFamily="34" charset="0"/>
              </a:rPr>
              <a:t>facilities</a:t>
            </a:r>
            <a:r>
              <a:rPr lang="fr-FR" altLang="fr-FR" sz="1000" i="1" dirty="0">
                <a:solidFill>
                  <a:srgbClr val="002060"/>
                </a:solidFill>
                <a:latin typeface="Calibri" pitchFamily="34" charset="0"/>
              </a:rPr>
              <a:t>. J Am </a:t>
            </a:r>
            <a:r>
              <a:rPr lang="fr-FR" altLang="fr-FR" sz="1000" i="1" dirty="0" err="1">
                <a:solidFill>
                  <a:srgbClr val="002060"/>
                </a:solidFill>
                <a:latin typeface="Calibri" pitchFamily="34" charset="0"/>
              </a:rPr>
              <a:t>Geriatr</a:t>
            </a:r>
            <a:r>
              <a:rPr lang="fr-FR" altLang="fr-FR" sz="1000" i="1" dirty="0">
                <a:solidFill>
                  <a:srgbClr val="002060"/>
                </a:solidFill>
                <a:latin typeface="Calibri" pitchFamily="34" charset="0"/>
              </a:rPr>
              <a:t> Soc. 2007 Mar;55(3):473-4. </a:t>
            </a:r>
          </a:p>
        </p:txBody>
      </p:sp>
      <p:pic>
        <p:nvPicPr>
          <p:cNvPr id="5" name="Picture 2">
            <a:extLst>
              <a:ext uri="{FF2B5EF4-FFF2-40B4-BE49-F238E27FC236}">
                <a16:creationId xmlns:a16="http://schemas.microsoft.com/office/drawing/2014/main" id="{63D47D5F-D264-3828-672C-FA673FEE4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212" y="2744729"/>
            <a:ext cx="11416667" cy="595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 coins arrondis 6">
            <a:extLst>
              <a:ext uri="{FF2B5EF4-FFF2-40B4-BE49-F238E27FC236}">
                <a16:creationId xmlns:a16="http://schemas.microsoft.com/office/drawing/2014/main" id="{64F044CE-5C22-27F8-A045-406B499B6B40}"/>
              </a:ext>
            </a:extLst>
          </p:cNvPr>
          <p:cNvSpPr/>
          <p:nvPr/>
        </p:nvSpPr>
        <p:spPr>
          <a:xfrm>
            <a:off x="3403212" y="5852160"/>
            <a:ext cx="4384428" cy="883920"/>
          </a:xfrm>
          <a:prstGeom prst="roundRect">
            <a:avLst/>
          </a:prstGeom>
          <a:noFill/>
          <a:ln w="28575">
            <a:solidFill>
              <a:srgbClr val="CD2A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978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30B1F8C2-7A2C-FC9B-83FC-19E20C649D60}"/>
              </a:ext>
            </a:extLst>
          </p:cNvPr>
          <p:cNvGrpSpPr>
            <a:grpSpLocks/>
          </p:cNvGrpSpPr>
          <p:nvPr/>
        </p:nvGrpSpPr>
        <p:grpSpPr>
          <a:xfrm>
            <a:off x="0" y="1011"/>
            <a:ext cx="18288000" cy="10287144"/>
            <a:chOff x="5373" y="635"/>
            <a:chExt cx="20104100" cy="11308715"/>
          </a:xfrm>
        </p:grpSpPr>
        <p:sp>
          <p:nvSpPr>
            <p:cNvPr id="10" name="object 2">
              <a:extLst>
                <a:ext uri="{FF2B5EF4-FFF2-40B4-BE49-F238E27FC236}">
                  <a16:creationId xmlns:a16="http://schemas.microsoft.com/office/drawing/2014/main" id="{A436BF94-5FF4-360F-C134-A9D269AFF54E}"/>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11" name="object 3">
              <a:extLst>
                <a:ext uri="{FF2B5EF4-FFF2-40B4-BE49-F238E27FC236}">
                  <a16:creationId xmlns:a16="http://schemas.microsoft.com/office/drawing/2014/main" id="{31130389-3BF0-2AE9-D618-023922705AE9}"/>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12" name="object 4">
            <a:extLst>
              <a:ext uri="{FF2B5EF4-FFF2-40B4-BE49-F238E27FC236}">
                <a16:creationId xmlns:a16="http://schemas.microsoft.com/office/drawing/2014/main" id="{C65D4722-C4EB-8AA1-236E-4E6899BE28BE}"/>
              </a:ext>
            </a:extLst>
          </p:cNvPr>
          <p:cNvSpPr txBox="1">
            <a:spLocks/>
          </p:cNvSpPr>
          <p:nvPr/>
        </p:nvSpPr>
        <p:spPr>
          <a:xfrm>
            <a:off x="1241129" y="454077"/>
            <a:ext cx="15805314" cy="1133273"/>
          </a:xfrm>
          <a:prstGeom prst="rect">
            <a:avLst/>
          </a:prstGeom>
        </p:spPr>
        <p:txBody>
          <a:bodyPr vert="horz" wrap="square" lIns="0" tIns="13285" rIns="0" bIns="0" rtlCol="0">
            <a:spAutoFit/>
          </a:bodyPr>
          <a:lstStyle>
            <a:lvl1pPr>
              <a:defRPr b="0" i="0">
                <a:latin typeface="Calibri" panose="020F0502020204030204" pitchFamily="34" charset="0"/>
                <a:ea typeface="+mj-ea"/>
                <a:cs typeface="Calibri" panose="020F0502020204030204" pitchFamily="34" charset="0"/>
              </a:defRPr>
            </a:lvl1pPr>
          </a:lstStyle>
          <a:p>
            <a:pPr algn="ctr">
              <a:lnSpc>
                <a:spcPct val="150000"/>
              </a:lnSpc>
            </a:pPr>
            <a:r>
              <a:rPr lang="fr-FR" sz="5367" dirty="0">
                <a:solidFill>
                  <a:srgbClr val="1E3D7D"/>
                </a:solidFill>
                <a:latin typeface="Aptos" panose="020B0004020202020204" pitchFamily="34" charset="0"/>
              </a:rPr>
              <a:t>Messages clés</a:t>
            </a:r>
          </a:p>
        </p:txBody>
      </p:sp>
      <p:sp>
        <p:nvSpPr>
          <p:cNvPr id="13" name="Rectangle : coins arrondis 12">
            <a:extLst>
              <a:ext uri="{FF2B5EF4-FFF2-40B4-BE49-F238E27FC236}">
                <a16:creationId xmlns:a16="http://schemas.microsoft.com/office/drawing/2014/main" id="{481B845A-12CB-C1A5-0F50-085087924A98}"/>
              </a:ext>
            </a:extLst>
          </p:cNvPr>
          <p:cNvSpPr/>
          <p:nvPr/>
        </p:nvSpPr>
        <p:spPr>
          <a:xfrm>
            <a:off x="2177693" y="2040336"/>
            <a:ext cx="13932614"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14" name="Image 13">
            <a:extLst>
              <a:ext uri="{FF2B5EF4-FFF2-40B4-BE49-F238E27FC236}">
                <a16:creationId xmlns:a16="http://schemas.microsoft.com/office/drawing/2014/main" id="{945CC450-18E2-E706-DE33-4F31CB94D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15" name="object 9">
            <a:extLst>
              <a:ext uri="{FF2B5EF4-FFF2-40B4-BE49-F238E27FC236}">
                <a16:creationId xmlns:a16="http://schemas.microsoft.com/office/drawing/2014/main" id="{AB0D9E68-6557-DD89-0452-4C63D581DDB1}"/>
              </a:ext>
            </a:extLst>
          </p:cNvPr>
          <p:cNvSpPr txBox="1"/>
          <p:nvPr/>
        </p:nvSpPr>
        <p:spPr>
          <a:xfrm>
            <a:off x="2420301" y="2371635"/>
            <a:ext cx="13418517" cy="6272129"/>
          </a:xfrm>
          <a:prstGeom prst="rect">
            <a:avLst/>
          </a:prstGeom>
        </p:spPr>
        <p:txBody>
          <a:bodyPr vert="horz" wrap="square" lIns="0" tIns="26570" rIns="0" bIns="0" rtlCol="0">
            <a:spAutoFit/>
          </a:bodyPr>
          <a:lstStyle/>
          <a:p>
            <a:pPr marL="426890" marR="4621" indent="-415915">
              <a:spcBef>
                <a:spcPts val="91"/>
              </a:spcBef>
              <a:buFont typeface="Arial" panose="020B0604020202020204" pitchFamily="34" charset="0"/>
              <a:buChar char="•"/>
              <a:tabLst>
                <a:tab pos="217200" algn="l"/>
                <a:tab pos="285941" algn="l"/>
              </a:tabLst>
            </a:pPr>
            <a:r>
              <a:rPr lang="fr-FR" sz="4000" dirty="0">
                <a:solidFill>
                  <a:srgbClr val="1E3D7D"/>
                </a:solidFill>
                <a:latin typeface="Aptos" panose="020B0004020202020204" pitchFamily="34" charset="0"/>
                <a:cs typeface="Calibri" panose="020F0502020204030204" pitchFamily="34" charset="0"/>
              </a:rPr>
              <a:t> Colonisation (très) fréquente en EHPAD et ne doit pas être traitée :</a:t>
            </a:r>
          </a:p>
          <a:p>
            <a:pPr marL="10975" marR="4621">
              <a:spcBef>
                <a:spcPts val="91"/>
              </a:spcBef>
              <a:tabLst>
                <a:tab pos="217200" algn="l"/>
                <a:tab pos="285941" algn="l"/>
              </a:tabLst>
            </a:pPr>
            <a:endParaRPr lang="fr-FR" sz="4000" dirty="0">
              <a:solidFill>
                <a:srgbClr val="1E3D7D"/>
              </a:solidFill>
              <a:latin typeface="Aptos" panose="020B0004020202020204" pitchFamily="34" charset="0"/>
              <a:cs typeface="Calibri" panose="020F0502020204030204" pitchFamily="34" charset="0"/>
            </a:endParaRPr>
          </a:p>
          <a:p>
            <a:pPr marL="10975" marR="4621">
              <a:spcBef>
                <a:spcPts val="91"/>
              </a:spcBef>
              <a:tabLst>
                <a:tab pos="217200" algn="l"/>
                <a:tab pos="285941" algn="l"/>
              </a:tabLst>
            </a:pPr>
            <a:endParaRPr lang="fr-FR" sz="4000" dirty="0">
              <a:solidFill>
                <a:srgbClr val="1E3D7D"/>
              </a:solidFill>
              <a:latin typeface="Aptos" panose="020B0004020202020204" pitchFamily="34" charset="0"/>
              <a:cs typeface="Calibri" panose="020F0502020204030204" pitchFamily="34" charset="0"/>
            </a:endParaRPr>
          </a:p>
          <a:p>
            <a:pPr marL="10975" marR="4621">
              <a:spcBef>
                <a:spcPts val="91"/>
              </a:spcBef>
              <a:tabLst>
                <a:tab pos="217200" algn="l"/>
                <a:tab pos="285941" algn="l"/>
              </a:tabLst>
            </a:pPr>
            <a:endParaRPr lang="fr-FR" sz="4000" dirty="0">
              <a:solidFill>
                <a:srgbClr val="1E3D7D"/>
              </a:solidFill>
              <a:latin typeface="Aptos" panose="020B0004020202020204" pitchFamily="34" charset="0"/>
              <a:cs typeface="Calibri" panose="020F0502020204030204" pitchFamily="34" charset="0"/>
            </a:endParaRPr>
          </a:p>
          <a:p>
            <a:pPr marL="426890" marR="4621" indent="-415915">
              <a:spcBef>
                <a:spcPts val="91"/>
              </a:spcBef>
              <a:buFont typeface="Arial" panose="020B0604020202020204" pitchFamily="34" charset="0"/>
              <a:buChar char="•"/>
              <a:tabLst>
                <a:tab pos="217200" algn="l"/>
                <a:tab pos="285941" algn="l"/>
              </a:tabLst>
            </a:pPr>
            <a:r>
              <a:rPr lang="fr-FR" sz="4000" dirty="0">
                <a:solidFill>
                  <a:srgbClr val="1E3D7D"/>
                </a:solidFill>
                <a:latin typeface="Aptos" panose="020B0004020202020204" pitchFamily="34" charset="0"/>
                <a:cs typeface="Calibri" panose="020F0502020204030204" pitchFamily="34" charset="0"/>
              </a:rPr>
              <a:t> …même en pré opératoire (sauf chirurgie urologique)</a:t>
            </a:r>
          </a:p>
          <a:p>
            <a:pPr marL="426890" marR="4621" indent="-415915">
              <a:spcBef>
                <a:spcPts val="91"/>
              </a:spcBef>
              <a:buFont typeface="Arial" panose="020B0604020202020204" pitchFamily="34" charset="0"/>
              <a:buChar char="•"/>
              <a:tabLst>
                <a:tab pos="217200" algn="l"/>
                <a:tab pos="285941" algn="l"/>
              </a:tabLst>
            </a:pPr>
            <a:endParaRPr lang="fr-FR" sz="4000" dirty="0">
              <a:solidFill>
                <a:srgbClr val="1E3D7D"/>
              </a:solidFill>
              <a:latin typeface="Aptos" panose="020B0004020202020204" pitchFamily="34" charset="0"/>
              <a:cs typeface="Calibri" panose="020F0502020204030204" pitchFamily="34" charset="0"/>
            </a:endParaRPr>
          </a:p>
          <a:p>
            <a:pPr marL="426890" marR="4621" indent="-415915">
              <a:spcBef>
                <a:spcPts val="91"/>
              </a:spcBef>
              <a:buFont typeface="Arial" panose="020B0604020202020204" pitchFamily="34" charset="0"/>
              <a:buChar char="•"/>
              <a:tabLst>
                <a:tab pos="217200" algn="l"/>
                <a:tab pos="285941" algn="l"/>
              </a:tabLst>
            </a:pPr>
            <a:r>
              <a:rPr lang="fr-FR" sz="4000" dirty="0">
                <a:solidFill>
                  <a:srgbClr val="1E3D7D"/>
                </a:solidFill>
                <a:latin typeface="Aptos" panose="020B0004020202020204" pitchFamily="34" charset="0"/>
                <a:cs typeface="Calibri" panose="020F0502020204030204" pitchFamily="34" charset="0"/>
              </a:rPr>
              <a:t> Ne pas banaliser la réalisation d’une BU / d’un ECBU : si on trouve une bactérie, on sera toujours tenté de traiter</a:t>
            </a:r>
          </a:p>
          <a:p>
            <a:pPr marL="426890" marR="4621" indent="-415915">
              <a:spcBef>
                <a:spcPts val="91"/>
              </a:spcBef>
              <a:buFont typeface="Arial" panose="020B0604020202020204" pitchFamily="34" charset="0"/>
              <a:buChar char="•"/>
              <a:tabLst>
                <a:tab pos="217200" algn="l"/>
                <a:tab pos="285941" algn="l"/>
              </a:tabLst>
            </a:pPr>
            <a:endParaRPr lang="fr-FR" sz="4000" dirty="0">
              <a:solidFill>
                <a:srgbClr val="1E3D7D"/>
              </a:solidFill>
              <a:latin typeface="Aptos" panose="020B000402020202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B3690656-F120-6781-77EA-119C505837F2}"/>
              </a:ext>
            </a:extLst>
          </p:cNvPr>
          <p:cNvSpPr txBox="1"/>
          <p:nvPr/>
        </p:nvSpPr>
        <p:spPr>
          <a:xfrm>
            <a:off x="2177693" y="3956507"/>
            <a:ext cx="13903733" cy="769441"/>
          </a:xfrm>
          <a:prstGeom prst="rect">
            <a:avLst/>
          </a:prstGeom>
          <a:noFill/>
        </p:spPr>
        <p:txBody>
          <a:bodyPr wrap="square">
            <a:spAutoFit/>
          </a:bodyPr>
          <a:lstStyle/>
          <a:p>
            <a:pPr marL="10975" marR="4621" algn="ctr">
              <a:spcBef>
                <a:spcPts val="91"/>
              </a:spcBef>
              <a:tabLst>
                <a:tab pos="217200" algn="l"/>
                <a:tab pos="285941" algn="l"/>
              </a:tabLst>
            </a:pPr>
            <a:r>
              <a:rPr lang="fr-FR" sz="4400" dirty="0">
                <a:solidFill>
                  <a:srgbClr val="CD2A19"/>
                </a:solidFill>
                <a:latin typeface="Aptos" panose="020B0004020202020204" pitchFamily="34" charset="0"/>
                <a:cs typeface="Calibri" panose="020F0502020204030204" pitchFamily="34" charset="0"/>
              </a:rPr>
              <a:t>Colonisation ne veut pas dire infection !</a:t>
            </a:r>
          </a:p>
        </p:txBody>
      </p:sp>
    </p:spTree>
    <p:extLst>
      <p:ext uri="{BB962C8B-B14F-4D97-AF65-F5344CB8AC3E}">
        <p14:creationId xmlns:p14="http://schemas.microsoft.com/office/powerpoint/2010/main" val="308105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9AC9E-E5C3-3910-0FF7-3B58B4C57F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7C0AA7-7DD8-11E7-7C63-50F4548D93AD}"/>
              </a:ext>
            </a:extLst>
          </p:cNvPr>
          <p:cNvSpPr/>
          <p:nvPr/>
        </p:nvSpPr>
        <p:spPr>
          <a:xfrm>
            <a:off x="0" y="434"/>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dirty="0"/>
          </a:p>
        </p:txBody>
      </p:sp>
      <p:sp>
        <p:nvSpPr>
          <p:cNvPr id="14" name="object 14">
            <a:extLst>
              <a:ext uri="{FF2B5EF4-FFF2-40B4-BE49-F238E27FC236}">
                <a16:creationId xmlns:a16="http://schemas.microsoft.com/office/drawing/2014/main" id="{E747EE8A-3518-6D0E-D31F-E66D525F6289}"/>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25" name="object 2">
            <a:extLst>
              <a:ext uri="{FF2B5EF4-FFF2-40B4-BE49-F238E27FC236}">
                <a16:creationId xmlns:a16="http://schemas.microsoft.com/office/drawing/2014/main" id="{503C8E28-D2F0-9A05-5146-B56BFE48686E}"/>
              </a:ext>
            </a:extLst>
          </p:cNvPr>
          <p:cNvSpPr txBox="1">
            <a:spLocks noGrp="1"/>
          </p:cNvSpPr>
          <p:nvPr>
            <p:ph type="title"/>
          </p:nvPr>
        </p:nvSpPr>
        <p:spPr>
          <a:xfrm>
            <a:off x="2454866" y="2860211"/>
            <a:ext cx="13279687" cy="2834497"/>
          </a:xfrm>
          <a:prstGeom prst="rect">
            <a:avLst/>
          </a:prstGeom>
        </p:spPr>
        <p:txBody>
          <a:bodyPr vert="horz" wrap="square" lIns="0" tIns="544134" rIns="0" bIns="0" rtlCol="0" anchor="ctr">
            <a:spAutoFit/>
          </a:bodyPr>
          <a:lstStyle/>
          <a:p>
            <a:pPr algn="ctr">
              <a:lnSpc>
                <a:spcPct val="100000"/>
              </a:lnSpc>
              <a:spcBef>
                <a:spcPts val="4284"/>
              </a:spcBef>
            </a:pPr>
            <a:r>
              <a:rPr sz="9006" dirty="0">
                <a:solidFill>
                  <a:srgbClr val="FFFFFF"/>
                </a:solidFill>
              </a:rPr>
              <a:t>Merci pour votre attention</a:t>
            </a:r>
            <a:endParaRPr sz="9006" dirty="0"/>
          </a:p>
          <a:p>
            <a:pPr marL="1587408" marR="1572967" algn="ctr">
              <a:lnSpc>
                <a:spcPts val="2884"/>
              </a:lnSpc>
              <a:spcBef>
                <a:spcPts val="1251"/>
              </a:spcBef>
            </a:pPr>
            <a:r>
              <a:rPr sz="2411" dirty="0">
                <a:solidFill>
                  <a:srgbClr val="BCC5D8"/>
                </a:solidFill>
              </a:rPr>
              <a:t>Si vous avez des questions à propos du programme PAPRICA, vous pouvez contacter la mission nationale PRIMO : </a:t>
            </a:r>
            <a:r>
              <a:rPr sz="2411" u="heavy" dirty="0">
                <a:solidFill>
                  <a:srgbClr val="BCC5D8"/>
                </a:solidFill>
                <a:uFill>
                  <a:solidFill>
                    <a:srgbClr val="BCC5D8"/>
                  </a:solidFill>
                </a:uFill>
                <a:hlinkClick r:id="rId2"/>
              </a:rPr>
              <a:t>bp-primo@chu-nantes.fr</a:t>
            </a:r>
            <a:endParaRPr sz="2411" dirty="0"/>
          </a:p>
        </p:txBody>
      </p:sp>
      <p:pic>
        <p:nvPicPr>
          <p:cNvPr id="3" name="Image 2">
            <a:extLst>
              <a:ext uri="{FF2B5EF4-FFF2-40B4-BE49-F238E27FC236}">
                <a16:creationId xmlns:a16="http://schemas.microsoft.com/office/drawing/2014/main" id="{5833F1DB-4250-9D24-3A4C-D006D6EB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60" y="8801683"/>
            <a:ext cx="3083012" cy="778866"/>
          </a:xfrm>
          <a:prstGeom prst="rect">
            <a:avLst/>
          </a:prstGeom>
        </p:spPr>
      </p:pic>
      <p:grpSp>
        <p:nvGrpSpPr>
          <p:cNvPr id="4" name="Groupe 3">
            <a:extLst>
              <a:ext uri="{FF2B5EF4-FFF2-40B4-BE49-F238E27FC236}">
                <a16:creationId xmlns:a16="http://schemas.microsoft.com/office/drawing/2014/main" id="{4AA95BB2-E077-2987-5773-78136646EC46}"/>
              </a:ext>
            </a:extLst>
          </p:cNvPr>
          <p:cNvGrpSpPr/>
          <p:nvPr/>
        </p:nvGrpSpPr>
        <p:grpSpPr>
          <a:xfrm>
            <a:off x="10152858" y="7639687"/>
            <a:ext cx="7173058" cy="1940862"/>
            <a:chOff x="8832850" y="8397875"/>
            <a:chExt cx="7885382" cy="2133600"/>
          </a:xfrm>
        </p:grpSpPr>
        <p:sp>
          <p:nvSpPr>
            <p:cNvPr id="5" name="Rectangle : coins arrondis 4">
              <a:extLst>
                <a:ext uri="{FF2B5EF4-FFF2-40B4-BE49-F238E27FC236}">
                  <a16:creationId xmlns:a16="http://schemas.microsoft.com/office/drawing/2014/main" id="{97702431-8BD8-C76E-9978-0D2DA9F2C56A}"/>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6" name="object 19">
              <a:extLst>
                <a:ext uri="{FF2B5EF4-FFF2-40B4-BE49-F238E27FC236}">
                  <a16:creationId xmlns:a16="http://schemas.microsoft.com/office/drawing/2014/main" id="{B03B76AF-E0BF-3E6C-C576-6DDFC57E0C55}"/>
                </a:ext>
              </a:extLst>
            </p:cNvPr>
            <p:cNvPicPr/>
            <p:nvPr/>
          </p:nvPicPr>
          <p:blipFill>
            <a:blip r:embed="rId4" cstate="print"/>
            <a:stretch>
              <a:fillRect/>
            </a:stretch>
          </p:blipFill>
          <p:spPr>
            <a:xfrm>
              <a:off x="12566650" y="8534793"/>
              <a:ext cx="3265829" cy="1840734"/>
            </a:xfrm>
            <a:prstGeom prst="rect">
              <a:avLst/>
            </a:prstGeom>
          </p:spPr>
        </p:pic>
      </p:grpSp>
      <p:sp>
        <p:nvSpPr>
          <p:cNvPr id="8" name="Sous-titre 2">
            <a:extLst>
              <a:ext uri="{FF2B5EF4-FFF2-40B4-BE49-F238E27FC236}">
                <a16:creationId xmlns:a16="http://schemas.microsoft.com/office/drawing/2014/main" id="{19E590F7-06DF-79F7-85E5-E8BCF45FD65C}"/>
              </a:ext>
            </a:extLst>
          </p:cNvPr>
          <p:cNvSpPr txBox="1">
            <a:spLocks/>
          </p:cNvSpPr>
          <p:nvPr/>
        </p:nvSpPr>
        <p:spPr>
          <a:xfrm>
            <a:off x="9010051" y="10099360"/>
            <a:ext cx="9078631" cy="1031986"/>
          </a:xfrm>
          <a:prstGeom prst="rect">
            <a:avLst/>
          </a:prstGeom>
        </p:spPr>
        <p:txBody>
          <a:bodyPr vert="horz" lIns="83147" tIns="41573" rIns="83147" bIns="41573"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0"/>
              </a:lnSpc>
              <a:buNone/>
            </a:pPr>
            <a:r>
              <a:rPr lang="fr-FR" sz="1456" dirty="0">
                <a:solidFill>
                  <a:schemeClr val="bg1"/>
                </a:solidFill>
                <a:latin typeface="Aptos" panose="020B0004020202020204" pitchFamily="34" charset="0"/>
              </a:rPr>
              <a:t>Réalisation : Jean-Paul Alves www.021prod.com </a:t>
            </a:r>
          </a:p>
        </p:txBody>
      </p:sp>
      <p:pic>
        <p:nvPicPr>
          <p:cNvPr id="9" name="Image 8">
            <a:extLst>
              <a:ext uri="{FF2B5EF4-FFF2-40B4-BE49-F238E27FC236}">
                <a16:creationId xmlns:a16="http://schemas.microsoft.com/office/drawing/2014/main" id="{E3ADA4F5-5853-4D4C-2815-D77D0C6085F1}"/>
              </a:ext>
            </a:extLst>
          </p:cNvPr>
          <p:cNvPicPr>
            <a:picLocks noChangeAspect="1"/>
          </p:cNvPicPr>
          <p:nvPr/>
        </p:nvPicPr>
        <p:blipFill>
          <a:blip r:embed="rId5"/>
          <a:stretch>
            <a:fillRect/>
          </a:stretch>
        </p:blipFill>
        <p:spPr>
          <a:xfrm>
            <a:off x="11047831" y="8261273"/>
            <a:ext cx="1958123" cy="697689"/>
          </a:xfrm>
          <a:prstGeom prst="rect">
            <a:avLst/>
          </a:prstGeom>
        </p:spPr>
      </p:pic>
    </p:spTree>
    <p:extLst>
      <p:ext uri="{BB962C8B-B14F-4D97-AF65-F5344CB8AC3E}">
        <p14:creationId xmlns:p14="http://schemas.microsoft.com/office/powerpoint/2010/main" val="251619022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390</TotalTime>
  <Words>907</Words>
  <Application>Microsoft Office PowerPoint</Application>
  <PresentationFormat>Personnalisé</PresentationFormat>
  <Paragraphs>85</Paragraphs>
  <Slides>9</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Aptos</vt:lpstr>
      <vt:lpstr>Arial</vt:lpstr>
      <vt:lpstr>Calibri</vt:lpstr>
      <vt:lpstr>Calibri Light</vt:lpstr>
      <vt:lpstr>Wingdings</vt:lpstr>
      <vt:lpstr>Thème Office</vt:lpstr>
      <vt:lpstr>Présentation PowerPoint</vt:lpstr>
      <vt:lpstr>Présentation PowerPoint</vt:lpstr>
      <vt:lpstr>Colonisation vs infection : quelle différence ?</vt:lpstr>
      <vt:lpstr>Présentation PowerPoint</vt:lpstr>
      <vt:lpstr>Colonisation urinaire</vt:lpstr>
      <vt:lpstr>Présentation PowerPoint</vt:lpstr>
      <vt:lpstr>Facteurs influençant la réalisation d’un prélèvement urinaire</vt:lpstr>
      <vt:lpstr>Présentation PowerPoint</vt:lpstr>
      <vt:lpstr>Merci pour votre attention Si vous avez des questions à propos du programme PAPRICA, vous pouvez contacter la mission nationale PRIMO : bp-primo@chu-nantes.fr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Bérengère Dufilhol</dc:creator>
  <cp:lastModifiedBy>willy Boutfol</cp:lastModifiedBy>
  <cp:revision>45</cp:revision>
  <dcterms:created xsi:type="dcterms:W3CDTF">2021-11-09T10:19:01Z</dcterms:created>
  <dcterms:modified xsi:type="dcterms:W3CDTF">2025-10-28T09:27:35Z</dcterms:modified>
</cp:coreProperties>
</file>