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79" r:id="rId2"/>
    <p:sldId id="256" r:id="rId3"/>
    <p:sldId id="257" r:id="rId4"/>
    <p:sldId id="258" r:id="rId5"/>
    <p:sldId id="264" r:id="rId6"/>
    <p:sldId id="260" r:id="rId7"/>
    <p:sldId id="266" r:id="rId8"/>
    <p:sldId id="269" r:id="rId9"/>
    <p:sldId id="270" r:id="rId10"/>
    <p:sldId id="271" r:id="rId11"/>
    <p:sldId id="272" r:id="rId12"/>
    <p:sldId id="273" r:id="rId13"/>
    <p:sldId id="274" r:id="rId14"/>
    <p:sldId id="275" r:id="rId15"/>
    <p:sldId id="276" r:id="rId16"/>
    <p:sldId id="277" r:id="rId17"/>
    <p:sldId id="268" r:id="rId18"/>
    <p:sldId id="262" r:id="rId1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D7D"/>
    <a:srgbClr val="FFFFFF"/>
    <a:srgbClr val="F4B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6"/>
    <p:restoredTop sz="86331" autoAdjust="0"/>
  </p:normalViewPr>
  <p:slideViewPr>
    <p:cSldViewPr>
      <p:cViewPr varScale="1">
        <p:scale>
          <a:sx n="59" d="100"/>
          <a:sy n="59" d="100"/>
        </p:scale>
        <p:origin x="98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E205B2C0-5D8A-944C-8C59-F468ADB26FDC}" type="datetimeFigureOut">
              <a:rPr lang="fr-FR" smtClean="0"/>
              <a:t>28/10/2025</a:t>
            </a:fld>
            <a:endParaRPr lang="fr-FR"/>
          </a:p>
        </p:txBody>
      </p:sp>
      <p:sp>
        <p:nvSpPr>
          <p:cNvPr id="4" name="Espace réservé de l'image des diapositives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4673D2E-3F2D-AB4F-8F1A-5BEDD47535E3}" type="slidenum">
              <a:rPr lang="fr-FR" smtClean="0"/>
              <a:t>‹N°›</a:t>
            </a:fld>
            <a:endParaRPr lang="fr-FR"/>
          </a:p>
        </p:txBody>
      </p:sp>
    </p:spTree>
    <p:extLst>
      <p:ext uri="{BB962C8B-B14F-4D97-AF65-F5344CB8AC3E}">
        <p14:creationId xmlns:p14="http://schemas.microsoft.com/office/powerpoint/2010/main" val="338185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673D2E-3F2D-AB4F-8F1A-5BEDD47535E3}" type="slidenum">
              <a:rPr lang="fr-FR" smtClean="0"/>
              <a:t>4</a:t>
            </a:fld>
            <a:endParaRPr lang="fr-FR"/>
          </a:p>
        </p:txBody>
      </p:sp>
    </p:spTree>
    <p:extLst>
      <p:ext uri="{BB962C8B-B14F-4D97-AF65-F5344CB8AC3E}">
        <p14:creationId xmlns:p14="http://schemas.microsoft.com/office/powerpoint/2010/main" val="286225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Message clé = importance des constantes / Score n’est pas parole d’évangile</a:t>
            </a:r>
          </a:p>
          <a:p>
            <a:endParaRPr lang="fr-FR" dirty="0"/>
          </a:p>
        </p:txBody>
      </p:sp>
      <p:sp>
        <p:nvSpPr>
          <p:cNvPr id="4" name="Espace réservé du numéro de diapositive 3"/>
          <p:cNvSpPr>
            <a:spLocks noGrp="1"/>
          </p:cNvSpPr>
          <p:nvPr>
            <p:ph type="sldNum" sz="quarter" idx="5"/>
          </p:nvPr>
        </p:nvSpPr>
        <p:spPr/>
        <p:txBody>
          <a:bodyPr/>
          <a:lstStyle/>
          <a:p>
            <a:fld id="{24673D2E-3F2D-AB4F-8F1A-5BEDD47535E3}" type="slidenum">
              <a:rPr lang="fr-FR" smtClean="0"/>
              <a:t>8</a:t>
            </a:fld>
            <a:endParaRPr lang="fr-FR"/>
          </a:p>
        </p:txBody>
      </p:sp>
    </p:spTree>
    <p:extLst>
      <p:ext uri="{BB962C8B-B14F-4D97-AF65-F5344CB8AC3E}">
        <p14:creationId xmlns:p14="http://schemas.microsoft.com/office/powerpoint/2010/main" val="220353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907941"/>
          </a:xfrm>
          <a:prstGeom prst="rect">
            <a:avLst/>
          </a:prstGeom>
        </p:spPr>
        <p:txBody>
          <a:bodyPr wrap="square" lIns="0" tIns="0" rIns="0" bIns="0">
            <a:spAutoFit/>
          </a:bodyPr>
          <a:lstStyle>
            <a:lvl1pPr>
              <a:defRPr sz="5900" b="0" i="0">
                <a:solidFill>
                  <a:srgbClr val="224180"/>
                </a:solidFill>
                <a:latin typeface="Aptos" panose="020B0004020202020204" pitchFamily="34" charset="0"/>
                <a:cs typeface="Calibri" panose="020F0502020204030204" pitchFamily="34" charset="0"/>
              </a:defRPr>
            </a:lvl1pPr>
          </a:lstStyle>
          <a:p>
            <a:endParaRPr dirty="0"/>
          </a:p>
        </p:txBody>
      </p:sp>
      <p:sp>
        <p:nvSpPr>
          <p:cNvPr id="3" name="Holder 3"/>
          <p:cNvSpPr>
            <a:spLocks noGrp="1"/>
          </p:cNvSpPr>
          <p:nvPr>
            <p:ph type="subTitle" idx="4"/>
          </p:nvPr>
        </p:nvSpPr>
        <p:spPr>
          <a:xfrm>
            <a:off x="3015615" y="6333236"/>
            <a:ext cx="14072870" cy="1523494"/>
          </a:xfrm>
          <a:prstGeom prst="rect">
            <a:avLst/>
          </a:prstGeom>
        </p:spPr>
        <p:txBody>
          <a:bodyPr wrap="square" lIns="0" tIns="0" rIns="0" bIns="0">
            <a:spAutoFit/>
          </a:bodyPr>
          <a:lstStyle>
            <a:lvl1pPr>
              <a:defRPr sz="9900" b="0" i="0">
                <a:solidFill>
                  <a:schemeClr val="bg1"/>
                </a:solidFill>
                <a:latin typeface="Aptos" panose="020B000402020202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24180"/>
                </a:solidFill>
                <a:latin typeface="Aptos" panose="020B0004020202020204" pitchFamily="34" charset="0"/>
                <a:cs typeface="Calibri" panose="020F0502020204030204" pitchFamily="34" charset="0"/>
              </a:defRPr>
            </a:lvl1pPr>
          </a:lstStyle>
          <a:p>
            <a:endParaRPr dirty="0"/>
          </a:p>
        </p:txBody>
      </p:sp>
      <p:sp>
        <p:nvSpPr>
          <p:cNvPr id="3" name="Holder 3"/>
          <p:cNvSpPr>
            <a:spLocks noGrp="1"/>
          </p:cNvSpPr>
          <p:nvPr>
            <p:ph type="body" idx="1"/>
          </p:nvPr>
        </p:nvSpPr>
        <p:spPr/>
        <p:txBody>
          <a:bodyPr lIns="0" tIns="0" rIns="0" bIns="0"/>
          <a:lstStyle>
            <a:lvl1pPr>
              <a:defRPr sz="9900" b="0" i="0">
                <a:solidFill>
                  <a:schemeClr val="bg1"/>
                </a:solidFill>
                <a:latin typeface="Aptos" panose="020B000402020202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24180"/>
                </a:solidFill>
                <a:latin typeface="Aptos" panose="020B0004020202020204" pitchFamily="34" charset="0"/>
                <a:cs typeface="Calibri" panose="020F0502020204030204" pitchFamily="34" charset="0"/>
              </a:defRPr>
            </a:lvl1pPr>
          </a:lstStyle>
          <a:p>
            <a:endParaRPr dirty="0"/>
          </a:p>
        </p:txBody>
      </p:sp>
      <p:sp>
        <p:nvSpPr>
          <p:cNvPr id="3" name="Holder 3"/>
          <p:cNvSpPr>
            <a:spLocks noGrp="1"/>
          </p:cNvSpPr>
          <p:nvPr>
            <p:ph sz="half" idx="2"/>
          </p:nvPr>
        </p:nvSpPr>
        <p:spPr>
          <a:xfrm>
            <a:off x="1005205" y="2601150"/>
            <a:ext cx="8745284" cy="1523494"/>
          </a:xfrm>
          <a:prstGeom prst="rect">
            <a:avLst/>
          </a:prstGeom>
        </p:spPr>
        <p:txBody>
          <a:bodyPr wrap="square" lIns="0" tIns="0" rIns="0" bIns="0">
            <a:spAutoFit/>
          </a:bodyPr>
          <a:lstStyle>
            <a:lvl1pPr>
              <a:defRPr b="0" i="0">
                <a:latin typeface="Aptos" panose="020B0004020202020204" pitchFamily="34" charset="0"/>
                <a:cs typeface="Calibri" panose="020F0502020204030204" pitchFamily="34" charset="0"/>
              </a:defRPr>
            </a:lvl1pPr>
          </a:lstStyle>
          <a:p>
            <a:endParaRPr dirty="0"/>
          </a:p>
        </p:txBody>
      </p:sp>
      <p:sp>
        <p:nvSpPr>
          <p:cNvPr id="4" name="Holder 4"/>
          <p:cNvSpPr>
            <a:spLocks noGrp="1"/>
          </p:cNvSpPr>
          <p:nvPr>
            <p:ph sz="half" idx="3"/>
          </p:nvPr>
        </p:nvSpPr>
        <p:spPr>
          <a:xfrm>
            <a:off x="10353611" y="2601150"/>
            <a:ext cx="8745284" cy="1523494"/>
          </a:xfrm>
          <a:prstGeom prst="rect">
            <a:avLst/>
          </a:prstGeom>
        </p:spPr>
        <p:txBody>
          <a:bodyPr wrap="square" lIns="0" tIns="0" rIns="0" bIns="0">
            <a:spAutoFit/>
          </a:bodyPr>
          <a:lstStyle>
            <a:lvl1pPr>
              <a:defRPr b="0" i="0">
                <a:latin typeface="Aptos" panose="020B0004020202020204" pitchFamily="34" charset="0"/>
                <a:cs typeface="Calibri" panose="020F0502020204030204" pitchFamily="34"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a:p>
        </p:txBody>
      </p:sp>
      <p:sp>
        <p:nvSpPr>
          <p:cNvPr id="17" name="bg object 17"/>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a:p>
        </p:txBody>
      </p:sp>
      <p:sp>
        <p:nvSpPr>
          <p:cNvPr id="18" name="bg object 18"/>
          <p:cNvSpPr/>
          <p:nvPr/>
        </p:nvSpPr>
        <p:spPr>
          <a:xfrm>
            <a:off x="8807845" y="8362790"/>
            <a:ext cx="10487025" cy="2185035"/>
          </a:xfrm>
          <a:custGeom>
            <a:avLst/>
            <a:gdLst/>
            <a:ahLst/>
            <a:cxnLst/>
            <a:rect l="l" t="t" r="r" b="b"/>
            <a:pathLst>
              <a:path w="10487025" h="2185034">
                <a:moveTo>
                  <a:pt x="9394281" y="0"/>
                </a:moveTo>
                <a:lnTo>
                  <a:pt x="1092368" y="0"/>
                </a:lnTo>
                <a:lnTo>
                  <a:pt x="1043901" y="1069"/>
                </a:lnTo>
                <a:lnTo>
                  <a:pt x="995958" y="4248"/>
                </a:lnTo>
                <a:lnTo>
                  <a:pt x="948584" y="9490"/>
                </a:lnTo>
                <a:lnTo>
                  <a:pt x="901824" y="16752"/>
                </a:lnTo>
                <a:lnTo>
                  <a:pt x="855725" y="25986"/>
                </a:lnTo>
                <a:lnTo>
                  <a:pt x="810331" y="37148"/>
                </a:lnTo>
                <a:lnTo>
                  <a:pt x="765688" y="50193"/>
                </a:lnTo>
                <a:lnTo>
                  <a:pt x="721840" y="65075"/>
                </a:lnTo>
                <a:lnTo>
                  <a:pt x="678833" y="81750"/>
                </a:lnTo>
                <a:lnTo>
                  <a:pt x="636713" y="100171"/>
                </a:lnTo>
                <a:lnTo>
                  <a:pt x="595525" y="120294"/>
                </a:lnTo>
                <a:lnTo>
                  <a:pt x="555313" y="142073"/>
                </a:lnTo>
                <a:lnTo>
                  <a:pt x="516124" y="165463"/>
                </a:lnTo>
                <a:lnTo>
                  <a:pt x="478002" y="190418"/>
                </a:lnTo>
                <a:lnTo>
                  <a:pt x="440994" y="216894"/>
                </a:lnTo>
                <a:lnTo>
                  <a:pt x="405143" y="244846"/>
                </a:lnTo>
                <a:lnTo>
                  <a:pt x="370495" y="274226"/>
                </a:lnTo>
                <a:lnTo>
                  <a:pt x="337097" y="304992"/>
                </a:lnTo>
                <a:lnTo>
                  <a:pt x="304992" y="337097"/>
                </a:lnTo>
                <a:lnTo>
                  <a:pt x="274226" y="370495"/>
                </a:lnTo>
                <a:lnTo>
                  <a:pt x="244846" y="405143"/>
                </a:lnTo>
                <a:lnTo>
                  <a:pt x="216894" y="440994"/>
                </a:lnTo>
                <a:lnTo>
                  <a:pt x="190418" y="478002"/>
                </a:lnTo>
                <a:lnTo>
                  <a:pt x="165463" y="516124"/>
                </a:lnTo>
                <a:lnTo>
                  <a:pt x="142073" y="555313"/>
                </a:lnTo>
                <a:lnTo>
                  <a:pt x="120294" y="595525"/>
                </a:lnTo>
                <a:lnTo>
                  <a:pt x="100171" y="636713"/>
                </a:lnTo>
                <a:lnTo>
                  <a:pt x="81750" y="678833"/>
                </a:lnTo>
                <a:lnTo>
                  <a:pt x="65075" y="721840"/>
                </a:lnTo>
                <a:lnTo>
                  <a:pt x="50193" y="765688"/>
                </a:lnTo>
                <a:lnTo>
                  <a:pt x="37148" y="810331"/>
                </a:lnTo>
                <a:lnTo>
                  <a:pt x="25986" y="855725"/>
                </a:lnTo>
                <a:lnTo>
                  <a:pt x="16752" y="901824"/>
                </a:lnTo>
                <a:lnTo>
                  <a:pt x="9490" y="948584"/>
                </a:lnTo>
                <a:lnTo>
                  <a:pt x="4248" y="995958"/>
                </a:lnTo>
                <a:lnTo>
                  <a:pt x="1069" y="1043901"/>
                </a:lnTo>
                <a:lnTo>
                  <a:pt x="0" y="1092368"/>
                </a:lnTo>
                <a:lnTo>
                  <a:pt x="1070" y="1140847"/>
                </a:lnTo>
                <a:lnTo>
                  <a:pt x="4249" y="1188790"/>
                </a:lnTo>
                <a:lnTo>
                  <a:pt x="9492" y="1236163"/>
                </a:lnTo>
                <a:lnTo>
                  <a:pt x="16754" y="1282921"/>
                </a:lnTo>
                <a:lnTo>
                  <a:pt x="25989" y="1329020"/>
                </a:lnTo>
                <a:lnTo>
                  <a:pt x="37151" y="1374413"/>
                </a:lnTo>
                <a:lnTo>
                  <a:pt x="50197" y="1419056"/>
                </a:lnTo>
                <a:lnTo>
                  <a:pt x="65080" y="1462903"/>
                </a:lnTo>
                <a:lnTo>
                  <a:pt x="81754" y="1505909"/>
                </a:lnTo>
                <a:lnTo>
                  <a:pt x="100176" y="1548028"/>
                </a:lnTo>
                <a:lnTo>
                  <a:pt x="120299" y="1589216"/>
                </a:lnTo>
                <a:lnTo>
                  <a:pt x="142078" y="1629427"/>
                </a:lnTo>
                <a:lnTo>
                  <a:pt x="165469" y="1668616"/>
                </a:lnTo>
                <a:lnTo>
                  <a:pt x="190424" y="1706737"/>
                </a:lnTo>
                <a:lnTo>
                  <a:pt x="216901" y="1743746"/>
                </a:lnTo>
                <a:lnTo>
                  <a:pt x="244852" y="1779596"/>
                </a:lnTo>
                <a:lnTo>
                  <a:pt x="274233" y="1814243"/>
                </a:lnTo>
                <a:lnTo>
                  <a:pt x="304999" y="1847642"/>
                </a:lnTo>
                <a:lnTo>
                  <a:pt x="337103" y="1879746"/>
                </a:lnTo>
                <a:lnTo>
                  <a:pt x="370502" y="1910511"/>
                </a:lnTo>
                <a:lnTo>
                  <a:pt x="405149" y="1939892"/>
                </a:lnTo>
                <a:lnTo>
                  <a:pt x="441000" y="1967843"/>
                </a:lnTo>
                <a:lnTo>
                  <a:pt x="478009" y="1994319"/>
                </a:lnTo>
                <a:lnTo>
                  <a:pt x="516130" y="2019274"/>
                </a:lnTo>
                <a:lnTo>
                  <a:pt x="555319" y="2042664"/>
                </a:lnTo>
                <a:lnTo>
                  <a:pt x="595530" y="2064443"/>
                </a:lnTo>
                <a:lnTo>
                  <a:pt x="636718" y="2084566"/>
                </a:lnTo>
                <a:lnTo>
                  <a:pt x="678838" y="2102987"/>
                </a:lnTo>
                <a:lnTo>
                  <a:pt x="721844" y="2119661"/>
                </a:lnTo>
                <a:lnTo>
                  <a:pt x="765692" y="2134544"/>
                </a:lnTo>
                <a:lnTo>
                  <a:pt x="810335" y="2147589"/>
                </a:lnTo>
                <a:lnTo>
                  <a:pt x="855728" y="2158751"/>
                </a:lnTo>
                <a:lnTo>
                  <a:pt x="901827" y="2167985"/>
                </a:lnTo>
                <a:lnTo>
                  <a:pt x="948586" y="2175246"/>
                </a:lnTo>
                <a:lnTo>
                  <a:pt x="995959" y="2180489"/>
                </a:lnTo>
                <a:lnTo>
                  <a:pt x="1043902" y="2183667"/>
                </a:lnTo>
                <a:lnTo>
                  <a:pt x="1092368" y="2184737"/>
                </a:lnTo>
                <a:lnTo>
                  <a:pt x="9394268" y="2184737"/>
                </a:lnTo>
                <a:lnTo>
                  <a:pt x="9442735" y="2183667"/>
                </a:lnTo>
                <a:lnTo>
                  <a:pt x="9490677" y="2180489"/>
                </a:lnTo>
                <a:lnTo>
                  <a:pt x="9538050" y="2175246"/>
                </a:lnTo>
                <a:lnTo>
                  <a:pt x="9584809" y="2167985"/>
                </a:lnTo>
                <a:lnTo>
                  <a:pt x="9630907" y="2158751"/>
                </a:lnTo>
                <a:lnTo>
                  <a:pt x="9676300" y="2147589"/>
                </a:lnTo>
                <a:lnTo>
                  <a:pt x="9720943" y="2134544"/>
                </a:lnTo>
                <a:lnTo>
                  <a:pt x="9764790" y="2119661"/>
                </a:lnTo>
                <a:lnTo>
                  <a:pt x="9807796" y="2102987"/>
                </a:lnTo>
                <a:lnTo>
                  <a:pt x="9849916" y="2084566"/>
                </a:lnTo>
                <a:lnTo>
                  <a:pt x="9891104" y="2064443"/>
                </a:lnTo>
                <a:lnTo>
                  <a:pt x="9931315" y="2042664"/>
                </a:lnTo>
                <a:lnTo>
                  <a:pt x="9970503" y="2019274"/>
                </a:lnTo>
                <a:lnTo>
                  <a:pt x="10008625" y="1994319"/>
                </a:lnTo>
                <a:lnTo>
                  <a:pt x="10045633" y="1967843"/>
                </a:lnTo>
                <a:lnTo>
                  <a:pt x="10081484" y="1939892"/>
                </a:lnTo>
                <a:lnTo>
                  <a:pt x="10116131" y="1910511"/>
                </a:lnTo>
                <a:lnTo>
                  <a:pt x="10149529" y="1879746"/>
                </a:lnTo>
                <a:lnTo>
                  <a:pt x="10181633" y="1847642"/>
                </a:lnTo>
                <a:lnTo>
                  <a:pt x="10212399" y="1814243"/>
                </a:lnTo>
                <a:lnTo>
                  <a:pt x="10241779" y="1779596"/>
                </a:lnTo>
                <a:lnTo>
                  <a:pt x="10269730" y="1743746"/>
                </a:lnTo>
                <a:lnTo>
                  <a:pt x="10296206" y="1706737"/>
                </a:lnTo>
                <a:lnTo>
                  <a:pt x="10321162" y="1668616"/>
                </a:lnTo>
                <a:lnTo>
                  <a:pt x="10344552" y="1629427"/>
                </a:lnTo>
                <a:lnTo>
                  <a:pt x="10366331" y="1589216"/>
                </a:lnTo>
                <a:lnTo>
                  <a:pt x="10386453" y="1548028"/>
                </a:lnTo>
                <a:lnTo>
                  <a:pt x="10404874" y="1505909"/>
                </a:lnTo>
                <a:lnTo>
                  <a:pt x="10421549" y="1462903"/>
                </a:lnTo>
                <a:lnTo>
                  <a:pt x="10436431" y="1419056"/>
                </a:lnTo>
                <a:lnTo>
                  <a:pt x="10449476" y="1374413"/>
                </a:lnTo>
                <a:lnTo>
                  <a:pt x="10460638" y="1329020"/>
                </a:lnTo>
                <a:lnTo>
                  <a:pt x="10469873" y="1282921"/>
                </a:lnTo>
                <a:lnTo>
                  <a:pt x="10477134" y="1236163"/>
                </a:lnTo>
                <a:lnTo>
                  <a:pt x="10482376" y="1188790"/>
                </a:lnTo>
                <a:lnTo>
                  <a:pt x="10485555" y="1140847"/>
                </a:lnTo>
                <a:lnTo>
                  <a:pt x="10486624" y="1092368"/>
                </a:lnTo>
                <a:lnTo>
                  <a:pt x="10485555" y="1043901"/>
                </a:lnTo>
                <a:lnTo>
                  <a:pt x="10482378" y="995958"/>
                </a:lnTo>
                <a:lnTo>
                  <a:pt x="10477136" y="948584"/>
                </a:lnTo>
                <a:lnTo>
                  <a:pt x="10469876" y="901824"/>
                </a:lnTo>
                <a:lnTo>
                  <a:pt x="10460642" y="855725"/>
                </a:lnTo>
                <a:lnTo>
                  <a:pt x="10449481" y="810331"/>
                </a:lnTo>
                <a:lnTo>
                  <a:pt x="10436436" y="765688"/>
                </a:lnTo>
                <a:lnTo>
                  <a:pt x="10421555" y="721840"/>
                </a:lnTo>
                <a:lnTo>
                  <a:pt x="10404881" y="678833"/>
                </a:lnTo>
                <a:lnTo>
                  <a:pt x="10386460" y="636713"/>
                </a:lnTo>
                <a:lnTo>
                  <a:pt x="10366338" y="595525"/>
                </a:lnTo>
                <a:lnTo>
                  <a:pt x="10344559" y="555313"/>
                </a:lnTo>
                <a:lnTo>
                  <a:pt x="10321170" y="516124"/>
                </a:lnTo>
                <a:lnTo>
                  <a:pt x="10296215" y="478002"/>
                </a:lnTo>
                <a:lnTo>
                  <a:pt x="10269739" y="440994"/>
                </a:lnTo>
                <a:lnTo>
                  <a:pt x="10241788" y="405143"/>
                </a:lnTo>
                <a:lnTo>
                  <a:pt x="10212408" y="370495"/>
                </a:lnTo>
                <a:lnTo>
                  <a:pt x="10181642" y="337097"/>
                </a:lnTo>
                <a:lnTo>
                  <a:pt x="10149538" y="304992"/>
                </a:lnTo>
                <a:lnTo>
                  <a:pt x="10116140" y="274226"/>
                </a:lnTo>
                <a:lnTo>
                  <a:pt x="10081493" y="244846"/>
                </a:lnTo>
                <a:lnTo>
                  <a:pt x="10045643" y="216894"/>
                </a:lnTo>
                <a:lnTo>
                  <a:pt x="10008634" y="190418"/>
                </a:lnTo>
                <a:lnTo>
                  <a:pt x="9970513" y="165463"/>
                </a:lnTo>
                <a:lnTo>
                  <a:pt x="9931324" y="142073"/>
                </a:lnTo>
                <a:lnTo>
                  <a:pt x="9891113" y="120294"/>
                </a:lnTo>
                <a:lnTo>
                  <a:pt x="9849926" y="100171"/>
                </a:lnTo>
                <a:lnTo>
                  <a:pt x="9807806" y="81750"/>
                </a:lnTo>
                <a:lnTo>
                  <a:pt x="9764800" y="65075"/>
                </a:lnTo>
                <a:lnTo>
                  <a:pt x="9720953" y="50193"/>
                </a:lnTo>
                <a:lnTo>
                  <a:pt x="9676311" y="37148"/>
                </a:lnTo>
                <a:lnTo>
                  <a:pt x="9630918" y="25986"/>
                </a:lnTo>
                <a:lnTo>
                  <a:pt x="9584820" y="16752"/>
                </a:lnTo>
                <a:lnTo>
                  <a:pt x="9538061" y="9490"/>
                </a:lnTo>
                <a:lnTo>
                  <a:pt x="9490689" y="4248"/>
                </a:lnTo>
                <a:lnTo>
                  <a:pt x="9442747" y="1069"/>
                </a:lnTo>
                <a:lnTo>
                  <a:pt x="9394281" y="0"/>
                </a:lnTo>
                <a:close/>
              </a:path>
            </a:pathLst>
          </a:custGeom>
          <a:solidFill>
            <a:srgbClr val="FFFFFF"/>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4936165" y="8534793"/>
            <a:ext cx="3265829" cy="1840734"/>
          </a:xfrm>
          <a:prstGeom prst="rect">
            <a:avLst/>
          </a:prstGeom>
        </p:spPr>
      </p:pic>
      <p:pic>
        <p:nvPicPr>
          <p:cNvPr id="20" name="bg object 20"/>
          <p:cNvPicPr/>
          <p:nvPr/>
        </p:nvPicPr>
        <p:blipFill>
          <a:blip r:embed="rId3" cstate="print"/>
          <a:stretch>
            <a:fillRect/>
          </a:stretch>
        </p:blipFill>
        <p:spPr>
          <a:xfrm>
            <a:off x="12084712" y="8758201"/>
            <a:ext cx="2188528" cy="1501435"/>
          </a:xfrm>
          <a:prstGeom prst="rect">
            <a:avLst/>
          </a:prstGeom>
        </p:spPr>
      </p:pic>
      <p:pic>
        <p:nvPicPr>
          <p:cNvPr id="21" name="bg object 21"/>
          <p:cNvPicPr/>
          <p:nvPr/>
        </p:nvPicPr>
        <p:blipFill>
          <a:blip r:embed="rId4" cstate="print"/>
          <a:stretch>
            <a:fillRect/>
          </a:stretch>
        </p:blipFill>
        <p:spPr>
          <a:xfrm>
            <a:off x="10126569" y="8841021"/>
            <a:ext cx="1416601" cy="1459022"/>
          </a:xfrm>
          <a:prstGeom prst="rect">
            <a:avLst/>
          </a:prstGeom>
        </p:spPr>
      </p:pic>
      <p:sp>
        <p:nvSpPr>
          <p:cNvPr id="2" name="Holder 2"/>
          <p:cNvSpPr>
            <a:spLocks noGrp="1"/>
          </p:cNvSpPr>
          <p:nvPr>
            <p:ph type="title"/>
          </p:nvPr>
        </p:nvSpPr>
        <p:spPr/>
        <p:txBody>
          <a:bodyPr lIns="0" tIns="0" rIns="0" bIns="0"/>
          <a:lstStyle>
            <a:lvl1pPr>
              <a:defRPr sz="5900" b="0" i="0">
                <a:solidFill>
                  <a:srgbClr val="224180"/>
                </a:solidFill>
                <a:latin typeface="Aptos" panose="020B0004020202020204" pitchFamily="34" charset="0"/>
                <a:cs typeface="Calibri" panose="020F050202020403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23993" y="1407477"/>
            <a:ext cx="3261360" cy="907941"/>
          </a:xfrm>
          <a:prstGeom prst="rect">
            <a:avLst/>
          </a:prstGeom>
        </p:spPr>
        <p:txBody>
          <a:bodyPr wrap="square" lIns="0" tIns="0" rIns="0" bIns="0">
            <a:spAutoFit/>
          </a:bodyPr>
          <a:lstStyle>
            <a:lvl1pPr>
              <a:defRPr sz="5900" b="0" i="0">
                <a:solidFill>
                  <a:srgbClr val="224180"/>
                </a:solidFill>
                <a:latin typeface="Arial"/>
                <a:cs typeface="Arial"/>
              </a:defRPr>
            </a:lvl1pPr>
          </a:lstStyle>
          <a:p>
            <a:endParaRPr dirty="0"/>
          </a:p>
        </p:txBody>
      </p:sp>
      <p:sp>
        <p:nvSpPr>
          <p:cNvPr id="3" name="Holder 3"/>
          <p:cNvSpPr>
            <a:spLocks noGrp="1"/>
          </p:cNvSpPr>
          <p:nvPr>
            <p:ph type="body" idx="1"/>
          </p:nvPr>
        </p:nvSpPr>
        <p:spPr>
          <a:xfrm>
            <a:off x="1423993" y="4026182"/>
            <a:ext cx="15206344" cy="1523494"/>
          </a:xfrm>
          <a:prstGeom prst="rect">
            <a:avLst/>
          </a:prstGeom>
        </p:spPr>
        <p:txBody>
          <a:bodyPr wrap="square" lIns="0" tIns="0" rIns="0" bIns="0">
            <a:spAutoFit/>
          </a:bodyPr>
          <a:lstStyle>
            <a:lvl1pPr>
              <a:defRPr sz="9900" b="0" i="0">
                <a:solidFill>
                  <a:schemeClr val="bg1"/>
                </a:solidFill>
                <a:latin typeface="Arial"/>
                <a:cs typeface="Arial"/>
              </a:defRPr>
            </a:lvl1pPr>
          </a:lstStyle>
          <a:p>
            <a:endParaRPr dirty="0"/>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10/28/2025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Calibri" panose="020F0502020204030204" pitchFamily="34" charset="0"/>
          <a:ea typeface="+mj-ea"/>
          <a:cs typeface="Calibri" panose="020F0502020204030204" pitchFamily="34" charset="0"/>
        </a:defRPr>
      </a:lvl1pPr>
    </p:titleStyle>
    <p:bodyStyle>
      <a:lvl1pPr marL="0">
        <a:defRPr b="0" i="0">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emf"/><Relationship Id="rId3" Type="http://schemas.openxmlformats.org/officeDocument/2006/relationships/image" Target="../media/image35.png"/><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wmf"/><Relationship Id="rId4" Type="http://schemas.openxmlformats.org/officeDocument/2006/relationships/image" Target="../media/image36.png"/><Relationship Id="rId9" Type="http://schemas.openxmlformats.org/officeDocument/2006/relationships/image" Target="../media/image41.emf"/></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bp-primo@chu-nantes.fr"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emf"/><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o, Police&#10;&#10;Le contenu généré par l’IA peut être incorrect.">
            <a:extLst>
              <a:ext uri="{FF2B5EF4-FFF2-40B4-BE49-F238E27FC236}">
                <a16:creationId xmlns:a16="http://schemas.microsoft.com/office/drawing/2014/main" id="{8C52F968-0B0F-0735-9AC6-0A7C331BD7BE}"/>
              </a:ext>
            </a:extLst>
          </p:cNvPr>
          <p:cNvPicPr>
            <a:picLocks noChangeAspect="1"/>
          </p:cNvPicPr>
          <p:nvPr/>
        </p:nvPicPr>
        <p:blipFill>
          <a:blip r:embed="rId2" cstate="print">
            <a:extLst>
              <a:ext uri="{28A0092B-C50C-407E-A947-70E740481C1C}">
                <a14:useLocalDpi xmlns:a14="http://schemas.microsoft.com/office/drawing/2010/main" val="0"/>
              </a:ext>
            </a:extLst>
          </a:blip>
          <a:srcRect t="12"/>
          <a:stretch>
            <a:fillRect/>
          </a:stretch>
        </p:blipFill>
        <p:spPr>
          <a:xfrm>
            <a:off x="20" y="2114"/>
            <a:ext cx="20104080" cy="11307236"/>
          </a:xfrm>
          <a:prstGeom prst="rect">
            <a:avLst/>
          </a:prstGeom>
        </p:spPr>
      </p:pic>
    </p:spTree>
    <p:extLst>
      <p:ext uri="{BB962C8B-B14F-4D97-AF65-F5344CB8AC3E}">
        <p14:creationId xmlns:p14="http://schemas.microsoft.com/office/powerpoint/2010/main" val="11017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4987C42-7546-8CFD-149A-44E3DB1BE79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43C92C3-37D4-4B01-BB10-E4F9BF45C95D}"/>
              </a:ext>
            </a:extLst>
          </p:cNvPr>
          <p:cNvGrpSpPr>
            <a:grpSpLocks/>
          </p:cNvGrpSpPr>
          <p:nvPr/>
        </p:nvGrpSpPr>
        <p:grpSpPr>
          <a:xfrm>
            <a:off x="0" y="635"/>
            <a:ext cx="20104100" cy="11308715"/>
            <a:chOff x="5373" y="635"/>
            <a:chExt cx="20104100" cy="11308715"/>
          </a:xfrm>
        </p:grpSpPr>
        <p:sp>
          <p:nvSpPr>
            <p:cNvPr id="2" name="object 2">
              <a:extLst>
                <a:ext uri="{FF2B5EF4-FFF2-40B4-BE49-F238E27FC236}">
                  <a16:creationId xmlns:a16="http://schemas.microsoft.com/office/drawing/2014/main" id="{EDF23623-1112-287F-57B0-DCBDA42F31D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a:p>
          </p:txBody>
        </p:sp>
        <p:sp>
          <p:nvSpPr>
            <p:cNvPr id="3" name="object 3">
              <a:extLst>
                <a:ext uri="{FF2B5EF4-FFF2-40B4-BE49-F238E27FC236}">
                  <a16:creationId xmlns:a16="http://schemas.microsoft.com/office/drawing/2014/main" id="{7E04F685-32AD-F4D6-0CF4-66E82790BBD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a:p>
          </p:txBody>
        </p:sp>
      </p:grpSp>
      <p:sp>
        <p:nvSpPr>
          <p:cNvPr id="4" name="object 4">
            <a:extLst>
              <a:ext uri="{FF2B5EF4-FFF2-40B4-BE49-F238E27FC236}">
                <a16:creationId xmlns:a16="http://schemas.microsoft.com/office/drawing/2014/main" id="{0F2053FC-E87F-E918-01DC-5B7D4870DB40}"/>
              </a:ext>
            </a:extLst>
          </p:cNvPr>
          <p:cNvSpPr txBox="1">
            <a:spLocks noGrp="1"/>
          </p:cNvSpPr>
          <p:nvPr>
            <p:ph type="title"/>
          </p:nvPr>
        </p:nvSpPr>
        <p:spPr>
          <a:xfrm>
            <a:off x="1364380" y="498693"/>
            <a:ext cx="17374869" cy="1245725"/>
          </a:xfrm>
          <a:prstGeom prst="rect">
            <a:avLst/>
          </a:prstGeom>
        </p:spPr>
        <p:txBody>
          <a:bodyPr vert="horz" wrap="square" lIns="0" tIns="14604" rIns="0" bIns="0" rtlCol="0">
            <a:spAutoFit/>
          </a:bodyPr>
          <a:lstStyle/>
          <a:p>
            <a:pPr algn="ctr">
              <a:lnSpc>
                <a:spcPct val="150000"/>
              </a:lnSpc>
            </a:pPr>
            <a:r>
              <a:rPr lang="fr-FR" dirty="0"/>
              <a:t>Examen clinique rigoureux</a:t>
            </a:r>
          </a:p>
        </p:txBody>
      </p:sp>
      <p:sp>
        <p:nvSpPr>
          <p:cNvPr id="35" name="Rectangle : coins arrondis 34">
            <a:extLst>
              <a:ext uri="{FF2B5EF4-FFF2-40B4-BE49-F238E27FC236}">
                <a16:creationId xmlns:a16="http://schemas.microsoft.com/office/drawing/2014/main" id="{9BC714C4-847C-6BB8-DA18-0D309C1D38CF}"/>
              </a:ext>
            </a:extLst>
          </p:cNvPr>
          <p:cNvSpPr/>
          <p:nvPr/>
        </p:nvSpPr>
        <p:spPr>
          <a:xfrm>
            <a:off x="1078830" y="2407066"/>
            <a:ext cx="17945968" cy="7523482"/>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a:extLst>
              <a:ext uri="{FF2B5EF4-FFF2-40B4-BE49-F238E27FC236}">
                <a16:creationId xmlns:a16="http://schemas.microsoft.com/office/drawing/2014/main" id="{6CB40CB6-E43D-919A-70B7-CDB0DB0FF3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17" name="object 9">
            <a:extLst>
              <a:ext uri="{FF2B5EF4-FFF2-40B4-BE49-F238E27FC236}">
                <a16:creationId xmlns:a16="http://schemas.microsoft.com/office/drawing/2014/main" id="{F5B0A0F1-350B-26D4-F07A-A36179550A98}"/>
              </a:ext>
            </a:extLst>
          </p:cNvPr>
          <p:cNvSpPr txBox="1"/>
          <p:nvPr/>
        </p:nvSpPr>
        <p:spPr>
          <a:xfrm>
            <a:off x="1593851" y="3923615"/>
            <a:ext cx="7924800" cy="5005215"/>
          </a:xfrm>
          <a:prstGeom prst="rect">
            <a:avLst/>
          </a:prstGeom>
        </p:spPr>
        <p:txBody>
          <a:bodyPr vert="horz" wrap="square" lIns="0" tIns="29209" rIns="0" bIns="0" rtlCol="0">
            <a:spAutoFit/>
          </a:bodyPr>
          <a:lstStyle/>
          <a:p>
            <a:pPr marL="12065" marR="5080" algn="l">
              <a:spcBef>
                <a:spcPts val="100"/>
              </a:spcBef>
              <a:tabLst>
                <a:tab pos="238760" algn="l"/>
                <a:tab pos="314325" algn="l"/>
              </a:tabLst>
            </a:pPr>
            <a:endParaRPr lang="fr-FR" sz="3200" dirty="0">
              <a:solidFill>
                <a:schemeClr val="tx2"/>
              </a:solidFill>
              <a:latin typeface="Aptos" panose="020B0004020202020204" pitchFamily="34" charset="0"/>
              <a:cs typeface="Calibri" panose="020F0502020204030204" pitchFamily="34" charset="0"/>
            </a:endParaRPr>
          </a:p>
          <a:p>
            <a:pPr marL="469265" marR="5080" indent="-457200" algn="l">
              <a:spcBef>
                <a:spcPts val="100"/>
              </a:spcBef>
              <a:buFont typeface="Arial" panose="020B0604020202020204" pitchFamily="34" charset="0"/>
              <a:buChar char="•"/>
              <a:tabLst>
                <a:tab pos="238760" algn="l"/>
                <a:tab pos="314325" algn="l"/>
              </a:tabLst>
            </a:pPr>
            <a:r>
              <a:rPr lang="fr-FR" sz="3200" dirty="0">
                <a:solidFill>
                  <a:schemeClr val="tx2"/>
                </a:solidFill>
                <a:latin typeface="Aptos" panose="020B0004020202020204" pitchFamily="34" charset="0"/>
                <a:cs typeface="Calibri" panose="020F0502020204030204" pitchFamily="34" charset="0"/>
              </a:rPr>
              <a:t>Terrains à risque = splénectomie, neutropénie (cancer) </a:t>
            </a:r>
          </a:p>
          <a:p>
            <a:pPr marL="469265" marR="5080" indent="-457200" algn="l">
              <a:spcBef>
                <a:spcPts val="100"/>
              </a:spcBef>
              <a:buFont typeface="Arial" panose="020B0604020202020204" pitchFamily="34" charset="0"/>
              <a:buChar char="•"/>
              <a:tabLst>
                <a:tab pos="238760" algn="l"/>
                <a:tab pos="314325" algn="l"/>
              </a:tabLst>
            </a:pPr>
            <a:r>
              <a:rPr lang="fr-FR" sz="3200" dirty="0">
                <a:solidFill>
                  <a:srgbClr val="1E3D7D"/>
                </a:solidFill>
                <a:latin typeface="Aptos" panose="020B0004020202020204" pitchFamily="34" charset="0"/>
                <a:cs typeface="Calibri" panose="020F0502020204030204" pitchFamily="34" charset="0"/>
              </a:rPr>
              <a:t>Présence de matériel endovasculaire (Pace maker, valve cardiaque…) =&gt; pas d’antibiothérapie sans hémocultures (risque endocardite)</a:t>
            </a:r>
          </a:p>
          <a:p>
            <a:pPr marL="12065" marR="5080" algn="l">
              <a:spcBef>
                <a:spcPts val="100"/>
              </a:spcBef>
              <a:tabLst>
                <a:tab pos="238760" algn="l"/>
                <a:tab pos="314325"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gn="l">
              <a:spcBef>
                <a:spcPts val="100"/>
              </a:spcBef>
              <a:buFont typeface="Arial" panose="020B0604020202020204" pitchFamily="34" charset="0"/>
              <a:buChar char="•"/>
              <a:tabLst>
                <a:tab pos="238760" algn="l"/>
                <a:tab pos="314325" algn="l"/>
              </a:tabLst>
            </a:pPr>
            <a:r>
              <a:rPr lang="fr-FR" sz="3200" dirty="0">
                <a:solidFill>
                  <a:srgbClr val="1E3D7D"/>
                </a:solidFill>
                <a:latin typeface="Aptos" panose="020B0004020202020204" pitchFamily="34" charset="0"/>
                <a:cs typeface="Calibri" panose="020F0502020204030204" pitchFamily="34" charset="0"/>
              </a:rPr>
              <a:t>Chirurgie récente =&gt; penser infection de site opératoire</a:t>
            </a:r>
          </a:p>
        </p:txBody>
      </p:sp>
      <p:cxnSp>
        <p:nvCxnSpPr>
          <p:cNvPr id="9" name="Connecteur droit 8">
            <a:extLst>
              <a:ext uri="{FF2B5EF4-FFF2-40B4-BE49-F238E27FC236}">
                <a16:creationId xmlns:a16="http://schemas.microsoft.com/office/drawing/2014/main" id="{1332B993-ECB6-7347-2121-5E468C291EBE}"/>
              </a:ext>
            </a:extLst>
          </p:cNvPr>
          <p:cNvCxnSpPr>
            <a:cxnSpLocks/>
          </p:cNvCxnSpPr>
          <p:nvPr/>
        </p:nvCxnSpPr>
        <p:spPr>
          <a:xfrm>
            <a:off x="9747250" y="3673475"/>
            <a:ext cx="0" cy="5599252"/>
          </a:xfrm>
          <a:prstGeom prst="line">
            <a:avLst/>
          </a:prstGeom>
          <a:ln w="19050">
            <a:solidFill>
              <a:srgbClr val="1E3D7D">
                <a:alpha val="25806"/>
              </a:srgbClr>
            </a:solidFill>
          </a:ln>
        </p:spPr>
        <p:style>
          <a:lnRef idx="1">
            <a:schemeClr val="dk1"/>
          </a:lnRef>
          <a:fillRef idx="0">
            <a:schemeClr val="dk1"/>
          </a:fillRef>
          <a:effectRef idx="0">
            <a:schemeClr val="dk1"/>
          </a:effectRef>
          <a:fontRef idx="minor">
            <a:schemeClr val="tx1"/>
          </a:fontRef>
        </p:style>
      </p:cxnSp>
      <p:sp>
        <p:nvSpPr>
          <p:cNvPr id="11" name="object 9">
            <a:extLst>
              <a:ext uri="{FF2B5EF4-FFF2-40B4-BE49-F238E27FC236}">
                <a16:creationId xmlns:a16="http://schemas.microsoft.com/office/drawing/2014/main" id="{F5B0A0F1-350B-26D4-F07A-A36179550A98}"/>
              </a:ext>
            </a:extLst>
          </p:cNvPr>
          <p:cNvSpPr txBox="1"/>
          <p:nvPr/>
        </p:nvSpPr>
        <p:spPr>
          <a:xfrm>
            <a:off x="10033672" y="3923615"/>
            <a:ext cx="8705577" cy="4389662"/>
          </a:xfrm>
          <a:prstGeom prst="rect">
            <a:avLst/>
          </a:prstGeom>
        </p:spPr>
        <p:txBody>
          <a:bodyPr vert="horz" wrap="square" lIns="0" tIns="29209" rIns="0" bIns="0" rtlCol="0">
            <a:spAutoFit/>
          </a:bodyPr>
          <a:lstStyle/>
          <a:p>
            <a:pPr marL="12065" marR="5080" algn="l">
              <a:spcBef>
                <a:spcPts val="100"/>
              </a:spcBef>
              <a:tabLst>
                <a:tab pos="238760" algn="l"/>
                <a:tab pos="314325" algn="l"/>
              </a:tabLst>
            </a:pPr>
            <a:endParaRPr lang="fr-FR" sz="2800" dirty="0">
              <a:solidFill>
                <a:schemeClr val="tx2"/>
              </a:solidFill>
              <a:latin typeface="Aptos" panose="020B0004020202020204" pitchFamily="34" charset="0"/>
              <a:cs typeface="Calibri" panose="020F0502020204030204" pitchFamily="34" charset="0"/>
            </a:endParaRPr>
          </a:p>
          <a:p>
            <a:pPr marL="469265" marR="5080" indent="-457200" algn="l">
              <a:spcBef>
                <a:spcPts val="100"/>
              </a:spcBef>
              <a:buFont typeface="Arial" panose="020B0604020202020204" pitchFamily="34" charset="0"/>
              <a:buChar char="•"/>
              <a:tabLst>
                <a:tab pos="238760" algn="l"/>
                <a:tab pos="314325" algn="l"/>
              </a:tabLst>
            </a:pPr>
            <a:r>
              <a:rPr lang="fr-FR" sz="3200" dirty="0">
                <a:solidFill>
                  <a:srgbClr val="1E3D7D"/>
                </a:solidFill>
                <a:latin typeface="Aptos" panose="020B0004020202020204" pitchFamily="34" charset="0"/>
                <a:cs typeface="Calibri" panose="020F0502020204030204" pitchFamily="34" charset="0"/>
              </a:rPr>
              <a:t>Prothèse/matériel ostéo-articulaire =&gt; Penser infection de matériel</a:t>
            </a:r>
          </a:p>
          <a:p>
            <a:pPr marL="469265" marR="5080" indent="-457200" algn="l">
              <a:spcBef>
                <a:spcPts val="100"/>
              </a:spcBef>
              <a:buFont typeface="Arial" panose="020B0604020202020204" pitchFamily="34" charset="0"/>
              <a:buChar char="•"/>
              <a:tabLst>
                <a:tab pos="238760" algn="l"/>
                <a:tab pos="314325" algn="l"/>
              </a:tabLst>
            </a:pPr>
            <a:r>
              <a:rPr lang="fr-FR" sz="3200" dirty="0">
                <a:solidFill>
                  <a:srgbClr val="1E3D7D"/>
                </a:solidFill>
                <a:latin typeface="Aptos" panose="020B0004020202020204" pitchFamily="34" charset="0"/>
                <a:cs typeface="Calibri" panose="020F0502020204030204" pitchFamily="34" charset="0"/>
              </a:rPr>
              <a:t>Patient Dialysé =&gt; risque bactériémie à S aureus</a:t>
            </a:r>
          </a:p>
          <a:p>
            <a:pPr marL="469265" marR="5080" indent="-457200" algn="l">
              <a:spcBef>
                <a:spcPts val="100"/>
              </a:spcBef>
              <a:buFont typeface="Arial" panose="020B0604020202020204" pitchFamily="34" charset="0"/>
              <a:buChar char="•"/>
              <a:tabLst>
                <a:tab pos="238760" algn="l"/>
                <a:tab pos="314325" algn="l"/>
              </a:tabLst>
            </a:pPr>
            <a:r>
              <a:rPr lang="fr-FR" sz="3200" b="1" dirty="0">
                <a:solidFill>
                  <a:srgbClr val="1E3D7D"/>
                </a:solidFill>
              </a:rPr>
              <a:t>Contage (visite d’enfants, chats), Contexte épidémique (grippe…)  mais aussi arbovirus!</a:t>
            </a:r>
            <a:endParaRPr lang="fr-FR" sz="3200" b="1" dirty="0">
              <a:solidFill>
                <a:srgbClr val="1E3D7D"/>
              </a:solidFill>
              <a:latin typeface="Aptos" panose="020B0004020202020204" pitchFamily="34" charset="0"/>
              <a:cs typeface="Calibri" panose="020F0502020204030204" pitchFamily="34" charset="0"/>
            </a:endParaRPr>
          </a:p>
          <a:p>
            <a:pPr marL="469265" marR="5080" indent="-457200" algn="l">
              <a:spcBef>
                <a:spcPts val="100"/>
              </a:spcBef>
              <a:buFont typeface="Arial" panose="020B0604020202020204" pitchFamily="34" charset="0"/>
              <a:buChar char="•"/>
              <a:tabLst>
                <a:tab pos="238760" algn="l"/>
                <a:tab pos="314325" algn="l"/>
              </a:tabLst>
            </a:pPr>
            <a:endParaRPr lang="fr-FR" sz="2800" dirty="0">
              <a:solidFill>
                <a:srgbClr val="1E3D7D"/>
              </a:solidFill>
              <a:latin typeface="Aptos" panose="020B0004020202020204" pitchFamily="34" charset="0"/>
              <a:cs typeface="Calibri" panose="020F0502020204030204" pitchFamily="34" charset="0"/>
            </a:endParaRPr>
          </a:p>
        </p:txBody>
      </p:sp>
      <p:sp>
        <p:nvSpPr>
          <p:cNvPr id="5" name="ZoneTexte 4"/>
          <p:cNvSpPr txBox="1"/>
          <p:nvPr/>
        </p:nvSpPr>
        <p:spPr>
          <a:xfrm>
            <a:off x="7842250" y="2593488"/>
            <a:ext cx="4086998" cy="830997"/>
          </a:xfrm>
          <a:prstGeom prst="rect">
            <a:avLst/>
          </a:prstGeom>
          <a:noFill/>
        </p:spPr>
        <p:txBody>
          <a:bodyPr wrap="square" rtlCol="0">
            <a:spAutoFit/>
          </a:bodyPr>
          <a:lstStyle/>
          <a:p>
            <a:r>
              <a:rPr lang="fr-FR" sz="4800" dirty="0">
                <a:solidFill>
                  <a:srgbClr val="224180"/>
                </a:solidFill>
                <a:latin typeface="Aptos" panose="020B0004020202020204" pitchFamily="34" charset="0"/>
                <a:ea typeface="+mj-ea"/>
                <a:cs typeface="Calibri" panose="020F0502020204030204" pitchFamily="34" charset="0"/>
              </a:rPr>
              <a:t>Interrogatoire </a:t>
            </a:r>
          </a:p>
        </p:txBody>
      </p:sp>
    </p:spTree>
    <p:extLst>
      <p:ext uri="{BB962C8B-B14F-4D97-AF65-F5344CB8AC3E}">
        <p14:creationId xmlns:p14="http://schemas.microsoft.com/office/powerpoint/2010/main" val="96026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592CA4-4DDB-AFE3-B026-6DCF919BC4F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184B1F9-1562-275C-D2EB-628934F6619F}"/>
              </a:ext>
            </a:extLst>
          </p:cNvPr>
          <p:cNvSpPr/>
          <p:nvPr/>
        </p:nvSpPr>
        <p:spPr>
          <a:xfrm>
            <a:off x="9823449" y="0"/>
            <a:ext cx="10281249" cy="1130871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a:p>
        </p:txBody>
      </p:sp>
      <p:sp>
        <p:nvSpPr>
          <p:cNvPr id="4" name="object 4">
            <a:extLst>
              <a:ext uri="{FF2B5EF4-FFF2-40B4-BE49-F238E27FC236}">
                <a16:creationId xmlns:a16="http://schemas.microsoft.com/office/drawing/2014/main" id="{93AFE04B-C5D1-5238-37F1-9EB5CF66A780}"/>
              </a:ext>
            </a:extLst>
          </p:cNvPr>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a:p>
        </p:txBody>
      </p:sp>
      <p:pic>
        <p:nvPicPr>
          <p:cNvPr id="3" name="Image 2">
            <a:extLst>
              <a:ext uri="{FF2B5EF4-FFF2-40B4-BE49-F238E27FC236}">
                <a16:creationId xmlns:a16="http://schemas.microsoft.com/office/drawing/2014/main" id="{02BCD108-DF85-9B6B-D875-60733351B3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23" name="object 6">
            <a:extLst>
              <a:ext uri="{FF2B5EF4-FFF2-40B4-BE49-F238E27FC236}">
                <a16:creationId xmlns:a16="http://schemas.microsoft.com/office/drawing/2014/main" id="{899241E3-9BA8-B3A9-9CFE-3E0D4B9648A6}"/>
              </a:ext>
            </a:extLst>
          </p:cNvPr>
          <p:cNvSpPr txBox="1">
            <a:spLocks/>
          </p:cNvSpPr>
          <p:nvPr/>
        </p:nvSpPr>
        <p:spPr>
          <a:xfrm>
            <a:off x="1423992" y="1158875"/>
            <a:ext cx="7408858" cy="1698414"/>
          </a:xfrm>
          <a:prstGeom prst="rect">
            <a:avLst/>
          </a:prstGeom>
        </p:spPr>
        <p:txBody>
          <a:bodyPr vert="horz" wrap="square" lIns="0" tIns="163195" rIns="0" bIns="0" rtlCol="0">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2700" marR="5080">
              <a:lnSpc>
                <a:spcPts val="5940"/>
              </a:lnSpc>
              <a:spcBef>
                <a:spcPts val="1285"/>
              </a:spcBef>
            </a:pPr>
            <a:r>
              <a:rPr lang="fr-FR" dirty="0"/>
              <a:t>Examen clinique rigoureux</a:t>
            </a:r>
          </a:p>
        </p:txBody>
      </p:sp>
      <p:sp>
        <p:nvSpPr>
          <p:cNvPr id="24" name="object 7">
            <a:extLst>
              <a:ext uri="{FF2B5EF4-FFF2-40B4-BE49-F238E27FC236}">
                <a16:creationId xmlns:a16="http://schemas.microsoft.com/office/drawing/2014/main" id="{8453D9AA-99A4-7706-8B86-515772CFFE94}"/>
              </a:ext>
            </a:extLst>
          </p:cNvPr>
          <p:cNvSpPr txBox="1"/>
          <p:nvPr/>
        </p:nvSpPr>
        <p:spPr>
          <a:xfrm>
            <a:off x="550190" y="4283075"/>
            <a:ext cx="7967189" cy="1722908"/>
          </a:xfrm>
          <a:prstGeom prst="rect">
            <a:avLst/>
          </a:prstGeom>
        </p:spPr>
        <p:txBody>
          <a:bodyPr vert="horz" wrap="square" lIns="0" tIns="29845" rIns="0" bIns="0" rtlCol="0">
            <a:spAutoFit/>
          </a:bodyPr>
          <a:lstStyle/>
          <a:p>
            <a:pPr marL="469265" marR="5080" indent="-457200">
              <a:lnSpc>
                <a:spcPts val="3170"/>
              </a:lnSpc>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Un interrogatoire précis</a:t>
            </a:r>
          </a:p>
          <a:p>
            <a:pPr marL="469265" marR="5080" indent="-457200">
              <a:lnSpc>
                <a:spcPts val="3170"/>
              </a:lnSpc>
              <a:spcBef>
                <a:spcPts val="235"/>
              </a:spcBef>
              <a:buFont typeface="Arial" panose="020B0604020202020204" pitchFamily="34" charset="0"/>
              <a:buChar char="•"/>
              <a:tabLst>
                <a:tab pos="238760" algn="l"/>
              </a:tabLst>
            </a:pPr>
            <a:endParaRPr lang="fr-FR" sz="4000" dirty="0">
              <a:solidFill>
                <a:srgbClr val="1E3D7D"/>
              </a:solidFill>
              <a:latin typeface="Aptos" panose="020B0004020202020204" pitchFamily="34" charset="0"/>
              <a:cs typeface="Calibri" panose="020F0502020204030204" pitchFamily="34" charset="0"/>
            </a:endParaRPr>
          </a:p>
          <a:p>
            <a:pPr marL="469265" marR="5080" indent="-457200">
              <a:lnSpc>
                <a:spcPts val="3170"/>
              </a:lnSpc>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Examen physique de la tête au pieds, le dos et les muqueuses…</a:t>
            </a:r>
          </a:p>
        </p:txBody>
      </p:sp>
      <p:pic>
        <p:nvPicPr>
          <p:cNvPr id="10" name="Image 9" descr="sous maxilite et parotidite.jpg">
            <a:extLst>
              <a:ext uri="{FF2B5EF4-FFF2-40B4-BE49-F238E27FC236}">
                <a16:creationId xmlns:a16="http://schemas.microsoft.com/office/drawing/2014/main" id="{737684BB-5DD0-D31D-0D85-B3C20E21CE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250" y="804046"/>
            <a:ext cx="4287555" cy="321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a:extLst>
              <a:ext uri="{FF2B5EF4-FFF2-40B4-BE49-F238E27FC236}">
                <a16:creationId xmlns:a16="http://schemas.microsoft.com/office/drawing/2014/main" id="{3AB1FC3C-DC53-324B-1BAD-26D358437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5805" y="803721"/>
            <a:ext cx="4321098" cy="3240824"/>
          </a:xfrm>
          <a:prstGeom prst="rect">
            <a:avLst/>
          </a:prstGeom>
        </p:spPr>
      </p:pic>
      <p:pic>
        <p:nvPicPr>
          <p:cNvPr id="12" name="Image 11">
            <a:extLst>
              <a:ext uri="{FF2B5EF4-FFF2-40B4-BE49-F238E27FC236}">
                <a16:creationId xmlns:a16="http://schemas.microsoft.com/office/drawing/2014/main" id="{A30430CD-60CA-12D3-AA30-EFE8CA4E2BF4}"/>
              </a:ext>
            </a:extLst>
          </p:cNvPr>
          <p:cNvPicPr>
            <a:picLocks noChangeAspect="1"/>
          </p:cNvPicPr>
          <p:nvPr/>
        </p:nvPicPr>
        <p:blipFill>
          <a:blip r:embed="rId5"/>
          <a:stretch>
            <a:fillRect/>
          </a:stretch>
        </p:blipFill>
        <p:spPr>
          <a:xfrm>
            <a:off x="10697256" y="4021903"/>
            <a:ext cx="4289543" cy="3215666"/>
          </a:xfrm>
          <a:prstGeom prst="rect">
            <a:avLst/>
          </a:prstGeom>
        </p:spPr>
      </p:pic>
      <p:pic>
        <p:nvPicPr>
          <p:cNvPr id="13" name="Espace réservé du contenu 3" descr="cellulite main griffure chat (2).JPG">
            <a:extLst>
              <a:ext uri="{FF2B5EF4-FFF2-40B4-BE49-F238E27FC236}">
                <a16:creationId xmlns:a16="http://schemas.microsoft.com/office/drawing/2014/main" id="{AA53AF35-1167-9415-79DA-414CD36AAA43}"/>
              </a:ext>
            </a:extLst>
          </p:cNvPr>
          <p:cNvPicPr>
            <a:picLocks noChangeAspect="1"/>
          </p:cNvPicPr>
          <p:nvPr/>
        </p:nvPicPr>
        <p:blipFill>
          <a:blip r:embed="rId6"/>
          <a:stretch>
            <a:fillRect/>
          </a:stretch>
        </p:blipFill>
        <p:spPr>
          <a:xfrm>
            <a:off x="14985805" y="4031966"/>
            <a:ext cx="4274138" cy="3205603"/>
          </a:xfrm>
          <a:prstGeom prst="rect">
            <a:avLst/>
          </a:prstGeom>
        </p:spPr>
      </p:pic>
      <p:pic>
        <p:nvPicPr>
          <p:cNvPr id="14" name="Image 3" descr="orteil en saucisse (1).JPG">
            <a:extLst>
              <a:ext uri="{FF2B5EF4-FFF2-40B4-BE49-F238E27FC236}">
                <a16:creationId xmlns:a16="http://schemas.microsoft.com/office/drawing/2014/main" id="{45CA5CF8-F9B6-D4A0-507D-1E24AA45E237}"/>
              </a:ext>
            </a:extLst>
          </p:cNvPr>
          <p:cNvPicPr>
            <a:picLocks noChangeAspect="1"/>
          </p:cNvPicPr>
          <p:nvPr/>
        </p:nvPicPr>
        <p:blipFill rotWithShape="1">
          <a:blip r:embed="rId7"/>
          <a:srcRect r="30826" b="4341"/>
          <a:stretch/>
        </p:blipFill>
        <p:spPr bwMode="auto">
          <a:xfrm>
            <a:off x="10697256" y="7234742"/>
            <a:ext cx="3100452" cy="3215667"/>
          </a:xfrm>
          <a:prstGeom prst="rect">
            <a:avLst/>
          </a:prstGeom>
          <a:noFill/>
          <a:ln w="9525">
            <a:noFill/>
            <a:miter lim="800000"/>
            <a:headEnd/>
            <a:tailEnd/>
          </a:ln>
        </p:spPr>
      </p:pic>
      <p:pic>
        <p:nvPicPr>
          <p:cNvPr id="15" name="Espace réservé du contenu 3" descr="escarre dos et sacrum (2).jpg">
            <a:extLst>
              <a:ext uri="{FF2B5EF4-FFF2-40B4-BE49-F238E27FC236}">
                <a16:creationId xmlns:a16="http://schemas.microsoft.com/office/drawing/2014/main" id="{977C0941-015F-3F8B-A92A-9759FF475CA6}"/>
              </a:ext>
            </a:extLst>
          </p:cNvPr>
          <p:cNvPicPr>
            <a:picLocks noChangeAspect="1"/>
          </p:cNvPicPr>
          <p:nvPr/>
        </p:nvPicPr>
        <p:blipFill>
          <a:blip r:embed="rId8" cstate="print"/>
          <a:stretch>
            <a:fillRect/>
          </a:stretch>
        </p:blipFill>
        <p:spPr>
          <a:xfrm>
            <a:off x="13797708" y="7234742"/>
            <a:ext cx="4289543" cy="3217609"/>
          </a:xfrm>
          <a:prstGeom prst="rect">
            <a:avLst/>
          </a:prstGeom>
        </p:spPr>
      </p:pic>
    </p:spTree>
    <p:extLst>
      <p:ext uri="{BB962C8B-B14F-4D97-AF65-F5344CB8AC3E}">
        <p14:creationId xmlns:p14="http://schemas.microsoft.com/office/powerpoint/2010/main" val="284764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DC1892-0771-4AB1-4CD7-ACD695156342}"/>
            </a:ext>
          </a:extLst>
        </p:cNvPr>
        <p:cNvGrpSpPr/>
        <p:nvPr/>
      </p:nvGrpSpPr>
      <p:grpSpPr>
        <a:xfrm>
          <a:off x="0" y="0"/>
          <a:ext cx="0" cy="0"/>
          <a:chOff x="0" y="0"/>
          <a:chExt cx="0" cy="0"/>
        </a:xfrm>
      </p:grpSpPr>
      <p:grpSp>
        <p:nvGrpSpPr>
          <p:cNvPr id="7" name="Groupe 6">
            <a:extLst>
              <a:ext uri="{FF2B5EF4-FFF2-40B4-BE49-F238E27FC236}">
                <a16:creationId xmlns:a16="http://schemas.microsoft.com/office/drawing/2014/main" id="{F330D7CD-7092-C69E-CC95-A8256D355795}"/>
              </a:ext>
            </a:extLst>
          </p:cNvPr>
          <p:cNvGrpSpPr>
            <a:grpSpLocks noGrp="1" noUngrp="1" noRot="1" noMove="1" noResize="1"/>
          </p:cNvGrpSpPr>
          <p:nvPr/>
        </p:nvGrpSpPr>
        <p:grpSpPr>
          <a:xfrm>
            <a:off x="9964383" y="0"/>
            <a:ext cx="10140315" cy="11309056"/>
            <a:chOff x="9964383" y="0"/>
            <a:chExt cx="10140315" cy="11309056"/>
          </a:xfrm>
        </p:grpSpPr>
        <p:sp>
          <p:nvSpPr>
            <p:cNvPr id="5" name="object 2">
              <a:extLst>
                <a:ext uri="{FF2B5EF4-FFF2-40B4-BE49-F238E27FC236}">
                  <a16:creationId xmlns:a16="http://schemas.microsoft.com/office/drawing/2014/main" id="{7E105BF4-A3DF-102B-1B9D-6F664558DFB1}"/>
                </a:ext>
              </a:extLst>
            </p:cNvPr>
            <p:cNvSpPr>
              <a:spLocks noGrp="1" noRot="1" noMove="1" noResize="1" noEditPoints="1" noAdjustHandles="1" noChangeArrowheads="1" noChangeShapeType="1"/>
            </p:cNvSpPr>
            <p:nvPr/>
          </p:nvSpPr>
          <p:spPr>
            <a:xfrm>
              <a:off x="9964383" y="0"/>
              <a:ext cx="10140315" cy="1130871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a:p>
          </p:txBody>
        </p:sp>
        <p:sp>
          <p:nvSpPr>
            <p:cNvPr id="6" name="object 4">
              <a:extLst>
                <a:ext uri="{FF2B5EF4-FFF2-40B4-BE49-F238E27FC236}">
                  <a16:creationId xmlns:a16="http://schemas.microsoft.com/office/drawing/2014/main" id="{810A4D68-EAE0-C086-B4EC-11466F0C33FB}"/>
                </a:ext>
              </a:extLst>
            </p:cNvPr>
            <p:cNvSpPr>
              <a:spLocks noGrp="1" noRot="1" noMove="1" noResize="1" noEditPoints="1" noAdjustHandles="1" noChangeArrowheads="1" noChangeShapeType="1"/>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solidFill>
          </p:spPr>
          <p:txBody>
            <a:bodyPr wrap="square" lIns="0" tIns="0" rIns="0" bIns="0" rtlCol="0"/>
            <a:lstStyle/>
            <a:p>
              <a:endParaRPr/>
            </a:p>
          </p:txBody>
        </p:sp>
      </p:grpSp>
      <p:pic>
        <p:nvPicPr>
          <p:cNvPr id="3" name="Image 2">
            <a:extLst>
              <a:ext uri="{FF2B5EF4-FFF2-40B4-BE49-F238E27FC236}">
                <a16:creationId xmlns:a16="http://schemas.microsoft.com/office/drawing/2014/main" id="{D21942F7-74A1-8D1F-336A-2C049D413B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23" name="object 6">
            <a:extLst>
              <a:ext uri="{FF2B5EF4-FFF2-40B4-BE49-F238E27FC236}">
                <a16:creationId xmlns:a16="http://schemas.microsoft.com/office/drawing/2014/main" id="{D1A78D64-ABEA-3763-140F-BB066480677E}"/>
              </a:ext>
            </a:extLst>
          </p:cNvPr>
          <p:cNvSpPr txBox="1">
            <a:spLocks/>
          </p:cNvSpPr>
          <p:nvPr/>
        </p:nvSpPr>
        <p:spPr>
          <a:xfrm>
            <a:off x="1423992" y="1158875"/>
            <a:ext cx="7408858" cy="1698414"/>
          </a:xfrm>
          <a:prstGeom prst="rect">
            <a:avLst/>
          </a:prstGeom>
        </p:spPr>
        <p:txBody>
          <a:bodyPr vert="horz" wrap="square" lIns="0" tIns="163195" rIns="0" bIns="0" rtlCol="0">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2700" marR="5080">
              <a:lnSpc>
                <a:spcPts val="5940"/>
              </a:lnSpc>
              <a:spcBef>
                <a:spcPts val="1285"/>
              </a:spcBef>
            </a:pPr>
            <a:r>
              <a:rPr lang="fr-FR" dirty="0"/>
              <a:t>Examen clinique rigoureux</a:t>
            </a:r>
          </a:p>
        </p:txBody>
      </p:sp>
      <p:sp>
        <p:nvSpPr>
          <p:cNvPr id="24" name="object 7">
            <a:extLst>
              <a:ext uri="{FF2B5EF4-FFF2-40B4-BE49-F238E27FC236}">
                <a16:creationId xmlns:a16="http://schemas.microsoft.com/office/drawing/2014/main" id="{09A808B1-45CC-31CB-C3D9-410A909609F0}"/>
              </a:ext>
            </a:extLst>
          </p:cNvPr>
          <p:cNvSpPr txBox="1"/>
          <p:nvPr/>
        </p:nvSpPr>
        <p:spPr>
          <a:xfrm>
            <a:off x="1289050" y="4359275"/>
            <a:ext cx="7028658" cy="2996846"/>
          </a:xfrm>
          <a:prstGeom prst="rect">
            <a:avLst/>
          </a:prstGeom>
        </p:spPr>
        <p:txBody>
          <a:bodyPr vert="horz" wrap="square" lIns="0" tIns="29845" rIns="0" bIns="0" rtlCol="0">
            <a:spAutoFit/>
          </a:bodyPr>
          <a:lstStyle/>
          <a:p>
            <a:pPr marL="469265" marR="5080" indent="-457200">
              <a:lnSpc>
                <a:spcPts val="3170"/>
              </a:lnSpc>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Un interrogatoire précis</a:t>
            </a:r>
          </a:p>
          <a:p>
            <a:pPr marL="469265" marR="5080" indent="-457200">
              <a:lnSpc>
                <a:spcPts val="3170"/>
              </a:lnSpc>
              <a:spcBef>
                <a:spcPts val="235"/>
              </a:spcBef>
              <a:buFont typeface="Arial" panose="020B0604020202020204" pitchFamily="34" charset="0"/>
              <a:buChar char="•"/>
              <a:tabLst>
                <a:tab pos="238760"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nSpc>
                <a:spcPts val="3170"/>
              </a:lnSpc>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Examen physique de la tête au pieds, le dos et les muqueuses…</a:t>
            </a:r>
          </a:p>
          <a:p>
            <a:pPr marL="469265" marR="5080" indent="-457200">
              <a:lnSpc>
                <a:spcPts val="3170"/>
              </a:lnSpc>
              <a:spcBef>
                <a:spcPts val="235"/>
              </a:spcBef>
              <a:buFont typeface="Arial" panose="020B0604020202020204" pitchFamily="34" charset="0"/>
              <a:buChar char="•"/>
              <a:tabLst>
                <a:tab pos="238760"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nSpc>
                <a:spcPts val="3170"/>
              </a:lnSpc>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Examiner les sites de ponction et d’injection même sous cutanés</a:t>
            </a:r>
          </a:p>
        </p:txBody>
      </p:sp>
      <p:pic>
        <p:nvPicPr>
          <p:cNvPr id="8" name="Image 5" descr="veinite sur perf.JPG">
            <a:extLst>
              <a:ext uri="{FF2B5EF4-FFF2-40B4-BE49-F238E27FC236}">
                <a16:creationId xmlns:a16="http://schemas.microsoft.com/office/drawing/2014/main" id="{53BE0E46-A248-75EE-E7E5-414055FA37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0031" y="1026486"/>
            <a:ext cx="8229018" cy="462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descr="hypodermite sur perf sous cut de rocéphine.jpg">
            <a:extLst>
              <a:ext uri="{FF2B5EF4-FFF2-40B4-BE49-F238E27FC236}">
                <a16:creationId xmlns:a16="http://schemas.microsoft.com/office/drawing/2014/main" id="{1A52CDC9-CC12-C236-EE9C-E388991227C8}"/>
              </a:ext>
            </a:extLst>
          </p:cNvPr>
          <p:cNvPicPr>
            <a:picLocks noChangeAspect="1"/>
          </p:cNvPicPr>
          <p:nvPr/>
        </p:nvPicPr>
        <p:blipFill>
          <a:blip r:embed="rId4" cstate="print"/>
          <a:srcRect/>
          <a:stretch>
            <a:fillRect/>
          </a:stretch>
        </p:blipFill>
        <p:spPr bwMode="auto">
          <a:xfrm>
            <a:off x="10919448" y="5657375"/>
            <a:ext cx="6171766" cy="4628825"/>
          </a:xfrm>
          <a:prstGeom prst="rect">
            <a:avLst/>
          </a:prstGeom>
          <a:noFill/>
          <a:ln w="9525">
            <a:noFill/>
            <a:miter lim="800000"/>
            <a:headEnd/>
            <a:tailEnd/>
          </a:ln>
        </p:spPr>
      </p:pic>
    </p:spTree>
    <p:extLst>
      <p:ext uri="{BB962C8B-B14F-4D97-AF65-F5344CB8AC3E}">
        <p14:creationId xmlns:p14="http://schemas.microsoft.com/office/powerpoint/2010/main" val="2490289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5983CE-88DD-B6C3-B28F-4ED95D59C4C7}"/>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E1A50D01-508B-C1FF-C9CC-00CC6FE559E7}"/>
              </a:ext>
            </a:extLst>
          </p:cNvPr>
          <p:cNvGrpSpPr>
            <a:grpSpLocks/>
          </p:cNvGrpSpPr>
          <p:nvPr/>
        </p:nvGrpSpPr>
        <p:grpSpPr>
          <a:xfrm>
            <a:off x="0" y="16192"/>
            <a:ext cx="20104100" cy="11308715"/>
            <a:chOff x="5373" y="635"/>
            <a:chExt cx="20104100" cy="11308715"/>
          </a:xfrm>
        </p:grpSpPr>
        <p:sp>
          <p:nvSpPr>
            <p:cNvPr id="2" name="object 2">
              <a:extLst>
                <a:ext uri="{FF2B5EF4-FFF2-40B4-BE49-F238E27FC236}">
                  <a16:creationId xmlns:a16="http://schemas.microsoft.com/office/drawing/2014/main" id="{3F075592-3BD6-1415-2014-2388EBF5B978}"/>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a:p>
          </p:txBody>
        </p:sp>
        <p:sp>
          <p:nvSpPr>
            <p:cNvPr id="3" name="object 3">
              <a:extLst>
                <a:ext uri="{FF2B5EF4-FFF2-40B4-BE49-F238E27FC236}">
                  <a16:creationId xmlns:a16="http://schemas.microsoft.com/office/drawing/2014/main" id="{8BEBCF1D-ED9D-5DAC-FB95-15BC1F85199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a:p>
          </p:txBody>
        </p:sp>
      </p:grpSp>
      <p:sp>
        <p:nvSpPr>
          <p:cNvPr id="4" name="object 4">
            <a:extLst>
              <a:ext uri="{FF2B5EF4-FFF2-40B4-BE49-F238E27FC236}">
                <a16:creationId xmlns:a16="http://schemas.microsoft.com/office/drawing/2014/main" id="{8418DE09-7FA6-A0B0-E690-143CF537658D}"/>
              </a:ext>
            </a:extLst>
          </p:cNvPr>
          <p:cNvSpPr txBox="1">
            <a:spLocks noGrp="1"/>
          </p:cNvSpPr>
          <p:nvPr>
            <p:ph type="title"/>
          </p:nvPr>
        </p:nvSpPr>
        <p:spPr>
          <a:xfrm>
            <a:off x="1364380" y="408968"/>
            <a:ext cx="17374869" cy="1245725"/>
          </a:xfrm>
          <a:prstGeom prst="rect">
            <a:avLst/>
          </a:prstGeom>
        </p:spPr>
        <p:txBody>
          <a:bodyPr vert="horz" wrap="square" lIns="0" tIns="14604" rIns="0" bIns="0" rtlCol="0">
            <a:spAutoFit/>
          </a:bodyPr>
          <a:lstStyle/>
          <a:p>
            <a:pPr algn="ctr">
              <a:lnSpc>
                <a:spcPct val="150000"/>
              </a:lnSpc>
            </a:pPr>
            <a:r>
              <a:rPr lang="fr-FR" dirty="0"/>
              <a:t>Rechercher les fièvres d’origine non infectieuse</a:t>
            </a:r>
          </a:p>
        </p:txBody>
      </p:sp>
      <p:sp>
        <p:nvSpPr>
          <p:cNvPr id="35" name="Rectangle : coins arrondis 34">
            <a:extLst>
              <a:ext uri="{FF2B5EF4-FFF2-40B4-BE49-F238E27FC236}">
                <a16:creationId xmlns:a16="http://schemas.microsoft.com/office/drawing/2014/main" id="{8E7DB354-4BC6-D03D-227C-AC745F42466A}"/>
              </a:ext>
            </a:extLst>
          </p:cNvPr>
          <p:cNvSpPr/>
          <p:nvPr/>
        </p:nvSpPr>
        <p:spPr>
          <a:xfrm>
            <a:off x="1136650" y="2047469"/>
            <a:ext cx="17945968" cy="7867522"/>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a:extLst>
              <a:ext uri="{FF2B5EF4-FFF2-40B4-BE49-F238E27FC236}">
                <a16:creationId xmlns:a16="http://schemas.microsoft.com/office/drawing/2014/main" id="{1023DC93-0A55-924F-D142-741A8C3C5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pic>
        <p:nvPicPr>
          <p:cNvPr id="5" name="Image 4" descr="2013-04-22 17.47.44.jpg">
            <a:extLst>
              <a:ext uri="{FF2B5EF4-FFF2-40B4-BE49-F238E27FC236}">
                <a16:creationId xmlns:a16="http://schemas.microsoft.com/office/drawing/2014/main" id="{7167553B-F483-6758-133E-DB2B37AE927A}"/>
              </a:ext>
            </a:extLst>
          </p:cNvPr>
          <p:cNvPicPr>
            <a:picLocks noChangeAspect="1"/>
          </p:cNvPicPr>
          <p:nvPr/>
        </p:nvPicPr>
        <p:blipFill>
          <a:blip r:embed="rId3" cstate="print"/>
          <a:srcRect r="50000" b="7723"/>
          <a:stretch>
            <a:fillRect/>
          </a:stretch>
        </p:blipFill>
        <p:spPr>
          <a:xfrm>
            <a:off x="2111402" y="2816941"/>
            <a:ext cx="3536181" cy="2774212"/>
          </a:xfrm>
          <a:prstGeom prst="rect">
            <a:avLst/>
          </a:prstGeom>
        </p:spPr>
      </p:pic>
      <p:pic>
        <p:nvPicPr>
          <p:cNvPr id="6" name="Image 9" descr="DRESS allopurinol (2).JPG">
            <a:extLst>
              <a:ext uri="{FF2B5EF4-FFF2-40B4-BE49-F238E27FC236}">
                <a16:creationId xmlns:a16="http://schemas.microsoft.com/office/drawing/2014/main" id="{F19F1500-ED63-B351-41C4-215EAD9361DA}"/>
              </a:ext>
            </a:extLst>
          </p:cNvPr>
          <p:cNvPicPr>
            <a:picLocks noChangeAspect="1"/>
          </p:cNvPicPr>
          <p:nvPr/>
        </p:nvPicPr>
        <p:blipFill>
          <a:blip r:embed="rId4"/>
          <a:srcRect/>
          <a:stretch>
            <a:fillRect/>
          </a:stretch>
        </p:blipFill>
        <p:spPr bwMode="auto">
          <a:xfrm>
            <a:off x="6251228" y="2816941"/>
            <a:ext cx="3651635" cy="2738629"/>
          </a:xfrm>
          <a:prstGeom prst="rect">
            <a:avLst/>
          </a:prstGeom>
          <a:noFill/>
          <a:ln w="9525">
            <a:noFill/>
            <a:miter lim="800000"/>
            <a:headEnd/>
            <a:tailEnd/>
          </a:ln>
        </p:spPr>
      </p:pic>
      <p:pic>
        <p:nvPicPr>
          <p:cNvPr id="7" name="Image 6" descr="artere temp gauche (2).JPG">
            <a:extLst>
              <a:ext uri="{FF2B5EF4-FFF2-40B4-BE49-F238E27FC236}">
                <a16:creationId xmlns:a16="http://schemas.microsoft.com/office/drawing/2014/main" id="{BE539025-C197-8251-DBD7-31AC23359C7C}"/>
              </a:ext>
            </a:extLst>
          </p:cNvPr>
          <p:cNvPicPr>
            <a:picLocks noChangeAspect="1"/>
          </p:cNvPicPr>
          <p:nvPr/>
        </p:nvPicPr>
        <p:blipFill>
          <a:blip r:embed="rId5" cstate="print"/>
          <a:stretch>
            <a:fillRect/>
          </a:stretch>
        </p:blipFill>
        <p:spPr>
          <a:xfrm>
            <a:off x="10570272" y="2810717"/>
            <a:ext cx="3651635" cy="2739151"/>
          </a:xfrm>
          <a:prstGeom prst="rect">
            <a:avLst/>
          </a:prstGeom>
        </p:spPr>
      </p:pic>
      <p:sp>
        <p:nvSpPr>
          <p:cNvPr id="15" name="ZoneTexte 14">
            <a:extLst>
              <a:ext uri="{FF2B5EF4-FFF2-40B4-BE49-F238E27FC236}">
                <a16:creationId xmlns:a16="http://schemas.microsoft.com/office/drawing/2014/main" id="{5DA9C625-D110-4752-21F3-7E1F22F37626}"/>
              </a:ext>
            </a:extLst>
          </p:cNvPr>
          <p:cNvSpPr txBox="1"/>
          <p:nvPr/>
        </p:nvSpPr>
        <p:spPr>
          <a:xfrm>
            <a:off x="2111402" y="5668676"/>
            <a:ext cx="1983460" cy="492443"/>
          </a:xfrm>
          <a:prstGeom prst="rect">
            <a:avLst/>
          </a:prstGeom>
          <a:noFill/>
        </p:spPr>
        <p:txBody>
          <a:bodyPr wrap="square">
            <a:spAutoFit/>
          </a:bodyPr>
          <a:lstStyle/>
          <a:p>
            <a:pPr marL="12065" marR="5080">
              <a:lnSpc>
                <a:spcPts val="3170"/>
              </a:lnSpc>
              <a:spcBef>
                <a:spcPts val="235"/>
              </a:spcBef>
              <a:tabLst>
                <a:tab pos="238760" algn="l"/>
              </a:tabLst>
            </a:pPr>
            <a:r>
              <a:rPr lang="fr-FR" sz="2600" dirty="0">
                <a:solidFill>
                  <a:srgbClr val="1E3D7D"/>
                </a:solidFill>
                <a:latin typeface="Aptos" panose="020B0004020202020204" pitchFamily="34" charset="0"/>
                <a:cs typeface="Calibri" panose="020F0502020204030204" pitchFamily="34" charset="0"/>
              </a:rPr>
              <a:t>Cancer</a:t>
            </a:r>
          </a:p>
        </p:txBody>
      </p:sp>
      <p:sp>
        <p:nvSpPr>
          <p:cNvPr id="16" name="ZoneTexte 15">
            <a:extLst>
              <a:ext uri="{FF2B5EF4-FFF2-40B4-BE49-F238E27FC236}">
                <a16:creationId xmlns:a16="http://schemas.microsoft.com/office/drawing/2014/main" id="{17E15AB1-E38F-373F-2700-0587B9F50CDE}"/>
              </a:ext>
            </a:extLst>
          </p:cNvPr>
          <p:cNvSpPr txBox="1"/>
          <p:nvPr/>
        </p:nvSpPr>
        <p:spPr>
          <a:xfrm>
            <a:off x="6208602" y="5668676"/>
            <a:ext cx="2790425" cy="492443"/>
          </a:xfrm>
          <a:prstGeom prst="rect">
            <a:avLst/>
          </a:prstGeom>
          <a:noFill/>
        </p:spPr>
        <p:txBody>
          <a:bodyPr wrap="square">
            <a:spAutoFit/>
          </a:bodyPr>
          <a:lstStyle/>
          <a:p>
            <a:pPr marL="12065" marR="5080" algn="l">
              <a:lnSpc>
                <a:spcPts val="3170"/>
              </a:lnSpc>
              <a:spcBef>
                <a:spcPts val="235"/>
              </a:spcBef>
              <a:tabLst>
                <a:tab pos="238760" algn="l"/>
              </a:tabLst>
            </a:pPr>
            <a:r>
              <a:rPr lang="fr-FR" sz="2600" dirty="0">
                <a:solidFill>
                  <a:srgbClr val="1E3D7D"/>
                </a:solidFill>
                <a:latin typeface="Aptos" panose="020B0004020202020204" pitchFamily="34" charset="0"/>
                <a:cs typeface="Calibri" panose="020F0502020204030204" pitchFamily="34" charset="0"/>
              </a:rPr>
              <a:t>Médicaments</a:t>
            </a:r>
          </a:p>
        </p:txBody>
      </p:sp>
      <p:sp>
        <p:nvSpPr>
          <p:cNvPr id="18" name="ZoneTexte 17">
            <a:extLst>
              <a:ext uri="{FF2B5EF4-FFF2-40B4-BE49-F238E27FC236}">
                <a16:creationId xmlns:a16="http://schemas.microsoft.com/office/drawing/2014/main" id="{F5CEEAA0-2983-A2E9-A839-3186EE57009C}"/>
              </a:ext>
            </a:extLst>
          </p:cNvPr>
          <p:cNvSpPr txBox="1"/>
          <p:nvPr/>
        </p:nvSpPr>
        <p:spPr>
          <a:xfrm>
            <a:off x="10547520" y="5668676"/>
            <a:ext cx="2934624" cy="492443"/>
          </a:xfrm>
          <a:prstGeom prst="rect">
            <a:avLst/>
          </a:prstGeom>
          <a:noFill/>
        </p:spPr>
        <p:txBody>
          <a:bodyPr wrap="square">
            <a:spAutoFit/>
          </a:bodyPr>
          <a:lstStyle/>
          <a:p>
            <a:pPr marL="12065" marR="5080" algn="l">
              <a:lnSpc>
                <a:spcPts val="3170"/>
              </a:lnSpc>
              <a:spcBef>
                <a:spcPts val="235"/>
              </a:spcBef>
              <a:tabLst>
                <a:tab pos="238760" algn="l"/>
              </a:tabLst>
            </a:pPr>
            <a:r>
              <a:rPr lang="fr-FR" sz="2600" dirty="0">
                <a:solidFill>
                  <a:srgbClr val="1E3D7D"/>
                </a:solidFill>
                <a:latin typeface="Aptos" panose="020B0004020202020204" pitchFamily="34" charset="0"/>
                <a:cs typeface="Calibri" panose="020F0502020204030204" pitchFamily="34" charset="0"/>
              </a:rPr>
              <a:t>Vascularites/MAI</a:t>
            </a:r>
          </a:p>
        </p:txBody>
      </p:sp>
      <p:pic>
        <p:nvPicPr>
          <p:cNvPr id="19" name="Image 18" descr="goitre (1).JPG">
            <a:extLst>
              <a:ext uri="{FF2B5EF4-FFF2-40B4-BE49-F238E27FC236}">
                <a16:creationId xmlns:a16="http://schemas.microsoft.com/office/drawing/2014/main" id="{3EC21AC4-968F-6B48-6199-2724EC9BB03A}"/>
              </a:ext>
            </a:extLst>
          </p:cNvPr>
          <p:cNvPicPr>
            <a:picLocks noChangeAspect="1"/>
          </p:cNvPicPr>
          <p:nvPr/>
        </p:nvPicPr>
        <p:blipFill>
          <a:blip r:embed="rId6" cstate="print"/>
          <a:srcRect l="16406" t="17708" r="20312" b="11458"/>
          <a:stretch>
            <a:fillRect/>
          </a:stretch>
        </p:blipFill>
        <p:spPr>
          <a:xfrm>
            <a:off x="14817255" y="2826592"/>
            <a:ext cx="3262307" cy="2739151"/>
          </a:xfrm>
          <a:prstGeom prst="rect">
            <a:avLst/>
          </a:prstGeom>
        </p:spPr>
      </p:pic>
      <p:sp>
        <p:nvSpPr>
          <p:cNvPr id="20" name="ZoneTexte 19">
            <a:extLst>
              <a:ext uri="{FF2B5EF4-FFF2-40B4-BE49-F238E27FC236}">
                <a16:creationId xmlns:a16="http://schemas.microsoft.com/office/drawing/2014/main" id="{61D3EAC3-1E2C-CAD1-BE4D-97DD6BABFB4A}"/>
              </a:ext>
            </a:extLst>
          </p:cNvPr>
          <p:cNvSpPr txBox="1"/>
          <p:nvPr/>
        </p:nvSpPr>
        <p:spPr>
          <a:xfrm>
            <a:off x="14796791" y="5668676"/>
            <a:ext cx="2934624" cy="928459"/>
          </a:xfrm>
          <a:prstGeom prst="rect">
            <a:avLst/>
          </a:prstGeom>
          <a:noFill/>
        </p:spPr>
        <p:txBody>
          <a:bodyPr wrap="square">
            <a:spAutoFit/>
          </a:bodyPr>
          <a:lstStyle/>
          <a:p>
            <a:pPr marL="12065" marR="5080" algn="l">
              <a:lnSpc>
                <a:spcPts val="3170"/>
              </a:lnSpc>
              <a:spcBef>
                <a:spcPts val="235"/>
              </a:spcBef>
              <a:tabLst>
                <a:tab pos="238760" algn="l"/>
              </a:tabLst>
            </a:pPr>
            <a:r>
              <a:rPr lang="fr-FR" sz="2600" dirty="0" err="1">
                <a:solidFill>
                  <a:srgbClr val="1E3D7D"/>
                </a:solidFill>
                <a:latin typeface="Aptos" panose="020B0004020202020204" pitchFamily="34" charset="0"/>
                <a:cs typeface="Calibri" panose="020F0502020204030204" pitchFamily="34" charset="0"/>
              </a:rPr>
              <a:t>Endocrinopathies</a:t>
            </a:r>
            <a:r>
              <a:rPr lang="fr-FR" sz="2600" dirty="0">
                <a:solidFill>
                  <a:srgbClr val="1E3D7D"/>
                </a:solidFill>
                <a:latin typeface="Aptos" panose="020B0004020202020204" pitchFamily="34" charset="0"/>
                <a:cs typeface="Calibri" panose="020F0502020204030204" pitchFamily="34" charset="0"/>
              </a:rPr>
              <a:t> </a:t>
            </a:r>
          </a:p>
          <a:p>
            <a:pPr marL="12065" marR="5080" algn="l">
              <a:lnSpc>
                <a:spcPts val="3170"/>
              </a:lnSpc>
              <a:spcBef>
                <a:spcPts val="235"/>
              </a:spcBef>
              <a:tabLst>
                <a:tab pos="238760" algn="l"/>
              </a:tabLst>
            </a:pPr>
            <a:r>
              <a:rPr lang="fr-FR" sz="2600" dirty="0">
                <a:solidFill>
                  <a:srgbClr val="1E3D7D"/>
                </a:solidFill>
                <a:latin typeface="Aptos" panose="020B0004020202020204" pitchFamily="34" charset="0"/>
                <a:cs typeface="Calibri" panose="020F0502020204030204" pitchFamily="34" charset="0"/>
              </a:rPr>
              <a:t>(TSH, I surrénale)</a:t>
            </a:r>
          </a:p>
        </p:txBody>
      </p:sp>
      <p:pic>
        <p:nvPicPr>
          <p:cNvPr id="21" name="Image 15" descr="arthrite goutteuse (2).JPG">
            <a:extLst>
              <a:ext uri="{FF2B5EF4-FFF2-40B4-BE49-F238E27FC236}">
                <a16:creationId xmlns:a16="http://schemas.microsoft.com/office/drawing/2014/main" id="{C20620B5-12D4-3F74-4D9C-29FF7BEABB68}"/>
              </a:ext>
            </a:extLst>
          </p:cNvPr>
          <p:cNvPicPr>
            <a:picLocks noChangeAspect="1"/>
          </p:cNvPicPr>
          <p:nvPr/>
        </p:nvPicPr>
        <p:blipFill>
          <a:blip r:embed="rId7"/>
          <a:srcRect l="27762" t="15585" r="29865"/>
          <a:stretch>
            <a:fillRect/>
          </a:stretch>
        </p:blipFill>
        <p:spPr bwMode="auto">
          <a:xfrm rot="16200000">
            <a:off x="2700765" y="5983793"/>
            <a:ext cx="2357454" cy="3523279"/>
          </a:xfrm>
          <a:prstGeom prst="rect">
            <a:avLst/>
          </a:prstGeom>
          <a:noFill/>
          <a:ln w="9525">
            <a:noFill/>
            <a:miter lim="800000"/>
            <a:headEnd/>
            <a:tailEnd/>
          </a:ln>
        </p:spPr>
      </p:pic>
      <p:sp>
        <p:nvSpPr>
          <p:cNvPr id="24" name="ZoneTexte 23">
            <a:extLst>
              <a:ext uri="{FF2B5EF4-FFF2-40B4-BE49-F238E27FC236}">
                <a16:creationId xmlns:a16="http://schemas.microsoft.com/office/drawing/2014/main" id="{A7555B63-C515-DF25-0EFA-C06A1546E58F}"/>
              </a:ext>
            </a:extLst>
          </p:cNvPr>
          <p:cNvSpPr txBox="1"/>
          <p:nvPr/>
        </p:nvSpPr>
        <p:spPr>
          <a:xfrm>
            <a:off x="2111220" y="8972232"/>
            <a:ext cx="4968848" cy="492443"/>
          </a:xfrm>
          <a:prstGeom prst="rect">
            <a:avLst/>
          </a:prstGeom>
          <a:noFill/>
        </p:spPr>
        <p:txBody>
          <a:bodyPr wrap="square">
            <a:spAutoFit/>
          </a:bodyPr>
          <a:lstStyle/>
          <a:p>
            <a:pPr marL="12065" marR="5080">
              <a:lnSpc>
                <a:spcPts val="3170"/>
              </a:lnSpc>
              <a:spcBef>
                <a:spcPts val="235"/>
              </a:spcBef>
              <a:tabLst>
                <a:tab pos="238760" algn="l"/>
              </a:tabLst>
            </a:pPr>
            <a:r>
              <a:rPr lang="fr-FR" sz="2600" dirty="0">
                <a:solidFill>
                  <a:srgbClr val="1E3D7D"/>
                </a:solidFill>
                <a:latin typeface="Aptos" panose="020B0004020202020204" pitchFamily="34" charset="0"/>
                <a:cs typeface="Calibri" panose="020F0502020204030204" pitchFamily="34" charset="0"/>
              </a:rPr>
              <a:t>Arthrites microcristallines</a:t>
            </a:r>
          </a:p>
        </p:txBody>
      </p:sp>
      <p:pic>
        <p:nvPicPr>
          <p:cNvPr id="25" name="Image 24" descr="EP bilatérale (7).JPG">
            <a:extLst>
              <a:ext uri="{FF2B5EF4-FFF2-40B4-BE49-F238E27FC236}">
                <a16:creationId xmlns:a16="http://schemas.microsoft.com/office/drawing/2014/main" id="{CC52B7E8-1944-836B-7811-FE72911148BB}"/>
              </a:ext>
            </a:extLst>
          </p:cNvPr>
          <p:cNvPicPr>
            <a:picLocks noChangeAspect="1"/>
          </p:cNvPicPr>
          <p:nvPr/>
        </p:nvPicPr>
        <p:blipFill>
          <a:blip r:embed="rId8"/>
          <a:srcRect l="9091" t="11364" b="9090"/>
          <a:stretch>
            <a:fillRect/>
          </a:stretch>
        </p:blipFill>
        <p:spPr>
          <a:xfrm>
            <a:off x="10151304" y="6529090"/>
            <a:ext cx="2014493" cy="2350625"/>
          </a:xfrm>
          <a:prstGeom prst="rect">
            <a:avLst/>
          </a:prstGeom>
        </p:spPr>
      </p:pic>
      <p:pic>
        <p:nvPicPr>
          <p:cNvPr id="26" name="Image 17" descr="dissoc pouls T.JPG">
            <a:extLst>
              <a:ext uri="{FF2B5EF4-FFF2-40B4-BE49-F238E27FC236}">
                <a16:creationId xmlns:a16="http://schemas.microsoft.com/office/drawing/2014/main" id="{F4F848DD-4303-907E-63A2-BF3245CB7DB9}"/>
              </a:ext>
            </a:extLst>
          </p:cNvPr>
          <p:cNvPicPr>
            <a:picLocks noChangeAspect="1"/>
          </p:cNvPicPr>
          <p:nvPr/>
        </p:nvPicPr>
        <p:blipFill>
          <a:blip r:embed="rId9"/>
          <a:srcRect r="12500" b="30011"/>
          <a:stretch>
            <a:fillRect/>
          </a:stretch>
        </p:blipFill>
        <p:spPr bwMode="auto">
          <a:xfrm>
            <a:off x="6213244" y="6573535"/>
            <a:ext cx="3917105" cy="2350625"/>
          </a:xfrm>
          <a:prstGeom prst="rect">
            <a:avLst/>
          </a:prstGeom>
          <a:noFill/>
          <a:ln w="9525">
            <a:noFill/>
            <a:miter lim="800000"/>
            <a:headEnd/>
            <a:tailEnd/>
          </a:ln>
        </p:spPr>
      </p:pic>
      <p:sp>
        <p:nvSpPr>
          <p:cNvPr id="27" name="ZoneTexte 26">
            <a:extLst>
              <a:ext uri="{FF2B5EF4-FFF2-40B4-BE49-F238E27FC236}">
                <a16:creationId xmlns:a16="http://schemas.microsoft.com/office/drawing/2014/main" id="{2379FD53-3E9D-6106-5E9F-73A05534FD7B}"/>
              </a:ext>
            </a:extLst>
          </p:cNvPr>
          <p:cNvSpPr txBox="1"/>
          <p:nvPr/>
        </p:nvSpPr>
        <p:spPr>
          <a:xfrm>
            <a:off x="6217056" y="8972232"/>
            <a:ext cx="4968848" cy="492443"/>
          </a:xfrm>
          <a:prstGeom prst="rect">
            <a:avLst/>
          </a:prstGeom>
          <a:noFill/>
        </p:spPr>
        <p:txBody>
          <a:bodyPr wrap="square">
            <a:spAutoFit/>
          </a:bodyPr>
          <a:lstStyle/>
          <a:p>
            <a:pPr marL="12065" marR="5080">
              <a:lnSpc>
                <a:spcPts val="3170"/>
              </a:lnSpc>
              <a:spcBef>
                <a:spcPts val="235"/>
              </a:spcBef>
              <a:tabLst>
                <a:tab pos="238760" algn="l"/>
              </a:tabLst>
            </a:pPr>
            <a:r>
              <a:rPr lang="fr-FR" sz="2600" dirty="0">
                <a:solidFill>
                  <a:srgbClr val="1E3D7D"/>
                </a:solidFill>
                <a:latin typeface="Aptos" panose="020B0004020202020204" pitchFamily="34" charset="0"/>
                <a:cs typeface="Calibri" panose="020F0502020204030204" pitchFamily="34" charset="0"/>
              </a:rPr>
              <a:t>MTEV</a:t>
            </a:r>
          </a:p>
        </p:txBody>
      </p:sp>
    </p:spTree>
    <p:extLst>
      <p:ext uri="{BB962C8B-B14F-4D97-AF65-F5344CB8AC3E}">
        <p14:creationId xmlns:p14="http://schemas.microsoft.com/office/powerpoint/2010/main" val="60620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2FA6CE-90B8-C904-7A48-09E7A4D3E26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5087D54-F939-E781-AD20-94E3B7B8F32E}"/>
              </a:ext>
            </a:extLst>
          </p:cNvPr>
          <p:cNvSpPr/>
          <p:nvPr/>
        </p:nvSpPr>
        <p:spPr>
          <a:xfrm>
            <a:off x="9822851" y="15603"/>
            <a:ext cx="10281249" cy="1130871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a:p>
        </p:txBody>
      </p:sp>
      <p:sp>
        <p:nvSpPr>
          <p:cNvPr id="4" name="object 4">
            <a:extLst>
              <a:ext uri="{FF2B5EF4-FFF2-40B4-BE49-F238E27FC236}">
                <a16:creationId xmlns:a16="http://schemas.microsoft.com/office/drawing/2014/main" id="{3BB10F16-3B05-D1E2-5043-36F04607BFBA}"/>
              </a:ext>
            </a:extLst>
          </p:cNvPr>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a:p>
        </p:txBody>
      </p:sp>
      <p:pic>
        <p:nvPicPr>
          <p:cNvPr id="3" name="Image 2">
            <a:extLst>
              <a:ext uri="{FF2B5EF4-FFF2-40B4-BE49-F238E27FC236}">
                <a16:creationId xmlns:a16="http://schemas.microsoft.com/office/drawing/2014/main" id="{4372FFB5-0063-95AD-FD6C-3217485EF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23" name="object 6">
            <a:extLst>
              <a:ext uri="{FF2B5EF4-FFF2-40B4-BE49-F238E27FC236}">
                <a16:creationId xmlns:a16="http://schemas.microsoft.com/office/drawing/2014/main" id="{EBAE8291-F38C-A98B-B7C7-0357D23C030A}"/>
              </a:ext>
            </a:extLst>
          </p:cNvPr>
          <p:cNvSpPr txBox="1">
            <a:spLocks/>
          </p:cNvSpPr>
          <p:nvPr/>
        </p:nvSpPr>
        <p:spPr>
          <a:xfrm>
            <a:off x="1423992" y="1158875"/>
            <a:ext cx="7408858" cy="1698414"/>
          </a:xfrm>
          <a:prstGeom prst="rect">
            <a:avLst/>
          </a:prstGeom>
        </p:spPr>
        <p:txBody>
          <a:bodyPr vert="horz" wrap="square" lIns="0" tIns="163195" rIns="0" bIns="0" rtlCol="0">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2700" marR="5080">
              <a:lnSpc>
                <a:spcPts val="5940"/>
              </a:lnSpc>
              <a:spcBef>
                <a:spcPts val="1285"/>
              </a:spcBef>
            </a:pPr>
            <a:r>
              <a:rPr lang="fr-FR" dirty="0"/>
              <a:t>Diagnostic : Examens complémentaires</a:t>
            </a:r>
          </a:p>
        </p:txBody>
      </p:sp>
      <p:sp>
        <p:nvSpPr>
          <p:cNvPr id="24" name="object 7">
            <a:extLst>
              <a:ext uri="{FF2B5EF4-FFF2-40B4-BE49-F238E27FC236}">
                <a16:creationId xmlns:a16="http://schemas.microsoft.com/office/drawing/2014/main" id="{785A402D-E5F9-4C1B-D13B-FC1EC41C323E}"/>
              </a:ext>
            </a:extLst>
          </p:cNvPr>
          <p:cNvSpPr txBox="1"/>
          <p:nvPr/>
        </p:nvSpPr>
        <p:spPr>
          <a:xfrm>
            <a:off x="222250" y="3348673"/>
            <a:ext cx="9906000" cy="440505"/>
          </a:xfrm>
          <a:prstGeom prst="rect">
            <a:avLst/>
          </a:prstGeom>
        </p:spPr>
        <p:txBody>
          <a:bodyPr vert="horz" wrap="square" lIns="0" tIns="29845" rIns="0" bIns="0" rtlCol="0">
            <a:spAutoFit/>
          </a:bodyPr>
          <a:lstStyle/>
          <a:p>
            <a:pPr marL="12065" marR="5080">
              <a:lnSpc>
                <a:spcPts val="3170"/>
              </a:lnSpc>
              <a:spcBef>
                <a:spcPts val="235"/>
              </a:spcBef>
              <a:tabLst>
                <a:tab pos="238760" algn="l"/>
              </a:tabLst>
            </a:pPr>
            <a:r>
              <a:rPr lang="fr-FR" sz="2800" b="1" dirty="0">
                <a:solidFill>
                  <a:srgbClr val="1E3D7D"/>
                </a:solidFill>
                <a:latin typeface="Aptos" panose="020B0004020202020204" pitchFamily="34" charset="0"/>
                <a:cs typeface="Calibri" panose="020F0502020204030204" pitchFamily="34" charset="0"/>
              </a:rPr>
              <a:t>Leur fiabilité (Se/Spé, VPP, VPN) est altérée avec l’âge</a:t>
            </a:r>
          </a:p>
        </p:txBody>
      </p:sp>
      <p:sp>
        <p:nvSpPr>
          <p:cNvPr id="28" name="object 7">
            <a:extLst>
              <a:ext uri="{FF2B5EF4-FFF2-40B4-BE49-F238E27FC236}">
                <a16:creationId xmlns:a16="http://schemas.microsoft.com/office/drawing/2014/main" id="{E7EFB53F-C1A4-9495-9DEB-DD9B3B9C9247}"/>
              </a:ext>
            </a:extLst>
          </p:cNvPr>
          <p:cNvSpPr txBox="1"/>
          <p:nvPr/>
        </p:nvSpPr>
        <p:spPr>
          <a:xfrm>
            <a:off x="11042650" y="4511675"/>
            <a:ext cx="7748270" cy="3107902"/>
          </a:xfrm>
          <a:prstGeom prst="rect">
            <a:avLst/>
          </a:prstGeom>
        </p:spPr>
        <p:txBody>
          <a:bodyPr vert="horz" wrap="square" lIns="0" tIns="29845" rIns="0" bIns="0" rtlCol="0">
            <a:spAutoFit/>
          </a:bodyPr>
          <a:lstStyle/>
          <a:p>
            <a:pPr algn="ctr"/>
            <a:r>
              <a:rPr lang="fr-FR" sz="4000" dirty="0">
                <a:solidFill>
                  <a:schemeClr val="bg1"/>
                </a:solidFill>
                <a:latin typeface="Aptos" panose="020B0004020202020204" pitchFamily="34" charset="0"/>
              </a:rPr>
              <a:t>Un examen complémentaire ne peut être interprété qu’en fonction du contexte clinique pour écarter ou confirmer des hypothèses</a:t>
            </a:r>
          </a:p>
          <a:p>
            <a:pPr algn="ctr"/>
            <a:endParaRPr lang="fr-FR" sz="4000" dirty="0">
              <a:solidFill>
                <a:schemeClr val="bg1"/>
              </a:solidFill>
              <a:latin typeface="Aptos" panose="020B0004020202020204" pitchFamily="34" charset="0"/>
            </a:endParaRPr>
          </a:p>
        </p:txBody>
      </p:sp>
      <p:sp>
        <p:nvSpPr>
          <p:cNvPr id="10" name="object 7">
            <a:extLst>
              <a:ext uri="{FF2B5EF4-FFF2-40B4-BE49-F238E27FC236}">
                <a16:creationId xmlns:a16="http://schemas.microsoft.com/office/drawing/2014/main" id="{0C1C4F39-80C4-3B40-9319-3B39A3552A7A}"/>
              </a:ext>
            </a:extLst>
          </p:cNvPr>
          <p:cNvSpPr txBox="1"/>
          <p:nvPr/>
        </p:nvSpPr>
        <p:spPr>
          <a:xfrm>
            <a:off x="1313181" y="4417182"/>
            <a:ext cx="7672069" cy="1252779"/>
          </a:xfrm>
          <a:prstGeom prst="rect">
            <a:avLst/>
          </a:prstGeom>
        </p:spPr>
        <p:txBody>
          <a:bodyPr vert="horz" wrap="square" lIns="0" tIns="29845" rIns="0" bIns="0" rtlCol="0">
            <a:spAutoFit/>
          </a:bodyPr>
          <a:lstStyle/>
          <a:p>
            <a:pPr marL="469265" marR="5080" indent="-457200">
              <a:lnSpc>
                <a:spcPts val="3170"/>
              </a:lnSpc>
              <a:spcBef>
                <a:spcPts val="235"/>
              </a:spcBef>
              <a:buFont typeface="Arial" panose="020B0604020202020204" pitchFamily="34" charset="0"/>
              <a:buChar char="•"/>
              <a:tabLst>
                <a:tab pos="238760" algn="l"/>
              </a:tabLst>
            </a:pPr>
            <a:r>
              <a:rPr lang="fr-FR" sz="2650" dirty="0">
                <a:solidFill>
                  <a:srgbClr val="1E3D7D"/>
                </a:solidFill>
                <a:latin typeface="Aptos" panose="020B0004020202020204" pitchFamily="34" charset="0"/>
                <a:cs typeface="Calibri" panose="020F0502020204030204" pitchFamily="34" charset="0"/>
              </a:rPr>
              <a:t>ECBU: 50% des résidents sont colonisés vs l’infection urinaire est une des 1ère causes de sepsis</a:t>
            </a:r>
          </a:p>
        </p:txBody>
      </p:sp>
      <p:sp>
        <p:nvSpPr>
          <p:cNvPr id="11" name="object 7">
            <a:extLst>
              <a:ext uri="{FF2B5EF4-FFF2-40B4-BE49-F238E27FC236}">
                <a16:creationId xmlns:a16="http://schemas.microsoft.com/office/drawing/2014/main" id="{34E320FE-C108-2B19-5F25-E3EAC44A4EC7}"/>
              </a:ext>
            </a:extLst>
          </p:cNvPr>
          <p:cNvSpPr txBox="1"/>
          <p:nvPr/>
        </p:nvSpPr>
        <p:spPr>
          <a:xfrm>
            <a:off x="1822450" y="5824340"/>
            <a:ext cx="7109468" cy="1278427"/>
          </a:xfrm>
          <a:prstGeom prst="rect">
            <a:avLst/>
          </a:prstGeom>
        </p:spPr>
        <p:txBody>
          <a:bodyPr vert="horz" wrap="square" lIns="0" tIns="29845" rIns="0" bIns="0" rtlCol="0">
            <a:spAutoFit/>
          </a:bodyPr>
          <a:lstStyle/>
          <a:p>
            <a:pPr marL="469265" marR="5080" indent="-457200">
              <a:lnSpc>
                <a:spcPts val="3170"/>
              </a:lnSpc>
              <a:spcBef>
                <a:spcPts val="235"/>
              </a:spcBef>
              <a:buFont typeface="Arial" panose="020B0604020202020204" pitchFamily="34" charset="0"/>
              <a:buChar char="•"/>
              <a:tabLst>
                <a:tab pos="238760" algn="l"/>
              </a:tabLst>
            </a:pPr>
            <a:r>
              <a:rPr lang="fr-FR" sz="2400" dirty="0">
                <a:solidFill>
                  <a:srgbClr val="1E3D7D"/>
                </a:solidFill>
                <a:latin typeface="Aptos" panose="020B0004020202020204" pitchFamily="34" charset="0"/>
                <a:cs typeface="Calibri" panose="020F0502020204030204" pitchFamily="34" charset="0"/>
              </a:rPr>
              <a:t>Pas d’ECBU si pas de SFU ni signes de sepsis</a:t>
            </a:r>
          </a:p>
          <a:p>
            <a:pPr marL="469265" marR="5080" indent="-457200">
              <a:lnSpc>
                <a:spcPts val="3170"/>
              </a:lnSpc>
              <a:spcBef>
                <a:spcPts val="235"/>
              </a:spcBef>
              <a:buFont typeface="Arial" panose="020B0604020202020204" pitchFamily="34" charset="0"/>
              <a:buChar char="•"/>
              <a:tabLst>
                <a:tab pos="238760" algn="l"/>
              </a:tabLst>
            </a:pPr>
            <a:r>
              <a:rPr lang="fr-FR" sz="2400" dirty="0">
                <a:solidFill>
                  <a:srgbClr val="1E3D7D"/>
                </a:solidFill>
                <a:latin typeface="Aptos" panose="020B0004020202020204" pitchFamily="34" charset="0"/>
                <a:cs typeface="Calibri" panose="020F0502020204030204" pitchFamily="34" charset="0"/>
              </a:rPr>
              <a:t>Par contre en cas de sepsis sans point d’appel, l’ECBU est nécessaire</a:t>
            </a:r>
          </a:p>
        </p:txBody>
      </p:sp>
      <p:sp>
        <p:nvSpPr>
          <p:cNvPr id="12" name="object 7">
            <a:extLst>
              <a:ext uri="{FF2B5EF4-FFF2-40B4-BE49-F238E27FC236}">
                <a16:creationId xmlns:a16="http://schemas.microsoft.com/office/drawing/2014/main" id="{D8E87722-6253-5D1A-BBFA-272715EB53AA}"/>
              </a:ext>
            </a:extLst>
          </p:cNvPr>
          <p:cNvSpPr txBox="1"/>
          <p:nvPr/>
        </p:nvSpPr>
        <p:spPr>
          <a:xfrm>
            <a:off x="1313181" y="7403465"/>
            <a:ext cx="7672069" cy="2124812"/>
          </a:xfrm>
          <a:prstGeom prst="rect">
            <a:avLst/>
          </a:prstGeom>
        </p:spPr>
        <p:txBody>
          <a:bodyPr vert="horz" wrap="square" lIns="0" tIns="29845" rIns="0" bIns="0" rtlCol="0">
            <a:spAutoFit/>
          </a:bodyPr>
          <a:lstStyle/>
          <a:p>
            <a:pPr marL="469265" marR="5080" indent="-457200">
              <a:lnSpc>
                <a:spcPts val="3170"/>
              </a:lnSpc>
              <a:spcBef>
                <a:spcPts val="235"/>
              </a:spcBef>
              <a:buFont typeface="Arial" panose="020B0604020202020204" pitchFamily="34" charset="0"/>
              <a:buChar char="•"/>
              <a:tabLst>
                <a:tab pos="238760" algn="l"/>
              </a:tabLst>
            </a:pPr>
            <a:r>
              <a:rPr lang="fr-FR" sz="2650" dirty="0">
                <a:solidFill>
                  <a:srgbClr val="1E3D7D"/>
                </a:solidFill>
                <a:latin typeface="Aptos" panose="020B0004020202020204" pitchFamily="34" charset="0"/>
                <a:cs typeface="Calibri" panose="020F0502020204030204" pitchFamily="34" charset="0"/>
              </a:rPr>
              <a:t>Radiographie de thorax: infiltrat de nature indéterminée, manque de sensibilité</a:t>
            </a:r>
          </a:p>
          <a:p>
            <a:pPr marL="469265" marR="5080" indent="-457200">
              <a:lnSpc>
                <a:spcPts val="3170"/>
              </a:lnSpc>
              <a:spcBef>
                <a:spcPts val="235"/>
              </a:spcBef>
              <a:buFont typeface="Arial" panose="020B0604020202020204" pitchFamily="34" charset="0"/>
              <a:buChar char="•"/>
              <a:tabLst>
                <a:tab pos="238760" algn="l"/>
              </a:tabLst>
            </a:pPr>
            <a:endParaRPr lang="fr-FR" sz="2650" dirty="0">
              <a:solidFill>
                <a:srgbClr val="1E3D7D"/>
              </a:solidFill>
              <a:latin typeface="Aptos" panose="020B0004020202020204" pitchFamily="34" charset="0"/>
              <a:cs typeface="Calibri" panose="020F0502020204030204" pitchFamily="34" charset="0"/>
            </a:endParaRPr>
          </a:p>
          <a:p>
            <a:pPr marL="469265" marR="5080" indent="-457200">
              <a:lnSpc>
                <a:spcPts val="3170"/>
              </a:lnSpc>
              <a:spcBef>
                <a:spcPts val="235"/>
              </a:spcBef>
              <a:buFont typeface="Arial" panose="020B0604020202020204" pitchFamily="34" charset="0"/>
              <a:buChar char="•"/>
              <a:tabLst>
                <a:tab pos="238760" algn="l"/>
              </a:tabLst>
            </a:pPr>
            <a:r>
              <a:rPr lang="fr-FR" sz="2650" dirty="0">
                <a:solidFill>
                  <a:srgbClr val="1E3D7D"/>
                </a:solidFill>
                <a:latin typeface="Aptos" panose="020B0004020202020204" pitchFamily="34" charset="0"/>
                <a:cs typeface="Calibri" panose="020F0502020204030204" pitchFamily="34" charset="0"/>
              </a:rPr>
              <a:t>La CRP : met 5h à s’élever et 5j à se normaliser, une CRP normale n’élimine pas un choc septique</a:t>
            </a:r>
          </a:p>
        </p:txBody>
      </p:sp>
    </p:spTree>
    <p:extLst>
      <p:ext uri="{BB962C8B-B14F-4D97-AF65-F5344CB8AC3E}">
        <p14:creationId xmlns:p14="http://schemas.microsoft.com/office/powerpoint/2010/main" val="268166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8203FA0-5372-3DE7-F8AD-C6642A9C7C9F}"/>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191FB9DF-0F1D-BB51-B5DE-5D6EEB909413}"/>
              </a:ext>
            </a:extLst>
          </p:cNvPr>
          <p:cNvGrpSpPr>
            <a:grpSpLocks/>
          </p:cNvGrpSpPr>
          <p:nvPr/>
        </p:nvGrpSpPr>
        <p:grpSpPr>
          <a:xfrm>
            <a:off x="0" y="635"/>
            <a:ext cx="20104100" cy="11308715"/>
            <a:chOff x="5373" y="635"/>
            <a:chExt cx="20104100" cy="11308715"/>
          </a:xfrm>
        </p:grpSpPr>
        <p:sp>
          <p:nvSpPr>
            <p:cNvPr id="2" name="object 2">
              <a:extLst>
                <a:ext uri="{FF2B5EF4-FFF2-40B4-BE49-F238E27FC236}">
                  <a16:creationId xmlns:a16="http://schemas.microsoft.com/office/drawing/2014/main" id="{4408441C-637B-2160-9D20-2CAFB1FAE973}"/>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a:p>
          </p:txBody>
        </p:sp>
        <p:sp>
          <p:nvSpPr>
            <p:cNvPr id="3" name="object 3">
              <a:extLst>
                <a:ext uri="{FF2B5EF4-FFF2-40B4-BE49-F238E27FC236}">
                  <a16:creationId xmlns:a16="http://schemas.microsoft.com/office/drawing/2014/main" id="{BBA4E85C-57CB-237B-5257-1373E9E876D5}"/>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a:p>
          </p:txBody>
        </p:sp>
      </p:grpSp>
      <p:sp>
        <p:nvSpPr>
          <p:cNvPr id="4" name="object 4">
            <a:extLst>
              <a:ext uri="{FF2B5EF4-FFF2-40B4-BE49-F238E27FC236}">
                <a16:creationId xmlns:a16="http://schemas.microsoft.com/office/drawing/2014/main" id="{738D21DB-B104-67FD-D9CB-830A933B34CE}"/>
              </a:ext>
            </a:extLst>
          </p:cNvPr>
          <p:cNvSpPr txBox="1">
            <a:spLocks noGrp="1"/>
          </p:cNvSpPr>
          <p:nvPr>
            <p:ph type="title"/>
          </p:nvPr>
        </p:nvSpPr>
        <p:spPr>
          <a:xfrm>
            <a:off x="1364380" y="408968"/>
            <a:ext cx="17374869" cy="1245725"/>
          </a:xfrm>
          <a:prstGeom prst="rect">
            <a:avLst/>
          </a:prstGeom>
        </p:spPr>
        <p:txBody>
          <a:bodyPr vert="horz" wrap="square" lIns="0" tIns="14604" rIns="0" bIns="0" rtlCol="0">
            <a:spAutoFit/>
          </a:bodyPr>
          <a:lstStyle/>
          <a:p>
            <a:pPr algn="ctr">
              <a:lnSpc>
                <a:spcPct val="150000"/>
              </a:lnSpc>
            </a:pPr>
            <a:r>
              <a:rPr lang="fr-FR" dirty="0"/>
              <a:t>Globalement : 3 situations</a:t>
            </a:r>
          </a:p>
        </p:txBody>
      </p:sp>
      <p:sp>
        <p:nvSpPr>
          <p:cNvPr id="35" name="Rectangle : coins arrondis 34">
            <a:extLst>
              <a:ext uri="{FF2B5EF4-FFF2-40B4-BE49-F238E27FC236}">
                <a16:creationId xmlns:a16="http://schemas.microsoft.com/office/drawing/2014/main" id="{52E76A31-669A-B314-24C0-603DD015A297}"/>
              </a:ext>
            </a:extLst>
          </p:cNvPr>
          <p:cNvSpPr/>
          <p:nvPr/>
        </p:nvSpPr>
        <p:spPr>
          <a:xfrm>
            <a:off x="793514" y="2047469"/>
            <a:ext cx="5867400" cy="7867522"/>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a:extLst>
              <a:ext uri="{FF2B5EF4-FFF2-40B4-BE49-F238E27FC236}">
                <a16:creationId xmlns:a16="http://schemas.microsoft.com/office/drawing/2014/main" id="{0450BE25-4BE4-B584-FD5A-43983633DD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8" name="Rectangle : coins arrondis 7">
            <a:extLst>
              <a:ext uri="{FF2B5EF4-FFF2-40B4-BE49-F238E27FC236}">
                <a16:creationId xmlns:a16="http://schemas.microsoft.com/office/drawing/2014/main" id="{92BB9524-95B9-EB9A-2663-19ABA98847D2}"/>
              </a:ext>
            </a:extLst>
          </p:cNvPr>
          <p:cNvSpPr/>
          <p:nvPr/>
        </p:nvSpPr>
        <p:spPr>
          <a:xfrm>
            <a:off x="7118114" y="2072309"/>
            <a:ext cx="5867400" cy="7867522"/>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F01633D4-0AAE-ADB1-825E-4FD0052076BC}"/>
              </a:ext>
            </a:extLst>
          </p:cNvPr>
          <p:cNvSpPr/>
          <p:nvPr/>
        </p:nvSpPr>
        <p:spPr>
          <a:xfrm>
            <a:off x="13442714" y="2097149"/>
            <a:ext cx="5867400" cy="766881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object 7">
            <a:extLst>
              <a:ext uri="{FF2B5EF4-FFF2-40B4-BE49-F238E27FC236}">
                <a16:creationId xmlns:a16="http://schemas.microsoft.com/office/drawing/2014/main" id="{2A2BCB8F-D932-CADB-B3F8-5D742FE1DCF2}"/>
              </a:ext>
            </a:extLst>
          </p:cNvPr>
          <p:cNvSpPr txBox="1"/>
          <p:nvPr/>
        </p:nvSpPr>
        <p:spPr>
          <a:xfrm>
            <a:off x="1210649" y="2606675"/>
            <a:ext cx="4726602" cy="465769"/>
          </a:xfrm>
          <a:prstGeom prst="rect">
            <a:avLst/>
          </a:prstGeom>
        </p:spPr>
        <p:txBody>
          <a:bodyPr vert="horz" wrap="square" lIns="0" tIns="29845" rIns="0" bIns="0" rtlCol="0">
            <a:spAutoFit/>
          </a:bodyPr>
          <a:lstStyle/>
          <a:p>
            <a:pPr marL="12065" marR="5080" algn="ctr">
              <a:lnSpc>
                <a:spcPts val="3170"/>
              </a:lnSpc>
              <a:spcBef>
                <a:spcPts val="235"/>
              </a:spcBef>
              <a:tabLst>
                <a:tab pos="238760" algn="l"/>
              </a:tabLst>
            </a:pPr>
            <a:r>
              <a:rPr lang="fr-FR" sz="3600" b="1" dirty="0">
                <a:solidFill>
                  <a:srgbClr val="1E3D7D"/>
                </a:solidFill>
                <a:latin typeface="Aptos" panose="020B0004020202020204" pitchFamily="34" charset="0"/>
                <a:cs typeface="Calibri" panose="020F0502020204030204" pitchFamily="34" charset="0"/>
              </a:rPr>
              <a:t>C’est grave</a:t>
            </a:r>
          </a:p>
        </p:txBody>
      </p:sp>
      <p:sp>
        <p:nvSpPr>
          <p:cNvPr id="11" name="object 7">
            <a:extLst>
              <a:ext uri="{FF2B5EF4-FFF2-40B4-BE49-F238E27FC236}">
                <a16:creationId xmlns:a16="http://schemas.microsoft.com/office/drawing/2014/main" id="{5D4CE030-74A9-539F-6815-F76FEC615DD0}"/>
              </a:ext>
            </a:extLst>
          </p:cNvPr>
          <p:cNvSpPr txBox="1"/>
          <p:nvPr/>
        </p:nvSpPr>
        <p:spPr>
          <a:xfrm>
            <a:off x="7593520" y="2606675"/>
            <a:ext cx="4726602" cy="465769"/>
          </a:xfrm>
          <a:prstGeom prst="rect">
            <a:avLst/>
          </a:prstGeom>
        </p:spPr>
        <p:txBody>
          <a:bodyPr vert="horz" wrap="square" lIns="0" tIns="29845" rIns="0" bIns="0" rtlCol="0">
            <a:spAutoFit/>
          </a:bodyPr>
          <a:lstStyle/>
          <a:p>
            <a:pPr marL="12065" marR="5080" algn="ctr">
              <a:lnSpc>
                <a:spcPts val="3170"/>
              </a:lnSpc>
              <a:spcBef>
                <a:spcPts val="235"/>
              </a:spcBef>
              <a:tabLst>
                <a:tab pos="238760" algn="l"/>
              </a:tabLst>
            </a:pPr>
            <a:r>
              <a:rPr lang="fr-FR" sz="3600" b="1" dirty="0">
                <a:solidFill>
                  <a:srgbClr val="1E3D7D"/>
                </a:solidFill>
                <a:latin typeface="Aptos" panose="020B0004020202020204" pitchFamily="34" charset="0"/>
                <a:cs typeface="Calibri" panose="020F0502020204030204" pitchFamily="34" charset="0"/>
              </a:rPr>
              <a:t>C’est typique</a:t>
            </a:r>
          </a:p>
        </p:txBody>
      </p:sp>
      <p:sp>
        <p:nvSpPr>
          <p:cNvPr id="12" name="object 7">
            <a:extLst>
              <a:ext uri="{FF2B5EF4-FFF2-40B4-BE49-F238E27FC236}">
                <a16:creationId xmlns:a16="http://schemas.microsoft.com/office/drawing/2014/main" id="{928662BF-A933-D171-A35B-F28B8FE78FAB}"/>
              </a:ext>
            </a:extLst>
          </p:cNvPr>
          <p:cNvSpPr txBox="1"/>
          <p:nvPr/>
        </p:nvSpPr>
        <p:spPr>
          <a:xfrm>
            <a:off x="14012249" y="2606675"/>
            <a:ext cx="4726602" cy="465769"/>
          </a:xfrm>
          <a:prstGeom prst="rect">
            <a:avLst/>
          </a:prstGeom>
        </p:spPr>
        <p:txBody>
          <a:bodyPr vert="horz" wrap="square" lIns="0" tIns="29845" rIns="0" bIns="0" rtlCol="0">
            <a:spAutoFit/>
          </a:bodyPr>
          <a:lstStyle/>
          <a:p>
            <a:pPr marL="12065" marR="5080" algn="ctr">
              <a:lnSpc>
                <a:spcPts val="3170"/>
              </a:lnSpc>
              <a:spcBef>
                <a:spcPts val="235"/>
              </a:spcBef>
              <a:tabLst>
                <a:tab pos="238760" algn="l"/>
              </a:tabLst>
            </a:pPr>
            <a:r>
              <a:rPr lang="fr-FR" sz="3600" b="1" dirty="0">
                <a:solidFill>
                  <a:srgbClr val="1E3D7D"/>
                </a:solidFill>
                <a:latin typeface="Aptos" panose="020B0004020202020204" pitchFamily="34" charset="0"/>
                <a:cs typeface="Calibri" panose="020F0502020204030204" pitchFamily="34" charset="0"/>
              </a:rPr>
              <a:t>C’est pas clair</a:t>
            </a:r>
          </a:p>
        </p:txBody>
      </p:sp>
      <p:pic>
        <p:nvPicPr>
          <p:cNvPr id="13" name="Picture 3">
            <a:extLst>
              <a:ext uri="{FF2B5EF4-FFF2-40B4-BE49-F238E27FC236}">
                <a16:creationId xmlns:a16="http://schemas.microsoft.com/office/drawing/2014/main" id="{463B5D26-D403-C98A-8E3A-1F8E07E4A1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2" r="1088" b="980"/>
          <a:stretch/>
        </p:blipFill>
        <p:spPr bwMode="auto">
          <a:xfrm>
            <a:off x="1584310" y="3623594"/>
            <a:ext cx="1316498" cy="1899038"/>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4" name="ZoneTexte 33">
            <a:extLst>
              <a:ext uri="{FF2B5EF4-FFF2-40B4-BE49-F238E27FC236}">
                <a16:creationId xmlns:a16="http://schemas.microsoft.com/office/drawing/2014/main" id="{5C17F68C-D03D-29E4-3242-7392C979F185}"/>
              </a:ext>
            </a:extLst>
          </p:cNvPr>
          <p:cNvSpPr txBox="1"/>
          <p:nvPr/>
        </p:nvSpPr>
        <p:spPr>
          <a:xfrm>
            <a:off x="3212573" y="3749675"/>
            <a:ext cx="2451294" cy="830997"/>
          </a:xfrm>
          <a:prstGeom prst="rect">
            <a:avLst/>
          </a:prstGeom>
          <a:noFill/>
        </p:spPr>
        <p:txBody>
          <a:bodyPr wrap="square">
            <a:spAutoFit/>
          </a:bodyPr>
          <a:lstStyle/>
          <a:p>
            <a:pPr algn="l"/>
            <a:r>
              <a:rPr lang="fr-FR" sz="2400" dirty="0">
                <a:solidFill>
                  <a:schemeClr val="tx1"/>
                </a:solidFill>
                <a:latin typeface="Aptos" panose="020B0004020202020204" pitchFamily="34" charset="0"/>
              </a:rPr>
              <a:t>Défaillance d’organe</a:t>
            </a:r>
          </a:p>
        </p:txBody>
      </p:sp>
      <p:sp>
        <p:nvSpPr>
          <p:cNvPr id="36" name="ZoneTexte 35">
            <a:extLst>
              <a:ext uri="{FF2B5EF4-FFF2-40B4-BE49-F238E27FC236}">
                <a16:creationId xmlns:a16="http://schemas.microsoft.com/office/drawing/2014/main" id="{0B60A362-0E2F-090B-35BB-5F599112731F}"/>
              </a:ext>
            </a:extLst>
          </p:cNvPr>
          <p:cNvSpPr txBox="1"/>
          <p:nvPr/>
        </p:nvSpPr>
        <p:spPr>
          <a:xfrm>
            <a:off x="3139596" y="4696872"/>
            <a:ext cx="2724678" cy="523220"/>
          </a:xfrm>
          <a:prstGeom prst="rect">
            <a:avLst/>
          </a:prstGeom>
          <a:noFill/>
        </p:spPr>
        <p:txBody>
          <a:bodyPr wrap="square">
            <a:spAutoFit/>
          </a:bodyPr>
          <a:lstStyle/>
          <a:p>
            <a:pPr algn="ctr"/>
            <a:r>
              <a:rPr lang="fr-FR" sz="2800" b="1" dirty="0">
                <a:solidFill>
                  <a:srgbClr val="CD2A19"/>
                </a:solidFill>
                <a:latin typeface="Aptos" panose="020B0004020202020204" pitchFamily="34" charset="0"/>
              </a:rPr>
              <a:t>Sepsis, CHOC</a:t>
            </a:r>
          </a:p>
        </p:txBody>
      </p:sp>
      <p:pic>
        <p:nvPicPr>
          <p:cNvPr id="14" name="Image 13">
            <a:extLst>
              <a:ext uri="{FF2B5EF4-FFF2-40B4-BE49-F238E27FC236}">
                <a16:creationId xmlns:a16="http://schemas.microsoft.com/office/drawing/2014/main" id="{70C25892-8198-58EE-623E-FC0C201C2279}"/>
              </a:ext>
            </a:extLst>
          </p:cNvPr>
          <p:cNvPicPr>
            <a:picLocks noChangeAspect="1"/>
          </p:cNvPicPr>
          <p:nvPr/>
        </p:nvPicPr>
        <p:blipFill>
          <a:blip r:embed="rId4"/>
          <a:stretch>
            <a:fillRect/>
          </a:stretch>
        </p:blipFill>
        <p:spPr>
          <a:xfrm>
            <a:off x="1584310" y="5970211"/>
            <a:ext cx="1338196" cy="1517098"/>
          </a:xfrm>
          <a:prstGeom prst="rect">
            <a:avLst/>
          </a:prstGeom>
        </p:spPr>
      </p:pic>
      <p:sp>
        <p:nvSpPr>
          <p:cNvPr id="29" name="ZoneTexte 28">
            <a:extLst>
              <a:ext uri="{FF2B5EF4-FFF2-40B4-BE49-F238E27FC236}">
                <a16:creationId xmlns:a16="http://schemas.microsoft.com/office/drawing/2014/main" id="{95CFA4AC-63D6-9A47-CBE7-C9E701F5265C}"/>
              </a:ext>
            </a:extLst>
          </p:cNvPr>
          <p:cNvSpPr txBox="1"/>
          <p:nvPr/>
        </p:nvSpPr>
        <p:spPr>
          <a:xfrm>
            <a:off x="4335433" y="8338125"/>
            <a:ext cx="997959" cy="769441"/>
          </a:xfrm>
          <a:prstGeom prst="rect">
            <a:avLst/>
          </a:prstGeom>
          <a:noFill/>
        </p:spPr>
        <p:txBody>
          <a:bodyPr wrap="square" rtlCol="0">
            <a:spAutoFit/>
          </a:bodyPr>
          <a:lstStyle/>
          <a:p>
            <a:r>
              <a:rPr lang="fr-FR" sz="4400" b="1" dirty="0">
                <a:solidFill>
                  <a:srgbClr val="C00000"/>
                </a:solidFill>
                <a:latin typeface="Aptos" panose="020B0004020202020204" pitchFamily="34" charset="0"/>
              </a:rPr>
              <a:t>AB</a:t>
            </a:r>
          </a:p>
        </p:txBody>
      </p:sp>
      <p:sp>
        <p:nvSpPr>
          <p:cNvPr id="39" name="ZoneTexte 38">
            <a:extLst>
              <a:ext uri="{FF2B5EF4-FFF2-40B4-BE49-F238E27FC236}">
                <a16:creationId xmlns:a16="http://schemas.microsoft.com/office/drawing/2014/main" id="{D216B12D-A8A4-DA2A-DCDC-BC62C0A688B4}"/>
              </a:ext>
            </a:extLst>
          </p:cNvPr>
          <p:cNvSpPr txBox="1"/>
          <p:nvPr/>
        </p:nvSpPr>
        <p:spPr>
          <a:xfrm>
            <a:off x="3212573" y="6476572"/>
            <a:ext cx="2451294" cy="461665"/>
          </a:xfrm>
          <a:prstGeom prst="rect">
            <a:avLst/>
          </a:prstGeom>
          <a:noFill/>
        </p:spPr>
        <p:txBody>
          <a:bodyPr wrap="square">
            <a:spAutoFit/>
          </a:bodyPr>
          <a:lstStyle/>
          <a:p>
            <a:pPr algn="l"/>
            <a:r>
              <a:rPr lang="fr-FR" sz="2400" dirty="0">
                <a:solidFill>
                  <a:schemeClr val="tx1"/>
                </a:solidFill>
                <a:latin typeface="Aptos" panose="020B0004020202020204" pitchFamily="34" charset="0"/>
              </a:rPr>
              <a:t>ECBU, </a:t>
            </a:r>
            <a:r>
              <a:rPr lang="fr-FR" sz="2400" dirty="0" err="1">
                <a:solidFill>
                  <a:schemeClr val="tx1"/>
                </a:solidFill>
                <a:latin typeface="Aptos" panose="020B0004020202020204" pitchFamily="34" charset="0"/>
              </a:rPr>
              <a:t>HémoC</a:t>
            </a:r>
            <a:endParaRPr lang="fr-FR" sz="2400" dirty="0">
              <a:solidFill>
                <a:schemeClr val="tx1"/>
              </a:solidFill>
              <a:latin typeface="Aptos" panose="020B0004020202020204" pitchFamily="34" charset="0"/>
            </a:endParaRPr>
          </a:p>
        </p:txBody>
      </p:sp>
      <p:pic>
        <p:nvPicPr>
          <p:cNvPr id="40" name="Image 39">
            <a:extLst>
              <a:ext uri="{FF2B5EF4-FFF2-40B4-BE49-F238E27FC236}">
                <a16:creationId xmlns:a16="http://schemas.microsoft.com/office/drawing/2014/main" id="{3A72FDE1-13C4-3D1E-B848-A4560118EA85}"/>
              </a:ext>
            </a:extLst>
          </p:cNvPr>
          <p:cNvPicPr>
            <a:picLocks noChangeAspect="1"/>
          </p:cNvPicPr>
          <p:nvPr/>
        </p:nvPicPr>
        <p:blipFill>
          <a:blip r:embed="rId5"/>
          <a:stretch>
            <a:fillRect/>
          </a:stretch>
        </p:blipFill>
        <p:spPr>
          <a:xfrm rot="5400000">
            <a:off x="4502550" y="7352597"/>
            <a:ext cx="621696" cy="706860"/>
          </a:xfrm>
          <a:prstGeom prst="rect">
            <a:avLst/>
          </a:prstGeom>
        </p:spPr>
      </p:pic>
      <p:pic>
        <p:nvPicPr>
          <p:cNvPr id="49" name="Image 48">
            <a:extLst>
              <a:ext uri="{FF2B5EF4-FFF2-40B4-BE49-F238E27FC236}">
                <a16:creationId xmlns:a16="http://schemas.microsoft.com/office/drawing/2014/main" id="{4F0896AA-CBE5-99FE-0075-29C71E360136}"/>
              </a:ext>
            </a:extLst>
          </p:cNvPr>
          <p:cNvPicPr>
            <a:picLocks noChangeAspect="1"/>
          </p:cNvPicPr>
          <p:nvPr/>
        </p:nvPicPr>
        <p:blipFill>
          <a:blip r:embed="rId6"/>
          <a:stretch>
            <a:fillRect/>
          </a:stretch>
        </p:blipFill>
        <p:spPr>
          <a:xfrm>
            <a:off x="1631512" y="8169274"/>
            <a:ext cx="915439" cy="980827"/>
          </a:xfrm>
          <a:prstGeom prst="rect">
            <a:avLst/>
          </a:prstGeom>
        </p:spPr>
      </p:pic>
      <p:pic>
        <p:nvPicPr>
          <p:cNvPr id="50" name="Image 49">
            <a:extLst>
              <a:ext uri="{FF2B5EF4-FFF2-40B4-BE49-F238E27FC236}">
                <a16:creationId xmlns:a16="http://schemas.microsoft.com/office/drawing/2014/main" id="{F37C7869-2902-CF32-F0CC-4A165278CC76}"/>
              </a:ext>
            </a:extLst>
          </p:cNvPr>
          <p:cNvPicPr>
            <a:picLocks noChangeAspect="1"/>
          </p:cNvPicPr>
          <p:nvPr/>
        </p:nvPicPr>
        <p:blipFill>
          <a:blip r:embed="rId7"/>
          <a:stretch>
            <a:fillRect/>
          </a:stretch>
        </p:blipFill>
        <p:spPr>
          <a:xfrm>
            <a:off x="2895573" y="8100887"/>
            <a:ext cx="723900" cy="1117600"/>
          </a:xfrm>
          <a:prstGeom prst="rect">
            <a:avLst/>
          </a:prstGeom>
        </p:spPr>
      </p:pic>
      <p:pic>
        <p:nvPicPr>
          <p:cNvPr id="51" name="Image 50">
            <a:extLst>
              <a:ext uri="{FF2B5EF4-FFF2-40B4-BE49-F238E27FC236}">
                <a16:creationId xmlns:a16="http://schemas.microsoft.com/office/drawing/2014/main" id="{672E4F2B-EF64-D916-7140-1177DA1E8A88}"/>
              </a:ext>
            </a:extLst>
          </p:cNvPr>
          <p:cNvPicPr>
            <a:picLocks noChangeAspect="1"/>
          </p:cNvPicPr>
          <p:nvPr/>
        </p:nvPicPr>
        <p:blipFill>
          <a:blip r:embed="rId4"/>
          <a:stretch>
            <a:fillRect/>
          </a:stretch>
        </p:blipFill>
        <p:spPr>
          <a:xfrm>
            <a:off x="7985110" y="5970211"/>
            <a:ext cx="1338196" cy="1517098"/>
          </a:xfrm>
          <a:prstGeom prst="rect">
            <a:avLst/>
          </a:prstGeom>
        </p:spPr>
      </p:pic>
      <p:sp>
        <p:nvSpPr>
          <p:cNvPr id="52" name="ZoneTexte 51">
            <a:extLst>
              <a:ext uri="{FF2B5EF4-FFF2-40B4-BE49-F238E27FC236}">
                <a16:creationId xmlns:a16="http://schemas.microsoft.com/office/drawing/2014/main" id="{E9C5EA6A-22C2-B6A8-AD53-77CD5097D2FA}"/>
              </a:ext>
            </a:extLst>
          </p:cNvPr>
          <p:cNvSpPr txBox="1"/>
          <p:nvPr/>
        </p:nvSpPr>
        <p:spPr>
          <a:xfrm>
            <a:off x="10736233" y="8338125"/>
            <a:ext cx="997959" cy="769441"/>
          </a:xfrm>
          <a:prstGeom prst="rect">
            <a:avLst/>
          </a:prstGeom>
          <a:noFill/>
        </p:spPr>
        <p:txBody>
          <a:bodyPr wrap="square" rtlCol="0">
            <a:spAutoFit/>
          </a:bodyPr>
          <a:lstStyle/>
          <a:p>
            <a:r>
              <a:rPr lang="fr-FR" sz="4400" b="1" dirty="0">
                <a:solidFill>
                  <a:srgbClr val="C00000"/>
                </a:solidFill>
                <a:latin typeface="Aptos" panose="020B0004020202020204" pitchFamily="34" charset="0"/>
              </a:rPr>
              <a:t>AB</a:t>
            </a:r>
          </a:p>
        </p:txBody>
      </p:sp>
      <p:sp>
        <p:nvSpPr>
          <p:cNvPr id="53" name="ZoneTexte 52">
            <a:extLst>
              <a:ext uri="{FF2B5EF4-FFF2-40B4-BE49-F238E27FC236}">
                <a16:creationId xmlns:a16="http://schemas.microsoft.com/office/drawing/2014/main" id="{DC205ABC-ECE6-B483-2EBD-9DD331F39B8C}"/>
              </a:ext>
            </a:extLst>
          </p:cNvPr>
          <p:cNvSpPr txBox="1"/>
          <p:nvPr/>
        </p:nvSpPr>
        <p:spPr>
          <a:xfrm>
            <a:off x="9613373" y="6476572"/>
            <a:ext cx="2451294" cy="461665"/>
          </a:xfrm>
          <a:prstGeom prst="rect">
            <a:avLst/>
          </a:prstGeom>
          <a:noFill/>
        </p:spPr>
        <p:txBody>
          <a:bodyPr wrap="square">
            <a:spAutoFit/>
          </a:bodyPr>
          <a:lstStyle/>
          <a:p>
            <a:pPr algn="l"/>
            <a:r>
              <a:rPr lang="fr-FR" sz="2400" dirty="0">
                <a:solidFill>
                  <a:schemeClr val="tx1"/>
                </a:solidFill>
                <a:latin typeface="Aptos" panose="020B0004020202020204" pitchFamily="34" charset="0"/>
              </a:rPr>
              <a:t>ECBU, </a:t>
            </a:r>
            <a:r>
              <a:rPr lang="fr-FR" sz="2400" dirty="0" err="1">
                <a:solidFill>
                  <a:schemeClr val="tx1"/>
                </a:solidFill>
                <a:latin typeface="Aptos" panose="020B0004020202020204" pitchFamily="34" charset="0"/>
              </a:rPr>
              <a:t>HémoC</a:t>
            </a:r>
            <a:endParaRPr lang="fr-FR" sz="2400" dirty="0">
              <a:solidFill>
                <a:schemeClr val="tx1"/>
              </a:solidFill>
              <a:latin typeface="Aptos" panose="020B0004020202020204" pitchFamily="34" charset="0"/>
            </a:endParaRPr>
          </a:p>
        </p:txBody>
      </p:sp>
      <p:pic>
        <p:nvPicPr>
          <p:cNvPr id="54" name="Image 53">
            <a:extLst>
              <a:ext uri="{FF2B5EF4-FFF2-40B4-BE49-F238E27FC236}">
                <a16:creationId xmlns:a16="http://schemas.microsoft.com/office/drawing/2014/main" id="{80A0F3E3-CC42-C4D6-986D-1090D7E48D53}"/>
              </a:ext>
            </a:extLst>
          </p:cNvPr>
          <p:cNvPicPr>
            <a:picLocks noChangeAspect="1"/>
          </p:cNvPicPr>
          <p:nvPr/>
        </p:nvPicPr>
        <p:blipFill>
          <a:blip r:embed="rId5"/>
          <a:stretch>
            <a:fillRect/>
          </a:stretch>
        </p:blipFill>
        <p:spPr>
          <a:xfrm rot="5400000">
            <a:off x="10903350" y="7352597"/>
            <a:ext cx="621696" cy="706860"/>
          </a:xfrm>
          <a:prstGeom prst="rect">
            <a:avLst/>
          </a:prstGeom>
        </p:spPr>
      </p:pic>
      <p:pic>
        <p:nvPicPr>
          <p:cNvPr id="55" name="Image 54">
            <a:extLst>
              <a:ext uri="{FF2B5EF4-FFF2-40B4-BE49-F238E27FC236}">
                <a16:creationId xmlns:a16="http://schemas.microsoft.com/office/drawing/2014/main" id="{BD08D8C8-06DF-05C6-1598-F2D18EF8C366}"/>
              </a:ext>
            </a:extLst>
          </p:cNvPr>
          <p:cNvPicPr>
            <a:picLocks noChangeAspect="1"/>
          </p:cNvPicPr>
          <p:nvPr/>
        </p:nvPicPr>
        <p:blipFill>
          <a:blip r:embed="rId7"/>
          <a:stretch>
            <a:fillRect/>
          </a:stretch>
        </p:blipFill>
        <p:spPr>
          <a:xfrm>
            <a:off x="9296373" y="8100887"/>
            <a:ext cx="723900" cy="1117600"/>
          </a:xfrm>
          <a:prstGeom prst="rect">
            <a:avLst/>
          </a:prstGeom>
        </p:spPr>
      </p:pic>
      <p:pic>
        <p:nvPicPr>
          <p:cNvPr id="56" name="Image 55">
            <a:extLst>
              <a:ext uri="{FF2B5EF4-FFF2-40B4-BE49-F238E27FC236}">
                <a16:creationId xmlns:a16="http://schemas.microsoft.com/office/drawing/2014/main" id="{FE9CA0B5-D8E0-E1AE-78B7-0576F08D6AD5}"/>
              </a:ext>
            </a:extLst>
          </p:cNvPr>
          <p:cNvPicPr>
            <a:picLocks noChangeAspect="1"/>
          </p:cNvPicPr>
          <p:nvPr/>
        </p:nvPicPr>
        <p:blipFill>
          <a:blip r:embed="rId8"/>
          <a:stretch>
            <a:fillRect/>
          </a:stretch>
        </p:blipFill>
        <p:spPr>
          <a:xfrm>
            <a:off x="8705593" y="3802782"/>
            <a:ext cx="800100" cy="1155700"/>
          </a:xfrm>
          <a:prstGeom prst="rect">
            <a:avLst/>
          </a:prstGeom>
        </p:spPr>
      </p:pic>
      <p:grpSp>
        <p:nvGrpSpPr>
          <p:cNvPr id="60" name="Groupe 59">
            <a:extLst>
              <a:ext uri="{FF2B5EF4-FFF2-40B4-BE49-F238E27FC236}">
                <a16:creationId xmlns:a16="http://schemas.microsoft.com/office/drawing/2014/main" id="{66A4E7D0-2EF1-36DA-2B95-B85B4408C4F5}"/>
              </a:ext>
            </a:extLst>
          </p:cNvPr>
          <p:cNvGrpSpPr/>
          <p:nvPr/>
        </p:nvGrpSpPr>
        <p:grpSpPr>
          <a:xfrm>
            <a:off x="10200643" y="3903713"/>
            <a:ext cx="1244107" cy="965080"/>
            <a:chOff x="10200643" y="3903713"/>
            <a:chExt cx="1244107" cy="965080"/>
          </a:xfrm>
        </p:grpSpPr>
        <p:pic>
          <p:nvPicPr>
            <p:cNvPr id="57" name="Image 56">
              <a:extLst>
                <a:ext uri="{FF2B5EF4-FFF2-40B4-BE49-F238E27FC236}">
                  <a16:creationId xmlns:a16="http://schemas.microsoft.com/office/drawing/2014/main" id="{081F326B-CB4B-89DA-D217-F1D9DD23B416}"/>
                </a:ext>
              </a:extLst>
            </p:cNvPr>
            <p:cNvPicPr>
              <a:picLocks noChangeAspect="1"/>
            </p:cNvPicPr>
            <p:nvPr/>
          </p:nvPicPr>
          <p:blipFill>
            <a:blip r:embed="rId9"/>
            <a:stretch>
              <a:fillRect/>
            </a:stretch>
          </p:blipFill>
          <p:spPr>
            <a:xfrm>
              <a:off x="10536483" y="3903713"/>
              <a:ext cx="570182" cy="530402"/>
            </a:xfrm>
            <a:prstGeom prst="rect">
              <a:avLst/>
            </a:prstGeom>
          </p:spPr>
        </p:pic>
        <p:pic>
          <p:nvPicPr>
            <p:cNvPr id="58" name="Image 57">
              <a:extLst>
                <a:ext uri="{FF2B5EF4-FFF2-40B4-BE49-F238E27FC236}">
                  <a16:creationId xmlns:a16="http://schemas.microsoft.com/office/drawing/2014/main" id="{412CA2FD-76C5-F49A-D9A7-86E496BA9342}"/>
                </a:ext>
              </a:extLst>
            </p:cNvPr>
            <p:cNvPicPr>
              <a:picLocks noChangeAspect="1"/>
            </p:cNvPicPr>
            <p:nvPr/>
          </p:nvPicPr>
          <p:blipFill>
            <a:blip r:embed="rId9"/>
            <a:stretch>
              <a:fillRect/>
            </a:stretch>
          </p:blipFill>
          <p:spPr>
            <a:xfrm>
              <a:off x="10874568" y="4338391"/>
              <a:ext cx="570182" cy="530402"/>
            </a:xfrm>
            <a:prstGeom prst="rect">
              <a:avLst/>
            </a:prstGeom>
          </p:spPr>
        </p:pic>
        <p:pic>
          <p:nvPicPr>
            <p:cNvPr id="59" name="Image 58">
              <a:extLst>
                <a:ext uri="{FF2B5EF4-FFF2-40B4-BE49-F238E27FC236}">
                  <a16:creationId xmlns:a16="http://schemas.microsoft.com/office/drawing/2014/main" id="{7FB22943-3A6E-2746-8254-2AFE3FD74DED}"/>
                </a:ext>
              </a:extLst>
            </p:cNvPr>
            <p:cNvPicPr>
              <a:picLocks noChangeAspect="1"/>
            </p:cNvPicPr>
            <p:nvPr/>
          </p:nvPicPr>
          <p:blipFill>
            <a:blip r:embed="rId9"/>
            <a:stretch>
              <a:fillRect/>
            </a:stretch>
          </p:blipFill>
          <p:spPr>
            <a:xfrm>
              <a:off x="10200643" y="4323027"/>
              <a:ext cx="570182" cy="530402"/>
            </a:xfrm>
            <a:prstGeom prst="rect">
              <a:avLst/>
            </a:prstGeom>
          </p:spPr>
        </p:pic>
      </p:grpSp>
      <p:cxnSp>
        <p:nvCxnSpPr>
          <p:cNvPr id="61" name="Connecteur droit 60">
            <a:extLst>
              <a:ext uri="{FF2B5EF4-FFF2-40B4-BE49-F238E27FC236}">
                <a16:creationId xmlns:a16="http://schemas.microsoft.com/office/drawing/2014/main" id="{DC03E192-D538-AA0A-F667-AB5D84A4093C}"/>
              </a:ext>
            </a:extLst>
          </p:cNvPr>
          <p:cNvCxnSpPr/>
          <p:nvPr/>
        </p:nvCxnSpPr>
        <p:spPr>
          <a:xfrm>
            <a:off x="9335370" y="3292475"/>
            <a:ext cx="1539198" cy="0"/>
          </a:xfrm>
          <a:prstGeom prst="line">
            <a:avLst/>
          </a:prstGeom>
          <a:ln w="38100">
            <a:solidFill>
              <a:srgbClr val="F4B861"/>
            </a:solidFill>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B0D37DD3-DC73-B7B9-EC2F-A1843ECC6219}"/>
              </a:ext>
            </a:extLst>
          </p:cNvPr>
          <p:cNvCxnSpPr/>
          <p:nvPr/>
        </p:nvCxnSpPr>
        <p:spPr>
          <a:xfrm>
            <a:off x="15499103" y="3292475"/>
            <a:ext cx="1539198" cy="0"/>
          </a:xfrm>
          <a:prstGeom prst="line">
            <a:avLst/>
          </a:prstGeom>
          <a:ln w="38100">
            <a:solidFill>
              <a:srgbClr val="F4B861"/>
            </a:solidFill>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554EC091-5618-E09C-5781-7CB1A0CFC967}"/>
              </a:ext>
            </a:extLst>
          </p:cNvPr>
          <p:cNvCxnSpPr/>
          <p:nvPr/>
        </p:nvCxnSpPr>
        <p:spPr>
          <a:xfrm>
            <a:off x="3154703" y="3292475"/>
            <a:ext cx="1539198" cy="0"/>
          </a:xfrm>
          <a:prstGeom prst="line">
            <a:avLst/>
          </a:prstGeom>
          <a:ln w="38100">
            <a:solidFill>
              <a:srgbClr val="F4B861"/>
            </a:solidFill>
          </a:ln>
        </p:spPr>
        <p:style>
          <a:lnRef idx="1">
            <a:schemeClr val="dk1"/>
          </a:lnRef>
          <a:fillRef idx="0">
            <a:schemeClr val="dk1"/>
          </a:fillRef>
          <a:effectRef idx="0">
            <a:schemeClr val="dk1"/>
          </a:effectRef>
          <a:fontRef idx="minor">
            <a:schemeClr val="tx1"/>
          </a:fontRef>
        </p:style>
      </p:cxnSp>
      <p:pic>
        <p:nvPicPr>
          <p:cNvPr id="64" name="Picture 3">
            <a:extLst>
              <a:ext uri="{FF2B5EF4-FFF2-40B4-BE49-F238E27FC236}">
                <a16:creationId xmlns:a16="http://schemas.microsoft.com/office/drawing/2014/main" id="{60CFD542-4A46-D203-A7C6-6BED87DCBF39}"/>
              </a:ext>
            </a:extLst>
          </p:cNvPr>
          <p:cNvPicPr>
            <a:picLocks noChangeAspect="1" noChangeArrowheads="1"/>
          </p:cNvPicPr>
          <p:nvPr/>
        </p:nvPicPr>
        <p:blipFill>
          <a:blip r:embed="rId10"/>
          <a:srcRect/>
          <a:stretch>
            <a:fillRect/>
          </a:stretch>
        </p:blipFill>
        <p:spPr bwMode="auto">
          <a:xfrm>
            <a:off x="14877696" y="5526158"/>
            <a:ext cx="1670984" cy="1327480"/>
          </a:xfrm>
          <a:prstGeom prst="rect">
            <a:avLst/>
          </a:prstGeom>
          <a:noFill/>
          <a:ln w="9525">
            <a:solidFill>
              <a:srgbClr val="000000"/>
            </a:solidFill>
            <a:miter lim="800000"/>
            <a:headEnd/>
            <a:tailEnd/>
          </a:ln>
        </p:spPr>
      </p:pic>
      <p:pic>
        <p:nvPicPr>
          <p:cNvPr id="65" name="Image 64">
            <a:extLst>
              <a:ext uri="{FF2B5EF4-FFF2-40B4-BE49-F238E27FC236}">
                <a16:creationId xmlns:a16="http://schemas.microsoft.com/office/drawing/2014/main" id="{9C341F48-446B-F4D6-D885-C6AD1184F7C7}"/>
              </a:ext>
            </a:extLst>
          </p:cNvPr>
          <p:cNvPicPr>
            <a:picLocks noChangeAspect="1"/>
          </p:cNvPicPr>
          <p:nvPr/>
        </p:nvPicPr>
        <p:blipFill>
          <a:blip r:embed="rId4"/>
          <a:stretch>
            <a:fillRect/>
          </a:stretch>
        </p:blipFill>
        <p:spPr>
          <a:xfrm>
            <a:off x="16634459" y="5504640"/>
            <a:ext cx="1225975" cy="1389874"/>
          </a:xfrm>
          <a:prstGeom prst="rect">
            <a:avLst/>
          </a:prstGeom>
        </p:spPr>
      </p:pic>
      <p:pic>
        <p:nvPicPr>
          <p:cNvPr id="66" name="Image 65">
            <a:extLst>
              <a:ext uri="{FF2B5EF4-FFF2-40B4-BE49-F238E27FC236}">
                <a16:creationId xmlns:a16="http://schemas.microsoft.com/office/drawing/2014/main" id="{2CAE9DC6-D928-7E69-9508-DC8EACC46DD6}"/>
              </a:ext>
            </a:extLst>
          </p:cNvPr>
          <p:cNvPicPr>
            <a:picLocks noChangeAspect="1"/>
          </p:cNvPicPr>
          <p:nvPr/>
        </p:nvPicPr>
        <p:blipFill>
          <a:blip r:embed="rId11"/>
          <a:stretch>
            <a:fillRect/>
          </a:stretch>
        </p:blipFill>
        <p:spPr>
          <a:xfrm>
            <a:off x="14077756" y="7028030"/>
            <a:ext cx="4505298" cy="1287227"/>
          </a:xfrm>
          <a:prstGeom prst="rect">
            <a:avLst/>
          </a:prstGeom>
        </p:spPr>
      </p:pic>
      <p:sp>
        <p:nvSpPr>
          <p:cNvPr id="68" name="ZoneTexte 67">
            <a:extLst>
              <a:ext uri="{FF2B5EF4-FFF2-40B4-BE49-F238E27FC236}">
                <a16:creationId xmlns:a16="http://schemas.microsoft.com/office/drawing/2014/main" id="{A6AED9CF-0686-147B-6CCF-A052DC3CEC88}"/>
              </a:ext>
            </a:extLst>
          </p:cNvPr>
          <p:cNvSpPr txBox="1"/>
          <p:nvPr/>
        </p:nvSpPr>
        <p:spPr>
          <a:xfrm>
            <a:off x="13601795" y="8430457"/>
            <a:ext cx="5409592" cy="523220"/>
          </a:xfrm>
          <a:prstGeom prst="rect">
            <a:avLst/>
          </a:prstGeom>
          <a:noFill/>
        </p:spPr>
        <p:txBody>
          <a:bodyPr wrap="square">
            <a:spAutoFit/>
          </a:bodyPr>
          <a:lstStyle/>
          <a:p>
            <a:pPr algn="ctr"/>
            <a:r>
              <a:rPr lang="fr-FR" sz="2800" b="1">
                <a:solidFill>
                  <a:srgbClr val="C00000"/>
                </a:solidFill>
                <a:latin typeface="Aptos" panose="020B0004020202020204" pitchFamily="34" charset="0"/>
              </a:rPr>
              <a:t>On surveille et on réfléchit</a:t>
            </a:r>
            <a:endParaRPr lang="fr-FR" sz="2800" b="1" dirty="0">
              <a:solidFill>
                <a:srgbClr val="C00000"/>
              </a:solidFill>
              <a:latin typeface="Aptos" panose="020B0004020202020204" pitchFamily="34" charset="0"/>
            </a:endParaRPr>
          </a:p>
        </p:txBody>
      </p:sp>
      <p:pic>
        <p:nvPicPr>
          <p:cNvPr id="69" name="Image 68">
            <a:extLst>
              <a:ext uri="{FF2B5EF4-FFF2-40B4-BE49-F238E27FC236}">
                <a16:creationId xmlns:a16="http://schemas.microsoft.com/office/drawing/2014/main" id="{1644FBB9-DDBA-3BBF-AAAE-0466304C2C99}"/>
              </a:ext>
            </a:extLst>
          </p:cNvPr>
          <p:cNvPicPr>
            <a:picLocks noChangeAspect="1"/>
          </p:cNvPicPr>
          <p:nvPr/>
        </p:nvPicPr>
        <p:blipFill>
          <a:blip r:embed="rId8"/>
          <a:stretch>
            <a:fillRect/>
          </a:stretch>
        </p:blipFill>
        <p:spPr>
          <a:xfrm>
            <a:off x="15136667" y="3795421"/>
            <a:ext cx="800100" cy="1155700"/>
          </a:xfrm>
          <a:prstGeom prst="rect">
            <a:avLst/>
          </a:prstGeom>
        </p:spPr>
      </p:pic>
      <p:pic>
        <p:nvPicPr>
          <p:cNvPr id="70" name="Image 69">
            <a:extLst>
              <a:ext uri="{FF2B5EF4-FFF2-40B4-BE49-F238E27FC236}">
                <a16:creationId xmlns:a16="http://schemas.microsoft.com/office/drawing/2014/main" id="{D5D093CB-A393-2E96-8C2D-70A1F987C823}"/>
              </a:ext>
            </a:extLst>
          </p:cNvPr>
          <p:cNvPicPr>
            <a:picLocks noChangeAspect="1"/>
          </p:cNvPicPr>
          <p:nvPr/>
        </p:nvPicPr>
        <p:blipFill>
          <a:blip r:embed="rId12"/>
          <a:stretch>
            <a:fillRect/>
          </a:stretch>
        </p:blipFill>
        <p:spPr>
          <a:xfrm>
            <a:off x="14348039" y="3926541"/>
            <a:ext cx="573682" cy="915159"/>
          </a:xfrm>
          <a:prstGeom prst="rect">
            <a:avLst/>
          </a:prstGeom>
        </p:spPr>
      </p:pic>
      <p:sp>
        <p:nvSpPr>
          <p:cNvPr id="71" name="ZoneTexte 70">
            <a:extLst>
              <a:ext uri="{FF2B5EF4-FFF2-40B4-BE49-F238E27FC236}">
                <a16:creationId xmlns:a16="http://schemas.microsoft.com/office/drawing/2014/main" id="{B98EBFC5-6539-4EC2-14FD-F99E3C9664A2}"/>
              </a:ext>
            </a:extLst>
          </p:cNvPr>
          <p:cNvSpPr txBox="1"/>
          <p:nvPr/>
        </p:nvSpPr>
        <p:spPr>
          <a:xfrm>
            <a:off x="16223778" y="3826734"/>
            <a:ext cx="2208401" cy="1200329"/>
          </a:xfrm>
          <a:prstGeom prst="rect">
            <a:avLst/>
          </a:prstGeom>
          <a:noFill/>
        </p:spPr>
        <p:txBody>
          <a:bodyPr wrap="square">
            <a:spAutoFit/>
          </a:bodyPr>
          <a:lstStyle/>
          <a:p>
            <a:pPr algn="l"/>
            <a:r>
              <a:rPr lang="fr-FR" sz="2400" dirty="0">
                <a:solidFill>
                  <a:schemeClr val="tx1"/>
                </a:solidFill>
                <a:latin typeface="Aptos" panose="020B0004020202020204" pitchFamily="34" charset="0"/>
              </a:rPr>
              <a:t>Exhaustive </a:t>
            </a:r>
            <a:r>
              <a:rPr lang="fr-FR" sz="2400" dirty="0" err="1">
                <a:solidFill>
                  <a:schemeClr val="tx1"/>
                </a:solidFill>
                <a:latin typeface="Aptos" panose="020B0004020202020204" pitchFamily="34" charset="0"/>
              </a:rPr>
              <a:t>physical</a:t>
            </a:r>
            <a:r>
              <a:rPr lang="fr-FR" sz="2400" dirty="0">
                <a:solidFill>
                  <a:schemeClr val="tx1"/>
                </a:solidFill>
                <a:latin typeface="Aptos" panose="020B0004020202020204" pitchFamily="34" charset="0"/>
              </a:rPr>
              <a:t> </a:t>
            </a:r>
            <a:r>
              <a:rPr lang="fr-FR" sz="2400" dirty="0" err="1">
                <a:solidFill>
                  <a:schemeClr val="tx1"/>
                </a:solidFill>
                <a:latin typeface="Aptos" panose="020B0004020202020204" pitchFamily="34" charset="0"/>
              </a:rPr>
              <a:t>examination</a:t>
            </a:r>
            <a:endParaRPr lang="fr-FR" sz="2400" dirty="0">
              <a:solidFill>
                <a:schemeClr val="tx1"/>
              </a:solidFill>
              <a:latin typeface="Aptos" panose="020B0004020202020204" pitchFamily="34" charset="0"/>
            </a:endParaRPr>
          </a:p>
        </p:txBody>
      </p:sp>
      <p:sp>
        <p:nvSpPr>
          <p:cNvPr id="74" name="ZoneTexte 73">
            <a:extLst>
              <a:ext uri="{FF2B5EF4-FFF2-40B4-BE49-F238E27FC236}">
                <a16:creationId xmlns:a16="http://schemas.microsoft.com/office/drawing/2014/main" id="{707F88EC-2672-E12D-916E-5E8E93C93098}"/>
              </a:ext>
            </a:extLst>
          </p:cNvPr>
          <p:cNvSpPr txBox="1"/>
          <p:nvPr/>
        </p:nvSpPr>
        <p:spPr>
          <a:xfrm>
            <a:off x="2126822" y="9204963"/>
            <a:ext cx="1117670" cy="461665"/>
          </a:xfrm>
          <a:prstGeom prst="rect">
            <a:avLst/>
          </a:prstGeom>
          <a:noFill/>
        </p:spPr>
        <p:txBody>
          <a:bodyPr wrap="square" rtlCol="0">
            <a:spAutoFit/>
          </a:bodyPr>
          <a:lstStyle/>
          <a:p>
            <a:r>
              <a:rPr lang="fr-FR" sz="2400" dirty="0">
                <a:solidFill>
                  <a:schemeClr val="tx1"/>
                </a:solidFill>
                <a:latin typeface="Aptos" panose="020B0004020202020204" pitchFamily="34" charset="0"/>
              </a:rPr>
              <a:t>1 à 3h</a:t>
            </a:r>
          </a:p>
        </p:txBody>
      </p:sp>
      <p:grpSp>
        <p:nvGrpSpPr>
          <p:cNvPr id="76" name="Groupe 75">
            <a:extLst>
              <a:ext uri="{FF2B5EF4-FFF2-40B4-BE49-F238E27FC236}">
                <a16:creationId xmlns:a16="http://schemas.microsoft.com/office/drawing/2014/main" id="{D532F1F7-06BE-E53D-15E0-7AB2AD4E553D}"/>
              </a:ext>
            </a:extLst>
          </p:cNvPr>
          <p:cNvGrpSpPr/>
          <p:nvPr/>
        </p:nvGrpSpPr>
        <p:grpSpPr>
          <a:xfrm>
            <a:off x="10957536" y="9440370"/>
            <a:ext cx="5867400" cy="1438983"/>
            <a:chOff x="13441850" y="9212200"/>
            <a:chExt cx="5867400" cy="1438983"/>
          </a:xfrm>
        </p:grpSpPr>
        <p:sp>
          <p:nvSpPr>
            <p:cNvPr id="72" name="Rectangle : coins arrondis 71">
              <a:extLst>
                <a:ext uri="{FF2B5EF4-FFF2-40B4-BE49-F238E27FC236}">
                  <a16:creationId xmlns:a16="http://schemas.microsoft.com/office/drawing/2014/main" id="{D2557934-8830-BDFE-D427-BD95FD8C26CB}"/>
                </a:ext>
              </a:extLst>
            </p:cNvPr>
            <p:cNvSpPr/>
            <p:nvPr/>
          </p:nvSpPr>
          <p:spPr>
            <a:xfrm flipV="1">
              <a:off x="13441850" y="9212200"/>
              <a:ext cx="5867400" cy="1438983"/>
            </a:xfrm>
            <a:prstGeom prst="roundRect">
              <a:avLst>
                <a:gd name="adj" fmla="val 22155"/>
              </a:avLst>
            </a:prstGeom>
            <a:solidFill>
              <a:srgbClr val="F4B8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ZoneTexte 72">
              <a:extLst>
                <a:ext uri="{FF2B5EF4-FFF2-40B4-BE49-F238E27FC236}">
                  <a16:creationId xmlns:a16="http://schemas.microsoft.com/office/drawing/2014/main" id="{14075F32-689A-3655-17F6-D52828DF1189}"/>
                </a:ext>
              </a:extLst>
            </p:cNvPr>
            <p:cNvSpPr txBox="1"/>
            <p:nvPr/>
          </p:nvSpPr>
          <p:spPr>
            <a:xfrm>
              <a:off x="15002155" y="9655409"/>
              <a:ext cx="3992366" cy="584775"/>
            </a:xfrm>
            <a:prstGeom prst="rect">
              <a:avLst/>
            </a:prstGeom>
            <a:noFill/>
          </p:spPr>
          <p:txBody>
            <a:bodyPr wrap="square">
              <a:spAutoFit/>
            </a:bodyPr>
            <a:lstStyle/>
            <a:p>
              <a:pPr algn="ctr"/>
              <a:r>
                <a:rPr lang="fr-FR" sz="3200" b="1" dirty="0">
                  <a:solidFill>
                    <a:schemeClr val="tx1"/>
                  </a:solidFill>
                  <a:latin typeface="Aptos" panose="020B0004020202020204" pitchFamily="34" charset="0"/>
                </a:rPr>
                <a:t>Hospitalisation ?</a:t>
              </a:r>
            </a:p>
          </p:txBody>
        </p:sp>
        <p:pic>
          <p:nvPicPr>
            <p:cNvPr id="75" name="Image 74">
              <a:extLst>
                <a:ext uri="{FF2B5EF4-FFF2-40B4-BE49-F238E27FC236}">
                  <a16:creationId xmlns:a16="http://schemas.microsoft.com/office/drawing/2014/main" id="{AE7FB36F-89D0-A08A-CB90-1A2974F182B7}"/>
                </a:ext>
              </a:extLst>
            </p:cNvPr>
            <p:cNvPicPr>
              <a:picLocks noChangeAspect="1"/>
            </p:cNvPicPr>
            <p:nvPr/>
          </p:nvPicPr>
          <p:blipFill>
            <a:blip r:embed="rId13"/>
            <a:stretch>
              <a:fillRect/>
            </a:stretch>
          </p:blipFill>
          <p:spPr>
            <a:xfrm>
              <a:off x="14111944" y="9526905"/>
              <a:ext cx="958069" cy="862262"/>
            </a:xfrm>
            <a:prstGeom prst="rect">
              <a:avLst/>
            </a:prstGeom>
          </p:spPr>
        </p:pic>
      </p:grpSp>
    </p:spTree>
    <p:extLst>
      <p:ext uri="{BB962C8B-B14F-4D97-AF65-F5344CB8AC3E}">
        <p14:creationId xmlns:p14="http://schemas.microsoft.com/office/powerpoint/2010/main" val="155530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6264D1-530F-9136-C6B4-AED06E5DF2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5D0F-84EA-1CEE-DFEC-AF298B255A8A}"/>
              </a:ext>
            </a:extLst>
          </p:cNvPr>
          <p:cNvSpPr/>
          <p:nvPr/>
        </p:nvSpPr>
        <p:spPr>
          <a:xfrm>
            <a:off x="9964383" y="-60960"/>
            <a:ext cx="10140315" cy="1130871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a:p>
        </p:txBody>
      </p:sp>
      <p:sp>
        <p:nvSpPr>
          <p:cNvPr id="4" name="object 4">
            <a:extLst>
              <a:ext uri="{FF2B5EF4-FFF2-40B4-BE49-F238E27FC236}">
                <a16:creationId xmlns:a16="http://schemas.microsoft.com/office/drawing/2014/main" id="{664BD8CD-BB07-B933-13FC-D32A7F113180}"/>
              </a:ext>
            </a:extLst>
          </p:cNvPr>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a:p>
        </p:txBody>
      </p:sp>
      <p:sp>
        <p:nvSpPr>
          <p:cNvPr id="27" name="object 6">
            <a:extLst>
              <a:ext uri="{FF2B5EF4-FFF2-40B4-BE49-F238E27FC236}">
                <a16:creationId xmlns:a16="http://schemas.microsoft.com/office/drawing/2014/main" id="{F4B5DB3A-6BE8-A2B2-D306-BF80018DEC8E}"/>
              </a:ext>
            </a:extLst>
          </p:cNvPr>
          <p:cNvSpPr txBox="1">
            <a:spLocks/>
          </p:cNvSpPr>
          <p:nvPr/>
        </p:nvSpPr>
        <p:spPr>
          <a:xfrm>
            <a:off x="1423992" y="1407477"/>
            <a:ext cx="6426835" cy="941796"/>
          </a:xfrm>
          <a:prstGeom prst="rect">
            <a:avLst/>
          </a:prstGeom>
        </p:spPr>
        <p:txBody>
          <a:bodyPr vert="horz" wrap="square" lIns="0" tIns="163195" rIns="0" bIns="0" rtlCol="0">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2700" marR="5080">
              <a:lnSpc>
                <a:spcPts val="5940"/>
              </a:lnSpc>
              <a:spcBef>
                <a:spcPts val="1285"/>
              </a:spcBef>
            </a:pPr>
            <a:r>
              <a:rPr lang="fr-FR" dirty="0"/>
              <a:t>Prise en charge</a:t>
            </a:r>
          </a:p>
        </p:txBody>
      </p:sp>
      <p:sp>
        <p:nvSpPr>
          <p:cNvPr id="28" name="object 7">
            <a:extLst>
              <a:ext uri="{FF2B5EF4-FFF2-40B4-BE49-F238E27FC236}">
                <a16:creationId xmlns:a16="http://schemas.microsoft.com/office/drawing/2014/main" id="{84DA60D2-1B2C-B3A2-FD53-D17845DDAFB2}"/>
              </a:ext>
            </a:extLst>
          </p:cNvPr>
          <p:cNvSpPr txBox="1"/>
          <p:nvPr/>
        </p:nvSpPr>
        <p:spPr>
          <a:xfrm>
            <a:off x="450850" y="3325395"/>
            <a:ext cx="8991600" cy="3123291"/>
          </a:xfrm>
          <a:prstGeom prst="rect">
            <a:avLst/>
          </a:prstGeom>
        </p:spPr>
        <p:txBody>
          <a:bodyPr vert="horz" wrap="square" lIns="0" tIns="29845" rIns="0" bIns="0" rtlCol="0">
            <a:spAutoFit/>
          </a:bodyPr>
          <a:lstStyle/>
          <a:p>
            <a:pPr marL="12065" marR="5080">
              <a:spcBef>
                <a:spcPts val="235"/>
              </a:spcBef>
              <a:tabLst>
                <a:tab pos="238760" algn="l"/>
              </a:tabLst>
            </a:pPr>
            <a:r>
              <a:rPr lang="fr-FR" sz="3600" b="1" dirty="0">
                <a:solidFill>
                  <a:srgbClr val="1E3D7D"/>
                </a:solidFill>
                <a:latin typeface="Aptos" panose="020B0004020202020204" pitchFamily="34" charset="0"/>
                <a:cs typeface="Calibri" panose="020F0502020204030204" pitchFamily="34" charset="0"/>
              </a:rPr>
              <a:t>Évaluer la tolérance de la fièvre</a:t>
            </a:r>
          </a:p>
          <a:p>
            <a:pPr marL="469265" marR="5080" indent="-457200">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Antipyrétiques = paracétamol</a:t>
            </a:r>
          </a:p>
          <a:p>
            <a:pPr marL="469265" marR="5080" indent="-457200">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Prévenir la déshydratation </a:t>
            </a:r>
          </a:p>
          <a:p>
            <a:pPr marL="12065" marR="5080">
              <a:spcBef>
                <a:spcPts val="235"/>
              </a:spcBef>
              <a:tabLst>
                <a:tab pos="238760" algn="l"/>
              </a:tabLst>
            </a:pPr>
            <a:r>
              <a:rPr lang="fr-FR" sz="3200" dirty="0">
                <a:solidFill>
                  <a:srgbClr val="1E3D7D"/>
                </a:solidFill>
                <a:latin typeface="Aptos" panose="020B0004020202020204" pitchFamily="34" charset="0"/>
                <a:cs typeface="Calibri" panose="020F0502020204030204" pitchFamily="34" charset="0"/>
              </a:rPr>
              <a:t>		(+1°= 500ml de perte hydrique/j)</a:t>
            </a:r>
          </a:p>
          <a:p>
            <a:pPr marL="469265" marR="5080" indent="-457200">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Éviter les complications gériatriques (MTE, dénutrition, immobilisation…)</a:t>
            </a:r>
          </a:p>
        </p:txBody>
      </p:sp>
      <p:pic>
        <p:nvPicPr>
          <p:cNvPr id="3" name="Image 2">
            <a:extLst>
              <a:ext uri="{FF2B5EF4-FFF2-40B4-BE49-F238E27FC236}">
                <a16:creationId xmlns:a16="http://schemas.microsoft.com/office/drawing/2014/main" id="{4CF62471-380C-5EDC-B855-73E11617C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8" name="object 7">
            <a:extLst>
              <a:ext uri="{FF2B5EF4-FFF2-40B4-BE49-F238E27FC236}">
                <a16:creationId xmlns:a16="http://schemas.microsoft.com/office/drawing/2014/main" id="{782DE85A-F6C7-3E2B-E34B-56F577F43457}"/>
              </a:ext>
            </a:extLst>
          </p:cNvPr>
          <p:cNvSpPr txBox="1"/>
          <p:nvPr/>
        </p:nvSpPr>
        <p:spPr>
          <a:xfrm>
            <a:off x="550190" y="6645275"/>
            <a:ext cx="8892260" cy="3551613"/>
          </a:xfrm>
          <a:prstGeom prst="rect">
            <a:avLst/>
          </a:prstGeom>
        </p:spPr>
        <p:txBody>
          <a:bodyPr vert="horz" wrap="square" lIns="0" tIns="29845" rIns="0" bIns="0" rtlCol="0">
            <a:spAutoFit/>
          </a:bodyPr>
          <a:lstStyle/>
          <a:p>
            <a:pPr marL="12065" marR="5080">
              <a:spcBef>
                <a:spcPts val="235"/>
              </a:spcBef>
              <a:tabLst>
                <a:tab pos="238760" algn="l"/>
              </a:tabLst>
            </a:pPr>
            <a:r>
              <a:rPr lang="fr-FR" sz="3600" b="1" dirty="0">
                <a:solidFill>
                  <a:srgbClr val="1E3D7D"/>
                </a:solidFill>
                <a:latin typeface="Aptos" panose="020B0004020202020204" pitchFamily="34" charset="0"/>
                <a:cs typeface="Calibri" panose="020F0502020204030204" pitchFamily="34" charset="0"/>
              </a:rPr>
              <a:t>Antibiothérapie urgente probabiliste</a:t>
            </a:r>
          </a:p>
          <a:p>
            <a:pPr marL="469265" marR="5080" indent="-457200">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Sepsis</a:t>
            </a:r>
          </a:p>
          <a:p>
            <a:pPr marL="469265" marR="5080" indent="-457200">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Neutropénie ou splénectomisée</a:t>
            </a:r>
          </a:p>
          <a:p>
            <a:pPr marL="469265" marR="5080" indent="-457200">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Infection grave (purpura </a:t>
            </a:r>
            <a:r>
              <a:rPr lang="fr-FR" sz="3200" dirty="0" err="1">
                <a:solidFill>
                  <a:srgbClr val="1E3D7D"/>
                </a:solidFill>
                <a:latin typeface="Aptos" panose="020B0004020202020204" pitchFamily="34" charset="0"/>
                <a:cs typeface="Calibri" panose="020F0502020204030204" pitchFamily="34" charset="0"/>
              </a:rPr>
              <a:t>fulminans</a:t>
            </a:r>
            <a:r>
              <a:rPr lang="fr-FR" sz="3200" dirty="0">
                <a:solidFill>
                  <a:srgbClr val="1E3D7D"/>
                </a:solidFill>
                <a:latin typeface="Aptos" panose="020B0004020202020204" pitchFamily="34" charset="0"/>
                <a:cs typeface="Calibri" panose="020F0502020204030204" pitchFamily="34" charset="0"/>
              </a:rPr>
              <a:t>, fasciite nécrosante…)</a:t>
            </a:r>
          </a:p>
          <a:p>
            <a:pPr marL="469265" marR="5080" indent="-457200">
              <a:spcBef>
                <a:spcPts val="235"/>
              </a:spcBef>
              <a:buFont typeface="Arial" panose="020B0604020202020204" pitchFamily="34" charset="0"/>
              <a:buChar char="•"/>
              <a:tabLst>
                <a:tab pos="238760" algn="l"/>
              </a:tabLst>
            </a:pPr>
            <a:endParaRPr lang="fr-FR" sz="2650" dirty="0">
              <a:solidFill>
                <a:srgbClr val="1E3D7D"/>
              </a:solidFill>
              <a:latin typeface="Aptos" panose="020B0004020202020204" pitchFamily="34" charset="0"/>
              <a:cs typeface="Calibri" panose="020F0502020204030204" pitchFamily="34" charset="0"/>
            </a:endParaRPr>
          </a:p>
          <a:p>
            <a:pPr marL="12065" marR="5080">
              <a:spcBef>
                <a:spcPts val="235"/>
              </a:spcBef>
              <a:tabLst>
                <a:tab pos="238760" algn="l"/>
              </a:tabLst>
            </a:pPr>
            <a:endParaRPr lang="fr-FR" sz="3000" b="1" dirty="0">
              <a:solidFill>
                <a:srgbClr val="1E3D7D"/>
              </a:solidFill>
              <a:latin typeface="Aptos" panose="020B0004020202020204" pitchFamily="34" charset="0"/>
              <a:cs typeface="Calibri" panose="020F0502020204030204" pitchFamily="34" charset="0"/>
            </a:endParaRPr>
          </a:p>
        </p:txBody>
      </p:sp>
      <p:sp>
        <p:nvSpPr>
          <p:cNvPr id="9" name="object 7">
            <a:extLst>
              <a:ext uri="{FF2B5EF4-FFF2-40B4-BE49-F238E27FC236}">
                <a16:creationId xmlns:a16="http://schemas.microsoft.com/office/drawing/2014/main" id="{9FC8194E-733E-447F-F33A-710BA19DB35E}"/>
              </a:ext>
            </a:extLst>
          </p:cNvPr>
          <p:cNvSpPr txBox="1"/>
          <p:nvPr/>
        </p:nvSpPr>
        <p:spPr>
          <a:xfrm>
            <a:off x="11490977" y="4359275"/>
            <a:ext cx="7087125" cy="3723455"/>
          </a:xfrm>
          <a:prstGeom prst="rect">
            <a:avLst/>
          </a:prstGeom>
        </p:spPr>
        <p:txBody>
          <a:bodyPr vert="horz" wrap="square" lIns="0" tIns="29845" rIns="0" bIns="0" rtlCol="0">
            <a:spAutoFit/>
          </a:bodyPr>
          <a:lstStyle/>
          <a:p>
            <a:pPr marL="12065" marR="5080" algn="just">
              <a:spcBef>
                <a:spcPts val="235"/>
              </a:spcBef>
              <a:tabLst>
                <a:tab pos="238760" algn="l"/>
              </a:tabLst>
            </a:pPr>
            <a:r>
              <a:rPr lang="fr-FR" sz="4000" b="1" dirty="0">
                <a:solidFill>
                  <a:srgbClr val="FFFFFF"/>
                </a:solidFill>
                <a:latin typeface="Aptos" panose="020B0004020202020204" pitchFamily="34" charset="0"/>
                <a:cs typeface="Calibri" panose="020F0502020204030204" pitchFamily="34" charset="0"/>
              </a:rPr>
              <a:t>En l’absence de signes de gravité et de foyer infectieux bactérien cliniquement évident, temporiser 48h et réévaluer le patient avant une éventuelle antibiothérapie</a:t>
            </a:r>
          </a:p>
        </p:txBody>
      </p:sp>
    </p:spTree>
    <p:extLst>
      <p:ext uri="{BB962C8B-B14F-4D97-AF65-F5344CB8AC3E}">
        <p14:creationId xmlns:p14="http://schemas.microsoft.com/office/powerpoint/2010/main" val="297848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30B1F8C2-7A2C-FC9B-83FC-19E20C649D60}"/>
              </a:ext>
            </a:extLst>
          </p:cNvPr>
          <p:cNvGrpSpPr>
            <a:grpSpLocks/>
          </p:cNvGrpSpPr>
          <p:nvPr/>
        </p:nvGrpSpPr>
        <p:grpSpPr>
          <a:xfrm>
            <a:off x="0" y="635"/>
            <a:ext cx="20104100" cy="11308715"/>
            <a:chOff x="5373" y="635"/>
            <a:chExt cx="20104100" cy="11308715"/>
          </a:xfrm>
        </p:grpSpPr>
        <p:sp>
          <p:nvSpPr>
            <p:cNvPr id="10" name="object 2">
              <a:extLst>
                <a:ext uri="{FF2B5EF4-FFF2-40B4-BE49-F238E27FC236}">
                  <a16:creationId xmlns:a16="http://schemas.microsoft.com/office/drawing/2014/main" id="{A436BF94-5FF4-360F-C134-A9D269AFF54E}"/>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a:p>
          </p:txBody>
        </p:sp>
        <p:sp>
          <p:nvSpPr>
            <p:cNvPr id="11" name="object 3">
              <a:extLst>
                <a:ext uri="{FF2B5EF4-FFF2-40B4-BE49-F238E27FC236}">
                  <a16:creationId xmlns:a16="http://schemas.microsoft.com/office/drawing/2014/main" id="{31130389-3BF0-2AE9-D618-023922705AE9}"/>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a:p>
          </p:txBody>
        </p:sp>
      </p:grpSp>
      <p:sp>
        <p:nvSpPr>
          <p:cNvPr id="12" name="object 4">
            <a:extLst>
              <a:ext uri="{FF2B5EF4-FFF2-40B4-BE49-F238E27FC236}">
                <a16:creationId xmlns:a16="http://schemas.microsoft.com/office/drawing/2014/main" id="{C65D4722-C4EB-8AA1-236E-4E6899BE28BE}"/>
              </a:ext>
            </a:extLst>
          </p:cNvPr>
          <p:cNvSpPr txBox="1">
            <a:spLocks/>
          </p:cNvSpPr>
          <p:nvPr/>
        </p:nvSpPr>
        <p:spPr>
          <a:xfrm>
            <a:off x="1364380" y="498693"/>
            <a:ext cx="17374869" cy="1266564"/>
          </a:xfrm>
          <a:prstGeom prst="rect">
            <a:avLst/>
          </a:prstGeom>
        </p:spPr>
        <p:txBody>
          <a:bodyPr vert="horz" wrap="square" lIns="0" tIns="14604" rIns="0" bIns="0" rtlCol="0">
            <a:spAutoFit/>
          </a:bodyPr>
          <a:lstStyle>
            <a:lvl1pPr>
              <a:defRPr b="0" i="0">
                <a:latin typeface="Calibri" panose="020F0502020204030204" pitchFamily="34" charset="0"/>
                <a:ea typeface="+mj-ea"/>
                <a:cs typeface="Calibri" panose="020F0502020204030204" pitchFamily="34" charset="0"/>
              </a:defRPr>
            </a:lvl1pPr>
          </a:lstStyle>
          <a:p>
            <a:pPr algn="ctr">
              <a:lnSpc>
                <a:spcPct val="150000"/>
              </a:lnSpc>
            </a:pPr>
            <a:r>
              <a:rPr lang="fr-FR" sz="5900" dirty="0">
                <a:solidFill>
                  <a:srgbClr val="1E3D7D"/>
                </a:solidFill>
                <a:latin typeface="Aptos" panose="020B0004020202020204" pitchFamily="34" charset="0"/>
              </a:rPr>
              <a:t>Messages clés</a:t>
            </a:r>
          </a:p>
        </p:txBody>
      </p:sp>
      <p:sp>
        <p:nvSpPr>
          <p:cNvPr id="13" name="Rectangle : coins arrondis 12">
            <a:extLst>
              <a:ext uri="{FF2B5EF4-FFF2-40B4-BE49-F238E27FC236}">
                <a16:creationId xmlns:a16="http://schemas.microsoft.com/office/drawing/2014/main" id="{481B845A-12CB-C1A5-0F50-085087924A98}"/>
              </a:ext>
            </a:extLst>
          </p:cNvPr>
          <p:cNvSpPr/>
          <p:nvPr/>
        </p:nvSpPr>
        <p:spPr>
          <a:xfrm>
            <a:off x="2393950" y="2242477"/>
            <a:ext cx="15316200" cy="7523482"/>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945CC450-18E2-E706-DE33-4F31CB94D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15" name="object 9">
            <a:extLst>
              <a:ext uri="{FF2B5EF4-FFF2-40B4-BE49-F238E27FC236}">
                <a16:creationId xmlns:a16="http://schemas.microsoft.com/office/drawing/2014/main" id="{AB0D9E68-6557-DD89-0452-4C63D581DDB1}"/>
              </a:ext>
            </a:extLst>
          </p:cNvPr>
          <p:cNvSpPr txBox="1"/>
          <p:nvPr/>
        </p:nvSpPr>
        <p:spPr>
          <a:xfrm>
            <a:off x="2660650" y="2606675"/>
            <a:ext cx="14751050" cy="7013457"/>
          </a:xfrm>
          <a:prstGeom prst="rect">
            <a:avLst/>
          </a:prstGeom>
        </p:spPr>
        <p:txBody>
          <a:bodyPr vert="horz" wrap="square" lIns="0" tIns="29209" rIns="0" bIns="0" rtlCol="0">
            <a:spAutoFit/>
          </a:bodyPr>
          <a:lstStyle/>
          <a:p>
            <a:pPr marL="469265" marR="5080" indent="-457200" algn="l">
              <a:spcBef>
                <a:spcPts val="100"/>
              </a:spcBef>
              <a:buFont typeface="Arial" panose="020B0604020202020204" pitchFamily="34" charset="0"/>
              <a:buChar char="•"/>
              <a:tabLst>
                <a:tab pos="238760" algn="l"/>
                <a:tab pos="314325" algn="l"/>
              </a:tabLst>
            </a:pPr>
            <a:r>
              <a:rPr lang="fr-FR" sz="3200" dirty="0">
                <a:solidFill>
                  <a:srgbClr val="1E3D7D"/>
                </a:solidFill>
                <a:latin typeface="Aptos" panose="020B0004020202020204" pitchFamily="34" charset="0"/>
                <a:cs typeface="Calibri" panose="020F0502020204030204" pitchFamily="34" charset="0"/>
              </a:rPr>
              <a:t>Devant une fièvre ou un syndrome inflammatoire aigu, il faut rechercher en priorité une infection</a:t>
            </a:r>
          </a:p>
          <a:p>
            <a:pPr marL="469265" marR="5080" indent="-457200" algn="l">
              <a:spcBef>
                <a:spcPts val="100"/>
              </a:spcBef>
              <a:buFont typeface="Arial" panose="020B0604020202020204" pitchFamily="34" charset="0"/>
              <a:buChar char="•"/>
              <a:tabLst>
                <a:tab pos="238760" algn="l"/>
                <a:tab pos="314325"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gn="l">
              <a:spcBef>
                <a:spcPts val="100"/>
              </a:spcBef>
              <a:buFont typeface="Arial" panose="020B0604020202020204" pitchFamily="34" charset="0"/>
              <a:buChar char="•"/>
              <a:tabLst>
                <a:tab pos="238760" algn="l"/>
                <a:tab pos="314325" algn="l"/>
              </a:tabLst>
            </a:pPr>
            <a:r>
              <a:rPr lang="fr-FR" sz="3200" dirty="0">
                <a:solidFill>
                  <a:srgbClr val="1E3D7D"/>
                </a:solidFill>
                <a:latin typeface="Aptos" panose="020B0004020202020204" pitchFamily="34" charset="0"/>
                <a:cs typeface="Calibri" panose="020F0502020204030204" pitchFamily="34" charset="0"/>
              </a:rPr>
              <a:t>Les urgences vitales (sepsis, fasciite nécrosante, infection neuro-méningée, pyélonéphrite obstructive) doivent être évoquées systématiquement pour être éliminées</a:t>
            </a:r>
          </a:p>
          <a:p>
            <a:pPr marL="469265" marR="5080" indent="-457200" algn="l">
              <a:spcBef>
                <a:spcPts val="100"/>
              </a:spcBef>
              <a:buFont typeface="Arial" panose="020B0604020202020204" pitchFamily="34" charset="0"/>
              <a:buChar char="•"/>
              <a:tabLst>
                <a:tab pos="238760" algn="l"/>
                <a:tab pos="314325"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gn="l">
              <a:spcBef>
                <a:spcPts val="100"/>
              </a:spcBef>
              <a:buFont typeface="Arial" panose="020B0604020202020204" pitchFamily="34" charset="0"/>
              <a:buChar char="•"/>
              <a:tabLst>
                <a:tab pos="238760" algn="l"/>
                <a:tab pos="314325" algn="l"/>
              </a:tabLst>
            </a:pPr>
            <a:r>
              <a:rPr lang="fr-FR" sz="3200" dirty="0">
                <a:solidFill>
                  <a:srgbClr val="1E3D7D"/>
                </a:solidFill>
                <a:latin typeface="Aptos" panose="020B0004020202020204" pitchFamily="34" charset="0"/>
                <a:cs typeface="Calibri" panose="020F0502020204030204" pitchFamily="34" charset="0"/>
              </a:rPr>
              <a:t>Une enquête et un examen clinique minutieux vont ensuite être menés pour essayer de distinguer l’infection des causes de fièvres non infectieuses ou des infections plus rares (Endocardite, infection disco vertébrale…)</a:t>
            </a:r>
          </a:p>
          <a:p>
            <a:pPr marL="469265" marR="5080" indent="-457200" algn="l">
              <a:spcBef>
                <a:spcPts val="100"/>
              </a:spcBef>
              <a:buFont typeface="Arial" panose="020B0604020202020204" pitchFamily="34" charset="0"/>
              <a:buChar char="•"/>
              <a:tabLst>
                <a:tab pos="238760" algn="l"/>
                <a:tab pos="314325"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gn="l">
              <a:spcBef>
                <a:spcPts val="100"/>
              </a:spcBef>
              <a:buFont typeface="Arial" panose="020B0604020202020204" pitchFamily="34" charset="0"/>
              <a:buChar char="•"/>
              <a:tabLst>
                <a:tab pos="238760" algn="l"/>
                <a:tab pos="314325" algn="l"/>
              </a:tabLst>
            </a:pPr>
            <a:r>
              <a:rPr lang="fr-FR" sz="3200" dirty="0">
                <a:solidFill>
                  <a:srgbClr val="1E3D7D"/>
                </a:solidFill>
                <a:latin typeface="Aptos" panose="020B0004020202020204" pitchFamily="34" charset="0"/>
                <a:cs typeface="Calibri" panose="020F0502020204030204" pitchFamily="34" charset="0"/>
              </a:rPr>
              <a:t>Les examens complémentaires ne seront utiles que s’ils sont guidés par la clinique</a:t>
            </a:r>
          </a:p>
          <a:p>
            <a:pPr marL="469265" marR="5080" indent="-457200" algn="l">
              <a:spcBef>
                <a:spcPts val="100"/>
              </a:spcBef>
              <a:buFont typeface="Arial" panose="020B0604020202020204" pitchFamily="34" charset="0"/>
              <a:buChar char="•"/>
              <a:tabLst>
                <a:tab pos="238760" algn="l"/>
                <a:tab pos="314325" algn="l"/>
              </a:tabLst>
            </a:pPr>
            <a:endParaRPr lang="fr-FR" sz="3200" dirty="0">
              <a:solidFill>
                <a:srgbClr val="1E3D7D"/>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08105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E9AC9E-E5C3-3910-0FF7-3B58B4C57F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7C0AA7-7DD8-11E7-7C63-50F4548D93AD}"/>
              </a:ext>
            </a:extLst>
          </p:cNvPr>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dirty="0"/>
          </a:p>
        </p:txBody>
      </p:sp>
      <p:sp>
        <p:nvSpPr>
          <p:cNvPr id="14" name="object 14">
            <a:extLst>
              <a:ext uri="{FF2B5EF4-FFF2-40B4-BE49-F238E27FC236}">
                <a16:creationId xmlns:a16="http://schemas.microsoft.com/office/drawing/2014/main" id="{E747EE8A-3518-6D0E-D31F-E66D525F6289}"/>
              </a:ext>
            </a:extLst>
          </p:cNvPr>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a:p>
        </p:txBody>
      </p:sp>
      <p:sp>
        <p:nvSpPr>
          <p:cNvPr id="25" name="object 2">
            <a:extLst>
              <a:ext uri="{FF2B5EF4-FFF2-40B4-BE49-F238E27FC236}">
                <a16:creationId xmlns:a16="http://schemas.microsoft.com/office/drawing/2014/main" id="{503C8E28-D2F0-9A05-5146-B56BFE48686E}"/>
              </a:ext>
            </a:extLst>
          </p:cNvPr>
          <p:cNvSpPr txBox="1">
            <a:spLocks noGrp="1"/>
          </p:cNvSpPr>
          <p:nvPr>
            <p:ph type="title"/>
          </p:nvPr>
        </p:nvSpPr>
        <p:spPr>
          <a:xfrm>
            <a:off x="2698648" y="3142102"/>
            <a:ext cx="14598434" cy="3119314"/>
          </a:xfrm>
          <a:prstGeom prst="rect">
            <a:avLst/>
          </a:prstGeom>
        </p:spPr>
        <p:txBody>
          <a:bodyPr vert="horz" wrap="square" lIns="0" tIns="598169" rIns="0" bIns="0" rtlCol="0">
            <a:spAutoFit/>
          </a:bodyPr>
          <a:lstStyle/>
          <a:p>
            <a:pPr algn="ctr">
              <a:lnSpc>
                <a:spcPct val="100000"/>
              </a:lnSpc>
              <a:spcBef>
                <a:spcPts val="4709"/>
              </a:spcBef>
            </a:pPr>
            <a:r>
              <a:rPr sz="9900" dirty="0">
                <a:solidFill>
                  <a:srgbClr val="FFFFFF"/>
                </a:solidFill>
              </a:rPr>
              <a:t>Merci pour votre attention</a:t>
            </a:r>
            <a:endParaRPr sz="9900" dirty="0"/>
          </a:p>
          <a:p>
            <a:pPr marL="1744980" marR="1729105" algn="ctr">
              <a:lnSpc>
                <a:spcPts val="3170"/>
              </a:lnSpc>
              <a:spcBef>
                <a:spcPts val="1375"/>
              </a:spcBef>
            </a:pPr>
            <a:r>
              <a:rPr sz="2650" dirty="0">
                <a:solidFill>
                  <a:srgbClr val="BCC5D8"/>
                </a:solidFill>
              </a:rPr>
              <a:t>Si vous avez des questions à propos du programme PAPRICA, vous pouvez contacter la mission nationale PRIMO : </a:t>
            </a:r>
            <a:r>
              <a:rPr sz="2650" u="heavy" dirty="0">
                <a:solidFill>
                  <a:srgbClr val="BCC5D8"/>
                </a:solidFill>
                <a:uFill>
                  <a:solidFill>
                    <a:srgbClr val="BCC5D8"/>
                  </a:solidFill>
                </a:uFill>
                <a:hlinkClick r:id="rId2"/>
              </a:rPr>
              <a:t>bp-primo@chu-nantes.fr</a:t>
            </a:r>
            <a:endParaRPr sz="2650" dirty="0"/>
          </a:p>
        </p:txBody>
      </p:sp>
      <p:pic>
        <p:nvPicPr>
          <p:cNvPr id="3" name="Image 2">
            <a:extLst>
              <a:ext uri="{FF2B5EF4-FFF2-40B4-BE49-F238E27FC236}">
                <a16:creationId xmlns:a16="http://schemas.microsoft.com/office/drawing/2014/main" id="{5833F1DB-4250-9D24-3A4C-D006D6EBA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62" y="9675263"/>
            <a:ext cx="3389172" cy="856212"/>
          </a:xfrm>
          <a:prstGeom prst="rect">
            <a:avLst/>
          </a:prstGeom>
        </p:spPr>
      </p:pic>
      <p:grpSp>
        <p:nvGrpSpPr>
          <p:cNvPr id="4" name="Groupe 3">
            <a:extLst>
              <a:ext uri="{FF2B5EF4-FFF2-40B4-BE49-F238E27FC236}">
                <a16:creationId xmlns:a16="http://schemas.microsoft.com/office/drawing/2014/main" id="{4AA95BB2-E077-2987-5773-78136646EC46}"/>
              </a:ext>
            </a:extLst>
          </p:cNvPr>
          <p:cNvGrpSpPr/>
          <p:nvPr/>
        </p:nvGrpSpPr>
        <p:grpSpPr>
          <a:xfrm>
            <a:off x="11161094" y="8397875"/>
            <a:ext cx="7885382" cy="2133600"/>
            <a:chOff x="8832850" y="8397875"/>
            <a:chExt cx="7885382" cy="2133600"/>
          </a:xfrm>
        </p:grpSpPr>
        <p:sp>
          <p:nvSpPr>
            <p:cNvPr id="5" name="Rectangle : coins arrondis 4">
              <a:extLst>
                <a:ext uri="{FF2B5EF4-FFF2-40B4-BE49-F238E27FC236}">
                  <a16:creationId xmlns:a16="http://schemas.microsoft.com/office/drawing/2014/main" id="{97702431-8BD8-C76E-9978-0D2DA9F2C56A}"/>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object 19">
              <a:extLst>
                <a:ext uri="{FF2B5EF4-FFF2-40B4-BE49-F238E27FC236}">
                  <a16:creationId xmlns:a16="http://schemas.microsoft.com/office/drawing/2014/main" id="{B03B76AF-E0BF-3E6C-C576-6DDFC57E0C55}"/>
                </a:ext>
              </a:extLst>
            </p:cNvPr>
            <p:cNvPicPr/>
            <p:nvPr/>
          </p:nvPicPr>
          <p:blipFill>
            <a:blip r:embed="rId4" cstate="print"/>
            <a:stretch>
              <a:fillRect/>
            </a:stretch>
          </p:blipFill>
          <p:spPr>
            <a:xfrm>
              <a:off x="12566650" y="8534793"/>
              <a:ext cx="3265829" cy="1840734"/>
            </a:xfrm>
            <a:prstGeom prst="rect">
              <a:avLst/>
            </a:prstGeom>
          </p:spPr>
        </p:pic>
        <p:pic>
          <p:nvPicPr>
            <p:cNvPr id="7" name="object 20">
              <a:extLst>
                <a:ext uri="{FF2B5EF4-FFF2-40B4-BE49-F238E27FC236}">
                  <a16:creationId xmlns:a16="http://schemas.microsoft.com/office/drawing/2014/main" id="{580C79C7-AA98-01EE-36BF-29C54097F544}"/>
                </a:ext>
              </a:extLst>
            </p:cNvPr>
            <p:cNvPicPr/>
            <p:nvPr/>
          </p:nvPicPr>
          <p:blipFill>
            <a:blip r:embed="rId5" cstate="print"/>
            <a:stretch>
              <a:fillRect/>
            </a:stretch>
          </p:blipFill>
          <p:spPr>
            <a:xfrm>
              <a:off x="9715197" y="8758201"/>
              <a:ext cx="2188528" cy="1501435"/>
            </a:xfrm>
            <a:prstGeom prst="rect">
              <a:avLst/>
            </a:prstGeom>
          </p:spPr>
        </p:pic>
      </p:grpSp>
      <p:sp>
        <p:nvSpPr>
          <p:cNvPr id="8" name="Sous-titre 2">
            <a:extLst>
              <a:ext uri="{FF2B5EF4-FFF2-40B4-BE49-F238E27FC236}">
                <a16:creationId xmlns:a16="http://schemas.microsoft.com/office/drawing/2014/main" id="{19E590F7-06DF-79F7-85E5-E8BCF45FD65C}"/>
              </a:ext>
            </a:extLst>
          </p:cNvPr>
          <p:cNvSpPr txBox="1">
            <a:spLocks/>
          </p:cNvSpPr>
          <p:nvPr/>
        </p:nvSpPr>
        <p:spPr>
          <a:xfrm>
            <a:off x="9904799" y="11101807"/>
            <a:ext cx="9980190" cy="1134468"/>
          </a:xfrm>
          <a:prstGeom prst="rect">
            <a:avLst/>
          </a:prstGeom>
        </p:spPr>
        <p:txBody>
          <a:bodyPr vert="horz" lIns="91404" tIns="45701" rIns="91404" bIns="45701"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0"/>
              </a:lnSpc>
              <a:buNone/>
            </a:pPr>
            <a:r>
              <a:rPr lang="fr-FR" sz="1600" dirty="0">
                <a:solidFill>
                  <a:schemeClr val="bg1"/>
                </a:solidFill>
                <a:latin typeface="Aptos" panose="020B0004020202020204" pitchFamily="34" charset="0"/>
              </a:rPr>
              <a:t>Réalisation : Jean-Paul Alves www.021prod.com </a:t>
            </a:r>
          </a:p>
        </p:txBody>
      </p:sp>
    </p:spTree>
    <p:extLst>
      <p:ext uri="{BB962C8B-B14F-4D97-AF65-F5344CB8AC3E}">
        <p14:creationId xmlns:p14="http://schemas.microsoft.com/office/powerpoint/2010/main" val="251619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a:p>
        </p:txBody>
      </p:sp>
      <p:sp>
        <p:nvSpPr>
          <p:cNvPr id="14" name="object 14"/>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a:p>
        </p:txBody>
      </p:sp>
      <p:sp>
        <p:nvSpPr>
          <p:cNvPr id="15" name="object 15"/>
          <p:cNvSpPr txBox="1">
            <a:spLocks noGrp="1"/>
          </p:cNvSpPr>
          <p:nvPr>
            <p:ph type="body" idx="1"/>
          </p:nvPr>
        </p:nvSpPr>
        <p:spPr>
          <a:xfrm>
            <a:off x="1423992" y="3802245"/>
            <a:ext cx="17870878" cy="3704860"/>
          </a:xfrm>
          <a:prstGeom prst="rect">
            <a:avLst/>
          </a:prstGeom>
        </p:spPr>
        <p:txBody>
          <a:bodyPr vert="horz" wrap="square" lIns="0" tIns="11430" rIns="0" bIns="0" rtlCol="0">
            <a:spAutoFit/>
          </a:bodyPr>
          <a:lstStyle/>
          <a:p>
            <a:pPr marL="12700">
              <a:spcBef>
                <a:spcPts val="20"/>
              </a:spcBef>
            </a:pPr>
            <a:r>
              <a:rPr lang="fr-FR" sz="8000" dirty="0"/>
              <a:t>Prise en charge d’un résident </a:t>
            </a:r>
          </a:p>
          <a:p>
            <a:pPr marL="12700">
              <a:spcBef>
                <a:spcPts val="20"/>
              </a:spcBef>
            </a:pPr>
            <a:r>
              <a:rPr lang="fr-FR" sz="8000" dirty="0"/>
              <a:t>avec un syndrome inflammatoire </a:t>
            </a:r>
          </a:p>
          <a:p>
            <a:pPr marL="12700">
              <a:spcBef>
                <a:spcPts val="20"/>
              </a:spcBef>
            </a:pPr>
            <a:r>
              <a:rPr lang="fr-FR" sz="8000" dirty="0"/>
              <a:t>ou une fièvre isolé(e)</a:t>
            </a:r>
          </a:p>
        </p:txBody>
      </p:sp>
      <p:sp>
        <p:nvSpPr>
          <p:cNvPr id="16" name="object 16"/>
          <p:cNvSpPr txBox="1"/>
          <p:nvPr/>
        </p:nvSpPr>
        <p:spPr>
          <a:xfrm>
            <a:off x="1495488" y="8016875"/>
            <a:ext cx="4882515" cy="843821"/>
          </a:xfrm>
          <a:prstGeom prst="rect">
            <a:avLst/>
          </a:prstGeom>
        </p:spPr>
        <p:txBody>
          <a:bodyPr vert="horz" wrap="square" lIns="0" tIns="15240" rIns="0" bIns="0" rtlCol="0">
            <a:spAutoFit/>
          </a:bodyPr>
          <a:lstStyle/>
          <a:p>
            <a:pPr marL="12700">
              <a:lnSpc>
                <a:spcPct val="100000"/>
              </a:lnSpc>
              <a:spcBef>
                <a:spcPts val="120"/>
              </a:spcBef>
            </a:pPr>
            <a:r>
              <a:rPr lang="fr-FR" sz="2650" dirty="0">
                <a:solidFill>
                  <a:srgbClr val="FFFFFF"/>
                </a:solidFill>
                <a:latin typeface="Aptos" panose="020B0004020202020204" pitchFamily="34" charset="0"/>
                <a:cs typeface="Calibri" panose="020F0502020204030204" pitchFamily="34" charset="0"/>
              </a:rPr>
              <a:t>Dr Thibaut </a:t>
            </a:r>
            <a:r>
              <a:rPr lang="fr-FR" sz="2650" dirty="0" err="1">
                <a:solidFill>
                  <a:srgbClr val="FFFFFF"/>
                </a:solidFill>
                <a:latin typeface="Aptos" panose="020B0004020202020204" pitchFamily="34" charset="0"/>
                <a:cs typeface="Calibri" panose="020F0502020204030204" pitchFamily="34" charset="0"/>
              </a:rPr>
              <a:t>Fraisse</a:t>
            </a:r>
            <a:endParaRPr lang="fr-FR" sz="2650" dirty="0">
              <a:solidFill>
                <a:srgbClr val="FFFFFF"/>
              </a:solidFill>
              <a:latin typeface="Aptos" panose="020B0004020202020204" pitchFamily="34" charset="0"/>
              <a:cs typeface="Calibri" panose="020F0502020204030204" pitchFamily="34" charset="0"/>
            </a:endParaRPr>
          </a:p>
          <a:p>
            <a:pPr marL="12700">
              <a:lnSpc>
                <a:spcPct val="100000"/>
              </a:lnSpc>
              <a:spcBef>
                <a:spcPts val="120"/>
              </a:spcBef>
            </a:pPr>
            <a:r>
              <a:rPr lang="fr-FR" sz="2650" dirty="0">
                <a:solidFill>
                  <a:srgbClr val="98A6C3"/>
                </a:solidFill>
                <a:latin typeface="Aptos" panose="020B0004020202020204" pitchFamily="34" charset="0"/>
                <a:cs typeface="Calibri" panose="020F0502020204030204" pitchFamily="34" charset="0"/>
              </a:rPr>
              <a:t>Gériatrie – CH Alès Cévennes</a:t>
            </a:r>
            <a:endParaRPr sz="2650" dirty="0">
              <a:latin typeface="Aptos" panose="020B0004020202020204" pitchFamily="34" charset="0"/>
              <a:cs typeface="Calibri" panose="020F0502020204030204" pitchFamily="34" charset="0"/>
            </a:endParaRPr>
          </a:p>
        </p:txBody>
      </p:sp>
      <p:grpSp>
        <p:nvGrpSpPr>
          <p:cNvPr id="24" name="Groupe 23">
            <a:extLst>
              <a:ext uri="{FF2B5EF4-FFF2-40B4-BE49-F238E27FC236}">
                <a16:creationId xmlns:a16="http://schemas.microsoft.com/office/drawing/2014/main" id="{B00BB6AC-FBC1-00FB-CE6E-34067A4909C4}"/>
              </a:ext>
            </a:extLst>
          </p:cNvPr>
          <p:cNvGrpSpPr/>
          <p:nvPr/>
        </p:nvGrpSpPr>
        <p:grpSpPr>
          <a:xfrm>
            <a:off x="11161094" y="8397875"/>
            <a:ext cx="7885382" cy="2133600"/>
            <a:chOff x="8832850" y="8397875"/>
            <a:chExt cx="7885382" cy="2133600"/>
          </a:xfrm>
        </p:grpSpPr>
        <p:sp>
          <p:nvSpPr>
            <p:cNvPr id="23" name="Rectangle : coins arrondis 22">
              <a:extLst>
                <a:ext uri="{FF2B5EF4-FFF2-40B4-BE49-F238E27FC236}">
                  <a16:creationId xmlns:a16="http://schemas.microsoft.com/office/drawing/2014/main" id="{42C84908-B17B-A086-65AE-75A34304C2EC}"/>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object 19"/>
            <p:cNvPicPr/>
            <p:nvPr/>
          </p:nvPicPr>
          <p:blipFill>
            <a:blip r:embed="rId2" cstate="print"/>
            <a:stretch>
              <a:fillRect/>
            </a:stretch>
          </p:blipFill>
          <p:spPr>
            <a:xfrm>
              <a:off x="12566650" y="8534793"/>
              <a:ext cx="3265829" cy="1840734"/>
            </a:xfrm>
            <a:prstGeom prst="rect">
              <a:avLst/>
            </a:prstGeom>
          </p:spPr>
        </p:pic>
        <p:pic>
          <p:nvPicPr>
            <p:cNvPr id="20" name="object 20"/>
            <p:cNvPicPr/>
            <p:nvPr/>
          </p:nvPicPr>
          <p:blipFill>
            <a:blip r:embed="rId3" cstate="print"/>
            <a:stretch>
              <a:fillRect/>
            </a:stretch>
          </p:blipFill>
          <p:spPr>
            <a:xfrm>
              <a:off x="9715197" y="8758201"/>
              <a:ext cx="2188528" cy="1501435"/>
            </a:xfrm>
            <a:prstGeom prst="rect">
              <a:avLst/>
            </a:prstGeom>
          </p:spPr>
        </p:pic>
      </p:grpSp>
      <p:pic>
        <p:nvPicPr>
          <p:cNvPr id="26" name="Image 25">
            <a:extLst>
              <a:ext uri="{FF2B5EF4-FFF2-40B4-BE49-F238E27FC236}">
                <a16:creationId xmlns:a16="http://schemas.microsoft.com/office/drawing/2014/main" id="{56214662-899F-BC9E-C8AB-C26C42E9E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742" y="1844675"/>
            <a:ext cx="3945960" cy="9968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object 2">
            <a:extLst>
              <a:ext uri="{FF2B5EF4-FFF2-40B4-BE49-F238E27FC236}">
                <a16:creationId xmlns:a16="http://schemas.microsoft.com/office/drawing/2014/main" id="{BF3B6559-0B02-EDE0-5F6B-C05BFC4815FA}"/>
              </a:ext>
            </a:extLst>
          </p:cNvPr>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DECD0"/>
          </a:solidFill>
        </p:spPr>
        <p:txBody>
          <a:bodyPr wrap="square" lIns="0" tIns="0" rIns="0" bIns="0" rtlCol="0"/>
          <a:lstStyle/>
          <a:p>
            <a:endParaRPr/>
          </a:p>
        </p:txBody>
      </p:sp>
      <p:sp>
        <p:nvSpPr>
          <p:cNvPr id="33" name="object 3">
            <a:extLst>
              <a:ext uri="{FF2B5EF4-FFF2-40B4-BE49-F238E27FC236}">
                <a16:creationId xmlns:a16="http://schemas.microsoft.com/office/drawing/2014/main" id="{7684AF15-BCD7-C2E1-E0FF-779D52A14A58}"/>
              </a:ext>
            </a:extLst>
          </p:cNvPr>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CE2B9"/>
          </a:solidFill>
        </p:spPr>
        <p:txBody>
          <a:bodyPr wrap="square" lIns="0" tIns="0" rIns="0" bIns="0" rtlCol="0"/>
          <a:lstStyle/>
          <a:p>
            <a:endParaRPr/>
          </a:p>
        </p:txBody>
      </p:sp>
      <p:sp>
        <p:nvSpPr>
          <p:cNvPr id="21" name="Rectangle : coins arrondis 20">
            <a:extLst>
              <a:ext uri="{FF2B5EF4-FFF2-40B4-BE49-F238E27FC236}">
                <a16:creationId xmlns:a16="http://schemas.microsoft.com/office/drawing/2014/main" id="{2EDA0C88-7F49-9BB7-F4CC-5E63862AC18B}"/>
              </a:ext>
            </a:extLst>
          </p:cNvPr>
          <p:cNvSpPr/>
          <p:nvPr/>
        </p:nvSpPr>
        <p:spPr>
          <a:xfrm>
            <a:off x="2279650" y="2530475"/>
            <a:ext cx="15544800" cy="678180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bject 4"/>
          <p:cNvSpPr txBox="1">
            <a:spLocks noGrp="1"/>
          </p:cNvSpPr>
          <p:nvPr>
            <p:ph type="title"/>
          </p:nvPr>
        </p:nvSpPr>
        <p:spPr>
          <a:xfrm>
            <a:off x="1364380" y="1086055"/>
            <a:ext cx="17374869" cy="886780"/>
          </a:xfrm>
          <a:prstGeom prst="rect">
            <a:avLst/>
          </a:prstGeom>
        </p:spPr>
        <p:txBody>
          <a:bodyPr vert="horz" wrap="square" lIns="0" tIns="14604" rIns="0" bIns="0" rtlCol="0">
            <a:spAutoFit/>
          </a:bodyPr>
          <a:lstStyle/>
          <a:p>
            <a:pPr algn="ctr">
              <a:lnSpc>
                <a:spcPts val="6805"/>
              </a:lnSpc>
            </a:pPr>
            <a:r>
              <a:rPr lang="fr-FR" dirty="0">
                <a:solidFill>
                  <a:srgbClr val="1E3D7D"/>
                </a:solidFill>
              </a:rPr>
              <a:t>Plan</a:t>
            </a:r>
            <a:endParaRPr dirty="0">
              <a:solidFill>
                <a:srgbClr val="1E3D7D"/>
              </a:solidFill>
            </a:endParaRPr>
          </a:p>
        </p:txBody>
      </p:sp>
      <p:sp>
        <p:nvSpPr>
          <p:cNvPr id="25" name="ZoneTexte 24">
            <a:extLst>
              <a:ext uri="{FF2B5EF4-FFF2-40B4-BE49-F238E27FC236}">
                <a16:creationId xmlns:a16="http://schemas.microsoft.com/office/drawing/2014/main" id="{66702C02-EA15-A386-3960-6A50F70F3F08}"/>
              </a:ext>
            </a:extLst>
          </p:cNvPr>
          <p:cNvSpPr txBox="1"/>
          <p:nvPr/>
        </p:nvSpPr>
        <p:spPr>
          <a:xfrm>
            <a:off x="4565650" y="3942874"/>
            <a:ext cx="12192000" cy="3913892"/>
          </a:xfrm>
          <a:prstGeom prst="rect">
            <a:avLst/>
          </a:prstGeom>
          <a:noFill/>
        </p:spPr>
        <p:txBody>
          <a:bodyPr wrap="square">
            <a:spAutoFit/>
          </a:bodyPr>
          <a:lstStyle/>
          <a:p>
            <a:pPr marL="526415" marR="5080" indent="-514350">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Définitions</a:t>
            </a:r>
          </a:p>
          <a:p>
            <a:pPr marL="526415" marR="5080" indent="-514350">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L’infection sans fièvre en gériatrie</a:t>
            </a:r>
          </a:p>
          <a:p>
            <a:pPr marL="526415" marR="5080" indent="-514350">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Suspicion d’infection : évaluer l’urgence</a:t>
            </a:r>
          </a:p>
          <a:p>
            <a:pPr marL="526415" marR="5080" indent="-514350">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Examen clinique : les points clés</a:t>
            </a:r>
          </a:p>
          <a:p>
            <a:pPr marL="526415" marR="5080" indent="-514350">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Les fièvres non infectieuses à connaitre</a:t>
            </a:r>
          </a:p>
          <a:p>
            <a:pPr marL="526415" marR="5080" indent="-514350">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Examens complémentaires de première intention</a:t>
            </a:r>
          </a:p>
        </p:txBody>
      </p:sp>
      <p:pic>
        <p:nvPicPr>
          <p:cNvPr id="34" name="Image 33">
            <a:extLst>
              <a:ext uri="{FF2B5EF4-FFF2-40B4-BE49-F238E27FC236}">
                <a16:creationId xmlns:a16="http://schemas.microsoft.com/office/drawing/2014/main" id="{E2F623C2-C47A-2EE8-5800-CB98AE4AE7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23449" y="0"/>
            <a:ext cx="10281249" cy="1130871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a:p>
        </p:txBody>
      </p:sp>
      <p:sp>
        <p:nvSpPr>
          <p:cNvPr id="4" name="object 4"/>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a:p>
        </p:txBody>
      </p:sp>
      <p:sp>
        <p:nvSpPr>
          <p:cNvPr id="6" name="object 6"/>
          <p:cNvSpPr txBox="1">
            <a:spLocks noGrp="1"/>
          </p:cNvSpPr>
          <p:nvPr>
            <p:ph type="title"/>
          </p:nvPr>
        </p:nvSpPr>
        <p:spPr>
          <a:xfrm>
            <a:off x="1423992" y="1300593"/>
            <a:ext cx="6426835" cy="941796"/>
          </a:xfrm>
          <a:prstGeom prst="rect">
            <a:avLst/>
          </a:prstGeom>
        </p:spPr>
        <p:txBody>
          <a:bodyPr vert="horz" wrap="square" lIns="0" tIns="163195" rIns="0" bIns="0" rtlCol="0">
            <a:spAutoFit/>
          </a:bodyPr>
          <a:lstStyle/>
          <a:p>
            <a:pPr marL="12700" marR="5080">
              <a:lnSpc>
                <a:spcPts val="5940"/>
              </a:lnSpc>
              <a:spcBef>
                <a:spcPts val="1285"/>
              </a:spcBef>
            </a:pPr>
            <a:r>
              <a:rPr lang="fr-FR" dirty="0"/>
              <a:t>Définitions</a:t>
            </a:r>
            <a:endParaRPr dirty="0"/>
          </a:p>
        </p:txBody>
      </p:sp>
      <p:sp>
        <p:nvSpPr>
          <p:cNvPr id="7" name="object 7"/>
          <p:cNvSpPr txBox="1"/>
          <p:nvPr/>
        </p:nvSpPr>
        <p:spPr>
          <a:xfrm>
            <a:off x="450850" y="2835275"/>
            <a:ext cx="8991599" cy="5970224"/>
          </a:xfrm>
          <a:prstGeom prst="rect">
            <a:avLst/>
          </a:prstGeom>
        </p:spPr>
        <p:txBody>
          <a:bodyPr vert="horz" wrap="square" lIns="0" tIns="29845" rIns="0" bIns="0" rtlCol="0">
            <a:spAutoFit/>
          </a:bodyPr>
          <a:lstStyle/>
          <a:p>
            <a:pPr marL="12065" marR="5080">
              <a:spcBef>
                <a:spcPts val="235"/>
              </a:spcBef>
              <a:tabLst>
                <a:tab pos="238760" algn="l"/>
              </a:tabLst>
            </a:pPr>
            <a:r>
              <a:rPr lang="fr-FR" sz="3500" b="1" dirty="0">
                <a:solidFill>
                  <a:srgbClr val="1E3D7D"/>
                </a:solidFill>
                <a:latin typeface="Aptos" panose="020B0004020202020204" pitchFamily="34" charset="0"/>
                <a:cs typeface="Calibri" panose="020F0502020204030204" pitchFamily="34" charset="0"/>
              </a:rPr>
              <a:t>Fièvre : </a:t>
            </a:r>
            <a:endParaRPr lang="fr-FR" sz="2800" b="1" dirty="0">
              <a:solidFill>
                <a:srgbClr val="1E3D7D"/>
              </a:solidFill>
              <a:latin typeface="Aptos" panose="020B0004020202020204" pitchFamily="34" charset="0"/>
              <a:cs typeface="Calibri" panose="020F0502020204030204" pitchFamily="34" charset="0"/>
            </a:endParaRPr>
          </a:p>
          <a:p>
            <a:pPr marL="12065" marR="5080">
              <a:spcBef>
                <a:spcPts val="235"/>
              </a:spcBef>
              <a:tabLst>
                <a:tab pos="238760" algn="l"/>
              </a:tabLst>
            </a:pPr>
            <a:endParaRPr lang="fr-FR" sz="2800" dirty="0">
              <a:solidFill>
                <a:srgbClr val="1E3D7D"/>
              </a:solidFill>
              <a:latin typeface="Aptos" panose="020B0004020202020204" pitchFamily="34" charset="0"/>
              <a:cs typeface="Calibri" panose="020F0502020204030204" pitchFamily="34" charset="0"/>
            </a:endParaRPr>
          </a:p>
          <a:p>
            <a:pPr marL="469265" marR="5080" indent="-457200">
              <a:spcBef>
                <a:spcPts val="235"/>
              </a:spcBef>
              <a:buFont typeface="Arial" panose="020B0604020202020204" pitchFamily="34" charset="0"/>
              <a:buChar char="•"/>
              <a:tabLst>
                <a:tab pos="238760" algn="l"/>
              </a:tabLst>
            </a:pPr>
            <a:r>
              <a:rPr lang="fr-FR" sz="2800" dirty="0">
                <a:solidFill>
                  <a:srgbClr val="1E3D7D"/>
                </a:solidFill>
                <a:latin typeface="Aptos" panose="020B0004020202020204" pitchFamily="34" charset="0"/>
                <a:cs typeface="Calibri" panose="020F0502020204030204" pitchFamily="34" charset="0"/>
              </a:rPr>
              <a:t>Pas de définition consensuelle</a:t>
            </a:r>
          </a:p>
          <a:p>
            <a:pPr marL="12065" marR="5080">
              <a:spcBef>
                <a:spcPts val="235"/>
              </a:spcBef>
              <a:tabLst>
                <a:tab pos="238760" algn="l"/>
              </a:tabLst>
            </a:pPr>
            <a:r>
              <a:rPr lang="fr-FR" sz="2800" b="1" dirty="0">
                <a:solidFill>
                  <a:srgbClr val="1E3D7D"/>
                </a:solidFill>
                <a:latin typeface="Aptos" panose="020B0004020202020204" pitchFamily="34" charset="0"/>
                <a:cs typeface="Calibri" panose="020F0502020204030204" pitchFamily="34" charset="0"/>
              </a:rPr>
              <a:t>- Classique</a:t>
            </a:r>
            <a:r>
              <a:rPr lang="fr-FR" sz="2800" dirty="0">
                <a:solidFill>
                  <a:srgbClr val="1E3D7D"/>
                </a:solidFill>
                <a:latin typeface="Aptos" panose="020B0004020202020204" pitchFamily="34" charset="0"/>
                <a:cs typeface="Calibri" panose="020F0502020204030204" pitchFamily="34" charset="0"/>
              </a:rPr>
              <a:t> = élévation de la température centrale corporelle &gt; 38° le matin et 38,3° le soir.</a:t>
            </a:r>
          </a:p>
          <a:p>
            <a:pPr marL="12065" marR="5080">
              <a:spcBef>
                <a:spcPts val="235"/>
              </a:spcBef>
              <a:tabLst>
                <a:tab pos="238760" algn="l"/>
              </a:tabLst>
            </a:pPr>
            <a:r>
              <a:rPr lang="fr-FR" sz="2800" b="1" dirty="0">
                <a:solidFill>
                  <a:srgbClr val="1E3D7D"/>
                </a:solidFill>
                <a:latin typeface="Aptos" panose="020B0004020202020204" pitchFamily="34" charset="0"/>
                <a:cs typeface="Calibri" panose="020F0502020204030204" pitchFamily="34" charset="0"/>
              </a:rPr>
              <a:t>- Pragmatique</a:t>
            </a:r>
            <a:r>
              <a:rPr lang="fr-FR" sz="2800" dirty="0">
                <a:solidFill>
                  <a:srgbClr val="1E3D7D"/>
                </a:solidFill>
                <a:latin typeface="Aptos" panose="020B0004020202020204" pitchFamily="34" charset="0"/>
                <a:cs typeface="Calibri" panose="020F0502020204030204" pitchFamily="34" charset="0"/>
              </a:rPr>
              <a:t> = élévation de la température (+1,1°c, par rapport à la normale)</a:t>
            </a:r>
          </a:p>
          <a:p>
            <a:pPr marL="12065" marR="5080">
              <a:spcBef>
                <a:spcPts val="235"/>
              </a:spcBef>
              <a:tabLst>
                <a:tab pos="238760" algn="l"/>
              </a:tabLst>
            </a:pPr>
            <a:endParaRPr lang="fr-FR" sz="2800" dirty="0">
              <a:solidFill>
                <a:srgbClr val="1E3D7D"/>
              </a:solidFill>
              <a:latin typeface="Aptos" panose="020B0004020202020204" pitchFamily="34" charset="0"/>
              <a:cs typeface="Calibri" panose="020F0502020204030204" pitchFamily="34" charset="0"/>
            </a:endParaRPr>
          </a:p>
          <a:p>
            <a:pPr marL="469265" marR="5080" indent="-457200">
              <a:spcBef>
                <a:spcPts val="235"/>
              </a:spcBef>
              <a:buFont typeface="Arial" panose="020B0604020202020204" pitchFamily="34" charset="0"/>
              <a:buChar char="•"/>
              <a:tabLst>
                <a:tab pos="238760" algn="l"/>
              </a:tabLst>
            </a:pPr>
            <a:r>
              <a:rPr lang="fr-FR" sz="2800" dirty="0">
                <a:solidFill>
                  <a:srgbClr val="1E3D7D"/>
                </a:solidFill>
                <a:latin typeface="Aptos" panose="020B0004020202020204" pitchFamily="34" charset="0"/>
                <a:cs typeface="Calibri" panose="020F0502020204030204" pitchFamily="34" charset="0"/>
              </a:rPr>
              <a:t>Après 20 minutes de repos</a:t>
            </a:r>
          </a:p>
          <a:p>
            <a:pPr marL="469265" marR="5080" indent="-457200">
              <a:spcBef>
                <a:spcPts val="235"/>
              </a:spcBef>
              <a:buFont typeface="Arial" panose="020B0604020202020204" pitchFamily="34" charset="0"/>
              <a:buChar char="•"/>
              <a:tabLst>
                <a:tab pos="238760" algn="l"/>
              </a:tabLst>
            </a:pPr>
            <a:r>
              <a:rPr lang="fr-FR" sz="2800" dirty="0">
                <a:solidFill>
                  <a:srgbClr val="1E3D7D"/>
                </a:solidFill>
                <a:latin typeface="Aptos" panose="020B0004020202020204" pitchFamily="34" charset="0"/>
                <a:cs typeface="Calibri" panose="020F0502020204030204" pitchFamily="34" charset="0"/>
              </a:rPr>
              <a:t>A jeun depuis 2 heures </a:t>
            </a:r>
          </a:p>
          <a:p>
            <a:pPr marL="469265" marR="5080" indent="-457200">
              <a:spcBef>
                <a:spcPts val="235"/>
              </a:spcBef>
              <a:buFont typeface="Arial" panose="020B0604020202020204" pitchFamily="34" charset="0"/>
              <a:buChar char="•"/>
              <a:tabLst>
                <a:tab pos="238760" algn="l"/>
              </a:tabLst>
            </a:pPr>
            <a:endParaRPr lang="fr-FR" sz="2800" dirty="0">
              <a:solidFill>
                <a:srgbClr val="1E3D7D"/>
              </a:solidFill>
              <a:latin typeface="Aptos" panose="020B0004020202020204" pitchFamily="34" charset="0"/>
              <a:cs typeface="Calibri" panose="020F0502020204030204" pitchFamily="34" charset="0"/>
            </a:endParaRPr>
          </a:p>
          <a:p>
            <a:pPr marL="12065" marR="5080">
              <a:spcBef>
                <a:spcPts val="235"/>
              </a:spcBef>
              <a:tabLst>
                <a:tab pos="238760" algn="l"/>
              </a:tabLst>
            </a:pPr>
            <a:r>
              <a:rPr lang="fr-FR" sz="2800" dirty="0">
                <a:solidFill>
                  <a:schemeClr val="tx2"/>
                </a:solidFill>
                <a:latin typeface="Aptos" panose="020B0004020202020204" pitchFamily="34" charset="0"/>
                <a:cs typeface="Calibri" panose="020F0502020204030204" pitchFamily="34" charset="0"/>
              </a:rPr>
              <a:t>Attention : T° tympanique faussée par bouchon de cérumen</a:t>
            </a:r>
          </a:p>
        </p:txBody>
      </p:sp>
      <p:pic>
        <p:nvPicPr>
          <p:cNvPr id="3" name="Image 2">
            <a:extLst>
              <a:ext uri="{FF2B5EF4-FFF2-40B4-BE49-F238E27FC236}">
                <a16:creationId xmlns:a16="http://schemas.microsoft.com/office/drawing/2014/main" id="{E8A880DD-A135-CA9F-E390-E7DA7C45B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5" name="object 7">
            <a:extLst>
              <a:ext uri="{FF2B5EF4-FFF2-40B4-BE49-F238E27FC236}">
                <a16:creationId xmlns:a16="http://schemas.microsoft.com/office/drawing/2014/main" id="{F68D99DE-E7F9-B820-E52A-1D9D493DC94E}"/>
              </a:ext>
            </a:extLst>
          </p:cNvPr>
          <p:cNvSpPr txBox="1"/>
          <p:nvPr/>
        </p:nvSpPr>
        <p:spPr>
          <a:xfrm>
            <a:off x="10280650" y="4043183"/>
            <a:ext cx="9220199" cy="3425938"/>
          </a:xfrm>
          <a:prstGeom prst="rect">
            <a:avLst/>
          </a:prstGeom>
        </p:spPr>
        <p:txBody>
          <a:bodyPr vert="horz" wrap="square" lIns="0" tIns="29845" rIns="0" bIns="0" rtlCol="0">
            <a:spAutoFit/>
          </a:bodyPr>
          <a:lstStyle/>
          <a:p>
            <a:pPr marL="12065" marR="5080">
              <a:spcBef>
                <a:spcPts val="235"/>
              </a:spcBef>
              <a:tabLst>
                <a:tab pos="238760" algn="l"/>
              </a:tabLst>
            </a:pPr>
            <a:endParaRPr lang="fr-FR" sz="3500" dirty="0">
              <a:solidFill>
                <a:schemeClr val="bg1"/>
              </a:solidFill>
              <a:latin typeface="Aptos" panose="020B0004020202020204" pitchFamily="34" charset="0"/>
              <a:cs typeface="Calibri" panose="020F0502020204030204" pitchFamily="34" charset="0"/>
            </a:endParaRPr>
          </a:p>
          <a:p>
            <a:pPr marL="12065" marR="5080">
              <a:spcBef>
                <a:spcPts val="235"/>
              </a:spcBef>
              <a:tabLst>
                <a:tab pos="238760" algn="l"/>
              </a:tabLst>
            </a:pPr>
            <a:r>
              <a:rPr lang="fr-FR" sz="4800" dirty="0">
                <a:solidFill>
                  <a:schemeClr val="bg1"/>
                </a:solidFill>
                <a:latin typeface="Aptos" panose="020B0004020202020204" pitchFamily="34" charset="0"/>
                <a:cs typeface="Calibri" panose="020F0502020204030204" pitchFamily="34" charset="0"/>
              </a:rPr>
              <a:t>Fièvre aiguë &lt;5 jours </a:t>
            </a:r>
          </a:p>
          <a:p>
            <a:pPr marL="12065" marR="5080">
              <a:spcBef>
                <a:spcPts val="235"/>
              </a:spcBef>
              <a:tabLst>
                <a:tab pos="238760" algn="l"/>
              </a:tabLst>
            </a:pPr>
            <a:r>
              <a:rPr lang="fr-FR" sz="4800" dirty="0">
                <a:solidFill>
                  <a:schemeClr val="bg1"/>
                </a:solidFill>
                <a:latin typeface="Aptos" panose="020B0004020202020204" pitchFamily="34" charset="0"/>
                <a:cs typeface="Calibri" panose="020F0502020204030204" pitchFamily="34" charset="0"/>
              </a:rPr>
              <a:t>                         vs </a:t>
            </a:r>
          </a:p>
          <a:p>
            <a:pPr marL="12065" marR="5080">
              <a:spcBef>
                <a:spcPts val="235"/>
              </a:spcBef>
              <a:tabLst>
                <a:tab pos="238760" algn="l"/>
              </a:tabLst>
            </a:pPr>
            <a:r>
              <a:rPr lang="fr-FR" sz="4800" dirty="0">
                <a:solidFill>
                  <a:schemeClr val="bg1"/>
                </a:solidFill>
                <a:latin typeface="Aptos" panose="020B0004020202020204" pitchFamily="34" charset="0"/>
                <a:cs typeface="Calibri" panose="020F0502020204030204" pitchFamily="34" charset="0"/>
              </a:rPr>
              <a:t>fièvre chronique &gt; 3 semaines</a:t>
            </a:r>
          </a:p>
          <a:p>
            <a:pPr marL="12065" marR="5080">
              <a:spcBef>
                <a:spcPts val="235"/>
              </a:spcBef>
              <a:tabLst>
                <a:tab pos="238760" algn="l"/>
              </a:tabLst>
            </a:pPr>
            <a:endParaRPr lang="fr-FR" sz="3500" dirty="0">
              <a:solidFill>
                <a:schemeClr val="bg1"/>
              </a:solidFill>
              <a:latin typeface="Aptos" panose="020B000402020202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970478-118F-FC48-B10B-90D3D5621FC6}"/>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8DC51665-B102-77F0-27CC-BE14722169E2}"/>
              </a:ext>
            </a:extLst>
          </p:cNvPr>
          <p:cNvGrpSpPr>
            <a:grpSpLocks/>
          </p:cNvGrpSpPr>
          <p:nvPr/>
        </p:nvGrpSpPr>
        <p:grpSpPr>
          <a:xfrm>
            <a:off x="0" y="635"/>
            <a:ext cx="20104100" cy="11308715"/>
            <a:chOff x="5373" y="635"/>
            <a:chExt cx="20104100" cy="11308715"/>
          </a:xfrm>
        </p:grpSpPr>
        <p:sp>
          <p:nvSpPr>
            <p:cNvPr id="2" name="object 2">
              <a:extLst>
                <a:ext uri="{FF2B5EF4-FFF2-40B4-BE49-F238E27FC236}">
                  <a16:creationId xmlns:a16="http://schemas.microsoft.com/office/drawing/2014/main" id="{6C894BF9-CCC9-10E0-B1A3-4B885E6C224C}"/>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a:p>
          </p:txBody>
        </p:sp>
        <p:sp>
          <p:nvSpPr>
            <p:cNvPr id="3" name="object 3">
              <a:extLst>
                <a:ext uri="{FF2B5EF4-FFF2-40B4-BE49-F238E27FC236}">
                  <a16:creationId xmlns:a16="http://schemas.microsoft.com/office/drawing/2014/main" id="{3644E844-0B27-1AF1-E6B7-0F0969A8F975}"/>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a:p>
          </p:txBody>
        </p:sp>
      </p:grpSp>
      <p:sp>
        <p:nvSpPr>
          <p:cNvPr id="4" name="object 4">
            <a:extLst>
              <a:ext uri="{FF2B5EF4-FFF2-40B4-BE49-F238E27FC236}">
                <a16:creationId xmlns:a16="http://schemas.microsoft.com/office/drawing/2014/main" id="{BC861EA7-8251-9DAD-90C3-51DC167DDA48}"/>
              </a:ext>
            </a:extLst>
          </p:cNvPr>
          <p:cNvSpPr txBox="1">
            <a:spLocks noGrp="1"/>
          </p:cNvSpPr>
          <p:nvPr>
            <p:ph type="title"/>
          </p:nvPr>
        </p:nvSpPr>
        <p:spPr>
          <a:xfrm>
            <a:off x="1364380" y="827217"/>
            <a:ext cx="17374869" cy="886780"/>
          </a:xfrm>
          <a:prstGeom prst="rect">
            <a:avLst/>
          </a:prstGeom>
        </p:spPr>
        <p:txBody>
          <a:bodyPr vert="horz" wrap="square" lIns="0" tIns="14604" rIns="0" bIns="0" rtlCol="0">
            <a:spAutoFit/>
          </a:bodyPr>
          <a:lstStyle/>
          <a:p>
            <a:pPr algn="ctr">
              <a:lnSpc>
                <a:spcPts val="6805"/>
              </a:lnSpc>
            </a:pPr>
            <a:r>
              <a:rPr lang="fr-FR" dirty="0"/>
              <a:t>Particularités gériatriques</a:t>
            </a:r>
          </a:p>
        </p:txBody>
      </p:sp>
      <p:sp>
        <p:nvSpPr>
          <p:cNvPr id="35" name="Rectangle : coins arrondis 34">
            <a:extLst>
              <a:ext uri="{FF2B5EF4-FFF2-40B4-BE49-F238E27FC236}">
                <a16:creationId xmlns:a16="http://schemas.microsoft.com/office/drawing/2014/main" id="{4801C0B8-7EFD-BD1C-4530-AEBFFD26AAE1}"/>
              </a:ext>
            </a:extLst>
          </p:cNvPr>
          <p:cNvSpPr/>
          <p:nvPr/>
        </p:nvSpPr>
        <p:spPr>
          <a:xfrm>
            <a:off x="449581" y="2073275"/>
            <a:ext cx="19279869" cy="8000999"/>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bject 9">
            <a:extLst>
              <a:ext uri="{FF2B5EF4-FFF2-40B4-BE49-F238E27FC236}">
                <a16:creationId xmlns:a16="http://schemas.microsoft.com/office/drawing/2014/main" id="{48CBC3EC-D50D-AF28-08E8-81068F7E70F1}"/>
              </a:ext>
            </a:extLst>
          </p:cNvPr>
          <p:cNvSpPr txBox="1"/>
          <p:nvPr/>
        </p:nvSpPr>
        <p:spPr>
          <a:xfrm>
            <a:off x="11158047" y="4877854"/>
            <a:ext cx="3381084" cy="1252137"/>
          </a:xfrm>
          <a:prstGeom prst="rect">
            <a:avLst/>
          </a:prstGeom>
        </p:spPr>
        <p:txBody>
          <a:bodyPr vert="horz" wrap="square" lIns="0" tIns="29209" rIns="0" bIns="0" rtlCol="0">
            <a:spAutoFit/>
          </a:bodyPr>
          <a:lstStyle/>
          <a:p>
            <a:pPr marL="12065" marR="5080" algn="ctr">
              <a:spcBef>
                <a:spcPts val="229"/>
              </a:spcBef>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Une sémiologie trompeuse des infections</a:t>
            </a:r>
          </a:p>
        </p:txBody>
      </p:sp>
      <p:pic>
        <p:nvPicPr>
          <p:cNvPr id="23" name="Image 22">
            <a:extLst>
              <a:ext uri="{FF2B5EF4-FFF2-40B4-BE49-F238E27FC236}">
                <a16:creationId xmlns:a16="http://schemas.microsoft.com/office/drawing/2014/main" id="{FF66858F-EF3E-F435-F248-10085DEBA5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17" name="object 9">
            <a:extLst>
              <a:ext uri="{FF2B5EF4-FFF2-40B4-BE49-F238E27FC236}">
                <a16:creationId xmlns:a16="http://schemas.microsoft.com/office/drawing/2014/main" id="{FC3ED295-AFDB-52E1-4383-C4BA927891EE}"/>
              </a:ext>
            </a:extLst>
          </p:cNvPr>
          <p:cNvSpPr txBox="1"/>
          <p:nvPr/>
        </p:nvSpPr>
        <p:spPr>
          <a:xfrm>
            <a:off x="15417216" y="5615106"/>
            <a:ext cx="3381084" cy="2098522"/>
          </a:xfrm>
          <a:prstGeom prst="rect">
            <a:avLst/>
          </a:prstGeom>
        </p:spPr>
        <p:txBody>
          <a:bodyPr vert="horz" wrap="square" lIns="0" tIns="29209" rIns="0" bIns="0" rtlCol="0">
            <a:spAutoFit/>
          </a:bodyPr>
          <a:lstStyle/>
          <a:p>
            <a:pPr marL="12065" marR="5080" algn="ctr">
              <a:spcBef>
                <a:spcPts val="229"/>
              </a:spcBef>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Des pathologies non infectieuses ressemblant à des infections</a:t>
            </a:r>
          </a:p>
          <a:p>
            <a:pPr marL="12065" marR="5080" algn="ctr">
              <a:spcBef>
                <a:spcPts val="229"/>
              </a:spcBef>
              <a:tabLst>
                <a:tab pos="238760" algn="l"/>
                <a:tab pos="314325" algn="l"/>
              </a:tabLst>
            </a:pPr>
            <a:endParaRPr lang="fr-FR" sz="2650" dirty="0">
              <a:solidFill>
                <a:srgbClr val="1E3D7D"/>
              </a:solidFill>
              <a:latin typeface="Aptos" panose="020B0004020202020204" pitchFamily="34" charset="0"/>
              <a:cs typeface="Calibri" panose="020F0502020204030204" pitchFamily="34" charset="0"/>
            </a:endParaRPr>
          </a:p>
        </p:txBody>
      </p:sp>
      <p:grpSp>
        <p:nvGrpSpPr>
          <p:cNvPr id="31" name="Groupe 30">
            <a:extLst>
              <a:ext uri="{FF2B5EF4-FFF2-40B4-BE49-F238E27FC236}">
                <a16:creationId xmlns:a16="http://schemas.microsoft.com/office/drawing/2014/main" id="{C7B73A66-5714-8534-D966-47E6B63F7BCD}"/>
              </a:ext>
            </a:extLst>
          </p:cNvPr>
          <p:cNvGrpSpPr/>
          <p:nvPr/>
        </p:nvGrpSpPr>
        <p:grpSpPr>
          <a:xfrm>
            <a:off x="1126486" y="3165549"/>
            <a:ext cx="8963511" cy="6269980"/>
            <a:chOff x="798693" y="3182118"/>
            <a:chExt cx="9514538" cy="6655423"/>
          </a:xfrm>
        </p:grpSpPr>
        <p:pic>
          <p:nvPicPr>
            <p:cNvPr id="13" name="Image 12">
              <a:extLst>
                <a:ext uri="{FF2B5EF4-FFF2-40B4-BE49-F238E27FC236}">
                  <a16:creationId xmlns:a16="http://schemas.microsoft.com/office/drawing/2014/main" id="{B3FA2FE3-AF27-965C-EAAA-472AD14CD6C4}"/>
                </a:ext>
              </a:extLst>
            </p:cNvPr>
            <p:cNvPicPr>
              <a:picLocks noChangeAspect="1"/>
            </p:cNvPicPr>
            <p:nvPr/>
          </p:nvPicPr>
          <p:blipFill>
            <a:blip r:embed="rId3"/>
            <a:stretch>
              <a:fillRect/>
            </a:stretch>
          </p:blipFill>
          <p:spPr>
            <a:xfrm>
              <a:off x="798693" y="5046480"/>
              <a:ext cx="5174756" cy="3445188"/>
            </a:xfrm>
            <a:prstGeom prst="rect">
              <a:avLst/>
            </a:prstGeom>
          </p:spPr>
        </p:pic>
        <p:pic>
          <p:nvPicPr>
            <p:cNvPr id="16" name="Image 15">
              <a:extLst>
                <a:ext uri="{FF2B5EF4-FFF2-40B4-BE49-F238E27FC236}">
                  <a16:creationId xmlns:a16="http://schemas.microsoft.com/office/drawing/2014/main" id="{6A3ACFC0-621F-C471-2077-F01E63D9B472}"/>
                </a:ext>
              </a:extLst>
            </p:cNvPr>
            <p:cNvPicPr>
              <a:picLocks noChangeAspect="1"/>
            </p:cNvPicPr>
            <p:nvPr/>
          </p:nvPicPr>
          <p:blipFill>
            <a:blip r:embed="rId4"/>
            <a:stretch>
              <a:fillRect/>
            </a:stretch>
          </p:blipFill>
          <p:spPr>
            <a:xfrm>
              <a:off x="4510809" y="3995874"/>
              <a:ext cx="5802422" cy="3445188"/>
            </a:xfrm>
            <a:prstGeom prst="rect">
              <a:avLst/>
            </a:prstGeom>
          </p:spPr>
        </p:pic>
        <p:pic>
          <p:nvPicPr>
            <p:cNvPr id="14" name="Image 13">
              <a:extLst>
                <a:ext uri="{FF2B5EF4-FFF2-40B4-BE49-F238E27FC236}">
                  <a16:creationId xmlns:a16="http://schemas.microsoft.com/office/drawing/2014/main" id="{74D9D55D-1F75-A5C0-64D5-5D9853F67E19}"/>
                </a:ext>
              </a:extLst>
            </p:cNvPr>
            <p:cNvPicPr>
              <a:picLocks noChangeAspect="1"/>
            </p:cNvPicPr>
            <p:nvPr/>
          </p:nvPicPr>
          <p:blipFill>
            <a:blip r:embed="rId5"/>
            <a:stretch>
              <a:fillRect/>
            </a:stretch>
          </p:blipFill>
          <p:spPr>
            <a:xfrm>
              <a:off x="2715087" y="3182118"/>
              <a:ext cx="4853949" cy="3877580"/>
            </a:xfrm>
            <a:prstGeom prst="rect">
              <a:avLst/>
            </a:prstGeom>
          </p:spPr>
        </p:pic>
        <p:pic>
          <p:nvPicPr>
            <p:cNvPr id="15" name="Image 14">
              <a:extLst>
                <a:ext uri="{FF2B5EF4-FFF2-40B4-BE49-F238E27FC236}">
                  <a16:creationId xmlns:a16="http://schemas.microsoft.com/office/drawing/2014/main" id="{2F56E10C-0D9B-8058-D551-A0202525C767}"/>
                </a:ext>
              </a:extLst>
            </p:cNvPr>
            <p:cNvPicPr>
              <a:picLocks noChangeAspect="1"/>
            </p:cNvPicPr>
            <p:nvPr/>
          </p:nvPicPr>
          <p:blipFill>
            <a:blip r:embed="rId6"/>
            <a:stretch>
              <a:fillRect/>
            </a:stretch>
          </p:blipFill>
          <p:spPr>
            <a:xfrm>
              <a:off x="3502100" y="5848376"/>
              <a:ext cx="4853949" cy="3989165"/>
            </a:xfrm>
            <a:prstGeom prst="rect">
              <a:avLst/>
            </a:prstGeom>
          </p:spPr>
        </p:pic>
        <p:sp>
          <p:nvSpPr>
            <p:cNvPr id="24" name="object 9">
              <a:extLst>
                <a:ext uri="{FF2B5EF4-FFF2-40B4-BE49-F238E27FC236}">
                  <a16:creationId xmlns:a16="http://schemas.microsoft.com/office/drawing/2014/main" id="{1921C26D-5D8A-71A4-E2CB-C45E24685230}"/>
                </a:ext>
              </a:extLst>
            </p:cNvPr>
            <p:cNvSpPr txBox="1"/>
            <p:nvPr/>
          </p:nvSpPr>
          <p:spPr>
            <a:xfrm>
              <a:off x="3548090" y="4060067"/>
              <a:ext cx="3338287" cy="464181"/>
            </a:xfrm>
            <a:prstGeom prst="rect">
              <a:avLst/>
            </a:prstGeom>
          </p:spPr>
          <p:txBody>
            <a:bodyPr vert="horz" wrap="square" lIns="0" tIns="29209" rIns="0" bIns="0" rtlCol="0">
              <a:spAutoFit/>
            </a:bodyPr>
            <a:lstStyle/>
            <a:p>
              <a:pPr marL="12065" marR="5080">
                <a:spcBef>
                  <a:spcPts val="229"/>
                </a:spcBef>
                <a:tabLst>
                  <a:tab pos="238760" algn="l"/>
                  <a:tab pos="314325" algn="l"/>
                </a:tabLst>
              </a:pPr>
              <a:r>
                <a:rPr lang="fr-FR" sz="2650" dirty="0">
                  <a:solidFill>
                    <a:schemeClr val="bg1"/>
                  </a:solidFill>
                  <a:latin typeface="Aptos" panose="020B0004020202020204" pitchFamily="34" charset="0"/>
                  <a:cs typeface="Calibri" panose="020F0502020204030204" pitchFamily="34" charset="0"/>
                </a:rPr>
                <a:t>Immunosénescence</a:t>
              </a:r>
            </a:p>
          </p:txBody>
        </p:sp>
        <p:sp>
          <p:nvSpPr>
            <p:cNvPr id="25" name="object 9">
              <a:extLst>
                <a:ext uri="{FF2B5EF4-FFF2-40B4-BE49-F238E27FC236}">
                  <a16:creationId xmlns:a16="http://schemas.microsoft.com/office/drawing/2014/main" id="{EF96CBEB-857E-252D-5D74-9F222B0A48B8}"/>
                </a:ext>
              </a:extLst>
            </p:cNvPr>
            <p:cNvSpPr txBox="1"/>
            <p:nvPr/>
          </p:nvSpPr>
          <p:spPr>
            <a:xfrm>
              <a:off x="7905061" y="4625596"/>
              <a:ext cx="2055909" cy="897054"/>
            </a:xfrm>
            <a:prstGeom prst="rect">
              <a:avLst/>
            </a:prstGeom>
          </p:spPr>
          <p:txBody>
            <a:bodyPr vert="horz" wrap="square" lIns="0" tIns="29209" rIns="0" bIns="0" rtlCol="0">
              <a:spAutoFit/>
            </a:bodyPr>
            <a:lstStyle/>
            <a:p>
              <a:pPr marL="12065" marR="5080">
                <a:spcBef>
                  <a:spcPts val="229"/>
                </a:spcBef>
                <a:tabLst>
                  <a:tab pos="238760" algn="l"/>
                  <a:tab pos="314325" algn="l"/>
                </a:tabLst>
              </a:pPr>
              <a:r>
                <a:rPr lang="fr-FR" sz="2650" dirty="0">
                  <a:solidFill>
                    <a:schemeClr val="bg1"/>
                  </a:solidFill>
                  <a:latin typeface="Aptos" panose="020B0004020202020204" pitchFamily="34" charset="0"/>
                  <a:cs typeface="Calibri" panose="020F0502020204030204" pitchFamily="34" charset="0"/>
                </a:rPr>
                <a:t>Matériel étranger</a:t>
              </a:r>
            </a:p>
          </p:txBody>
        </p:sp>
        <p:sp>
          <p:nvSpPr>
            <p:cNvPr id="26" name="object 9">
              <a:extLst>
                <a:ext uri="{FF2B5EF4-FFF2-40B4-BE49-F238E27FC236}">
                  <a16:creationId xmlns:a16="http://schemas.microsoft.com/office/drawing/2014/main" id="{EC77E53F-A56A-F154-1C5E-8D1A41DF66D7}"/>
                </a:ext>
              </a:extLst>
            </p:cNvPr>
            <p:cNvSpPr txBox="1"/>
            <p:nvPr/>
          </p:nvSpPr>
          <p:spPr>
            <a:xfrm>
              <a:off x="4199355" y="7889013"/>
              <a:ext cx="3722232" cy="1356336"/>
            </a:xfrm>
            <a:prstGeom prst="rect">
              <a:avLst/>
            </a:prstGeom>
          </p:spPr>
          <p:txBody>
            <a:bodyPr vert="horz" wrap="square" lIns="0" tIns="29209" rIns="0" bIns="0" rtlCol="0">
              <a:spAutoFit/>
            </a:bodyPr>
            <a:lstStyle/>
            <a:p>
              <a:pPr marL="12065" marR="5080">
                <a:spcBef>
                  <a:spcPts val="229"/>
                </a:spcBef>
                <a:tabLst>
                  <a:tab pos="238760" algn="l"/>
                  <a:tab pos="314325" algn="l"/>
                </a:tabLst>
              </a:pPr>
              <a:r>
                <a:rPr lang="fr-FR" sz="2650" dirty="0">
                  <a:solidFill>
                    <a:schemeClr val="bg1"/>
                  </a:solidFill>
                  <a:latin typeface="Aptos" panose="020B0004020202020204" pitchFamily="34" charset="0"/>
                  <a:cs typeface="Calibri" panose="020F0502020204030204" pitchFamily="34" charset="0"/>
                </a:rPr>
                <a:t>Dénutrition</a:t>
              </a:r>
            </a:p>
            <a:p>
              <a:pPr marL="12065" marR="5080">
                <a:spcBef>
                  <a:spcPts val="229"/>
                </a:spcBef>
                <a:tabLst>
                  <a:tab pos="238760" algn="l"/>
                  <a:tab pos="314325" algn="l"/>
                </a:tabLst>
              </a:pPr>
              <a:r>
                <a:rPr lang="fr-FR" sz="2650" dirty="0">
                  <a:solidFill>
                    <a:schemeClr val="bg1"/>
                  </a:solidFill>
                  <a:latin typeface="Aptos" panose="020B0004020202020204" pitchFamily="34" charset="0"/>
                  <a:cs typeface="Calibri" panose="020F0502020204030204" pitchFamily="34" charset="0"/>
                </a:rPr>
                <a:t>Modification barrières anatomiques</a:t>
              </a:r>
            </a:p>
          </p:txBody>
        </p:sp>
        <p:sp>
          <p:nvSpPr>
            <p:cNvPr id="27" name="object 9">
              <a:extLst>
                <a:ext uri="{FF2B5EF4-FFF2-40B4-BE49-F238E27FC236}">
                  <a16:creationId xmlns:a16="http://schemas.microsoft.com/office/drawing/2014/main" id="{D39013A7-E535-CBF3-7968-77313E8C2E69}"/>
                </a:ext>
              </a:extLst>
            </p:cNvPr>
            <p:cNvSpPr txBox="1"/>
            <p:nvPr/>
          </p:nvSpPr>
          <p:spPr>
            <a:xfrm>
              <a:off x="1166519" y="7035160"/>
              <a:ext cx="3338287" cy="924279"/>
            </a:xfrm>
            <a:prstGeom prst="rect">
              <a:avLst/>
            </a:prstGeom>
          </p:spPr>
          <p:txBody>
            <a:bodyPr vert="horz" wrap="square" lIns="0" tIns="29209" rIns="0" bIns="0" rtlCol="0">
              <a:spAutoFit/>
            </a:bodyPr>
            <a:lstStyle/>
            <a:p>
              <a:pPr marL="12065" marR="5080">
                <a:spcBef>
                  <a:spcPts val="229"/>
                </a:spcBef>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Comorbidités </a:t>
              </a:r>
            </a:p>
            <a:p>
              <a:pPr marL="12065" marR="5080">
                <a:spcBef>
                  <a:spcPts val="229"/>
                </a:spcBef>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Traitements</a:t>
              </a:r>
            </a:p>
          </p:txBody>
        </p:sp>
        <p:sp>
          <p:nvSpPr>
            <p:cNvPr id="30" name="Rectangle : coins arrondis 29">
              <a:extLst>
                <a:ext uri="{FF2B5EF4-FFF2-40B4-BE49-F238E27FC236}">
                  <a16:creationId xmlns:a16="http://schemas.microsoft.com/office/drawing/2014/main" id="{65A931E9-BA05-35BE-B1FE-5C25B40CCAB9}"/>
                </a:ext>
              </a:extLst>
            </p:cNvPr>
            <p:cNvSpPr/>
            <p:nvPr/>
          </p:nvSpPr>
          <p:spPr>
            <a:xfrm>
              <a:off x="4008836" y="5264436"/>
              <a:ext cx="3576435" cy="191463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bject 9">
              <a:extLst>
                <a:ext uri="{FF2B5EF4-FFF2-40B4-BE49-F238E27FC236}">
                  <a16:creationId xmlns:a16="http://schemas.microsoft.com/office/drawing/2014/main" id="{988240EB-F12D-D196-B78A-5317AB45F628}"/>
                </a:ext>
              </a:extLst>
            </p:cNvPr>
            <p:cNvSpPr txBox="1"/>
            <p:nvPr/>
          </p:nvSpPr>
          <p:spPr>
            <a:xfrm>
              <a:off x="4546510" y="5568119"/>
              <a:ext cx="2600568" cy="1343949"/>
            </a:xfrm>
            <a:prstGeom prst="rect">
              <a:avLst/>
            </a:prstGeom>
          </p:spPr>
          <p:txBody>
            <a:bodyPr vert="horz" wrap="square" lIns="0" tIns="29209" rIns="0" bIns="0" rtlCol="0">
              <a:spAutoFit/>
            </a:bodyPr>
            <a:lstStyle/>
            <a:p>
              <a:pPr marL="12065" marR="5080" algn="ctr">
                <a:lnSpc>
                  <a:spcPts val="3170"/>
                </a:lnSpc>
                <a:spcBef>
                  <a:spcPts val="229"/>
                </a:spcBef>
                <a:tabLst>
                  <a:tab pos="238760" algn="l"/>
                  <a:tab pos="314325" algn="l"/>
                </a:tabLst>
              </a:pPr>
              <a:r>
                <a:rPr lang="fr-FR" sz="2650" b="1" dirty="0">
                  <a:solidFill>
                    <a:srgbClr val="1E3D7D"/>
                  </a:solidFill>
                  <a:latin typeface="Aptos" panose="020B0004020202020204" pitchFamily="34" charset="0"/>
                  <a:cs typeface="Calibri" panose="020F0502020204030204" pitchFamily="34" charset="0"/>
                </a:rPr>
                <a:t>INFECTIONS </a:t>
              </a:r>
            </a:p>
            <a:p>
              <a:pPr marL="12065" marR="5080" algn="ctr">
                <a:lnSpc>
                  <a:spcPts val="3170"/>
                </a:lnSpc>
                <a:spcBef>
                  <a:spcPts val="229"/>
                </a:spcBef>
                <a:tabLst>
                  <a:tab pos="238760" algn="l"/>
                  <a:tab pos="314325" algn="l"/>
                </a:tabLst>
              </a:pPr>
              <a:r>
                <a:rPr lang="fr-FR" sz="2650" b="1" dirty="0">
                  <a:solidFill>
                    <a:srgbClr val="1E3D7D"/>
                  </a:solidFill>
                  <a:latin typeface="Aptos" panose="020B0004020202020204" pitchFamily="34" charset="0"/>
                  <a:cs typeface="Calibri" panose="020F0502020204030204" pitchFamily="34" charset="0"/>
                </a:rPr>
                <a:t>+  FREQUENTES</a:t>
              </a:r>
            </a:p>
          </p:txBody>
        </p:sp>
      </p:grpSp>
      <p:cxnSp>
        <p:nvCxnSpPr>
          <p:cNvPr id="33" name="Connecteur droit 32">
            <a:extLst>
              <a:ext uri="{FF2B5EF4-FFF2-40B4-BE49-F238E27FC236}">
                <a16:creationId xmlns:a16="http://schemas.microsoft.com/office/drawing/2014/main" id="{4A8F9CB4-7E9C-B4FC-9A85-5B41403CC419}"/>
              </a:ext>
            </a:extLst>
          </p:cNvPr>
          <p:cNvCxnSpPr>
            <a:cxnSpLocks/>
          </p:cNvCxnSpPr>
          <p:nvPr/>
        </p:nvCxnSpPr>
        <p:spPr>
          <a:xfrm>
            <a:off x="11781721" y="6264275"/>
            <a:ext cx="5985929" cy="1700483"/>
          </a:xfrm>
          <a:prstGeom prst="line">
            <a:avLst/>
          </a:prstGeom>
          <a:ln w="69850" cap="rnd">
            <a:solidFill>
              <a:srgbClr val="1E3D7D"/>
            </a:solidFill>
          </a:ln>
        </p:spPr>
        <p:style>
          <a:lnRef idx="1">
            <a:schemeClr val="accent1"/>
          </a:lnRef>
          <a:fillRef idx="0">
            <a:schemeClr val="accent1"/>
          </a:fillRef>
          <a:effectRef idx="0">
            <a:schemeClr val="accent1"/>
          </a:effectRef>
          <a:fontRef idx="minor">
            <a:schemeClr val="tx1"/>
          </a:fontRef>
        </p:style>
      </p:cxnSp>
      <p:pic>
        <p:nvPicPr>
          <p:cNvPr id="34" name="Picture 4" descr="Résultat d’images pour marrteau reflexe dessin">
            <a:extLst>
              <a:ext uri="{FF2B5EF4-FFF2-40B4-BE49-F238E27FC236}">
                <a16:creationId xmlns:a16="http://schemas.microsoft.com/office/drawing/2014/main" id="{5BC17CCE-F5AE-1321-EF22-8D6511660B78}"/>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12306776" y="3175486"/>
            <a:ext cx="1139359" cy="15811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Résultat d’images pour stethoscope dessin">
            <a:extLst>
              <a:ext uri="{FF2B5EF4-FFF2-40B4-BE49-F238E27FC236}">
                <a16:creationId xmlns:a16="http://schemas.microsoft.com/office/drawing/2014/main" id="{E1BD93B2-AB9A-266B-4030-C05879837D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56703" y="3707553"/>
            <a:ext cx="984949" cy="1549466"/>
          </a:xfrm>
          <a:prstGeom prst="rect">
            <a:avLst/>
          </a:prstGeom>
          <a:noFill/>
          <a:extLst>
            <a:ext uri="{909E8E84-426E-40DD-AFC4-6F175D3DCCD1}">
              <a14:hiddenFill xmlns:a14="http://schemas.microsoft.com/office/drawing/2010/main">
                <a:solidFill>
                  <a:srgbClr val="FFFFFF"/>
                </a:solidFill>
              </a14:hiddenFill>
            </a:ext>
          </a:extLst>
        </p:spPr>
      </p:pic>
      <p:sp>
        <p:nvSpPr>
          <p:cNvPr id="39" name="object 9">
            <a:extLst>
              <a:ext uri="{FF2B5EF4-FFF2-40B4-BE49-F238E27FC236}">
                <a16:creationId xmlns:a16="http://schemas.microsoft.com/office/drawing/2014/main" id="{8318DE7A-BED2-676D-3C83-E24F3DB1DAA7}"/>
              </a:ext>
            </a:extLst>
          </p:cNvPr>
          <p:cNvSpPr txBox="1"/>
          <p:nvPr/>
        </p:nvSpPr>
        <p:spPr>
          <a:xfrm>
            <a:off x="13001790" y="8176899"/>
            <a:ext cx="3787150" cy="1277785"/>
          </a:xfrm>
          <a:prstGeom prst="rect">
            <a:avLst/>
          </a:prstGeom>
        </p:spPr>
        <p:txBody>
          <a:bodyPr vert="horz" wrap="square" lIns="0" tIns="29209" rIns="0" bIns="0" rtlCol="0">
            <a:spAutoFit/>
          </a:bodyPr>
          <a:lstStyle/>
          <a:p>
            <a:pPr marL="12065" marR="5080" algn="ctr">
              <a:spcBef>
                <a:spcPts val="229"/>
              </a:spcBef>
              <a:tabLst>
                <a:tab pos="238760" algn="l"/>
                <a:tab pos="314325" algn="l"/>
              </a:tabLst>
            </a:pPr>
            <a:r>
              <a:rPr lang="fr-FR" sz="2650" b="1" dirty="0">
                <a:solidFill>
                  <a:srgbClr val="1E3D7D"/>
                </a:solidFill>
                <a:latin typeface="Aptos" panose="020B0004020202020204" pitchFamily="34" charset="0"/>
                <a:cs typeface="Calibri" panose="020F0502020204030204" pitchFamily="34" charset="0"/>
              </a:rPr>
              <a:t>PARTICULARITES SEMIOLOGIQUES</a:t>
            </a:r>
          </a:p>
          <a:p>
            <a:pPr marL="12065" marR="5080" algn="ctr">
              <a:spcBef>
                <a:spcPts val="229"/>
              </a:spcBef>
              <a:tabLst>
                <a:tab pos="238760" algn="l"/>
                <a:tab pos="314325" algn="l"/>
              </a:tabLst>
            </a:pPr>
            <a:endParaRPr lang="fr-FR" sz="2650" b="1" dirty="0">
              <a:solidFill>
                <a:srgbClr val="1E3D7D"/>
              </a:solidFill>
              <a:latin typeface="Aptos" panose="020B0004020202020204" pitchFamily="34" charset="0"/>
              <a:cs typeface="Calibri" panose="020F0502020204030204" pitchFamily="34" charset="0"/>
            </a:endParaRPr>
          </a:p>
        </p:txBody>
      </p:sp>
      <p:cxnSp>
        <p:nvCxnSpPr>
          <p:cNvPr id="41" name="Connecteur droit 40">
            <a:extLst>
              <a:ext uri="{FF2B5EF4-FFF2-40B4-BE49-F238E27FC236}">
                <a16:creationId xmlns:a16="http://schemas.microsoft.com/office/drawing/2014/main" id="{D17E6C9F-1C6D-0EB1-F562-8E7CD2CAA85C}"/>
              </a:ext>
            </a:extLst>
          </p:cNvPr>
          <p:cNvCxnSpPr>
            <a:cxnSpLocks/>
          </p:cNvCxnSpPr>
          <p:nvPr/>
        </p:nvCxnSpPr>
        <p:spPr>
          <a:xfrm>
            <a:off x="14774685" y="7178675"/>
            <a:ext cx="0" cy="686418"/>
          </a:xfrm>
          <a:prstGeom prst="line">
            <a:avLst/>
          </a:prstGeom>
          <a:ln w="82550" cap="rnd">
            <a:solidFill>
              <a:srgbClr val="1E3D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16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964383" y="0"/>
            <a:ext cx="10140315" cy="1130871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a:p>
        </p:txBody>
      </p:sp>
      <p:sp>
        <p:nvSpPr>
          <p:cNvPr id="4" name="object 4"/>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a:p>
        </p:txBody>
      </p:sp>
      <p:sp>
        <p:nvSpPr>
          <p:cNvPr id="27" name="object 6">
            <a:extLst>
              <a:ext uri="{FF2B5EF4-FFF2-40B4-BE49-F238E27FC236}">
                <a16:creationId xmlns:a16="http://schemas.microsoft.com/office/drawing/2014/main" id="{0DCD56BF-D743-3A4B-2DD0-B1686FB547EB}"/>
              </a:ext>
            </a:extLst>
          </p:cNvPr>
          <p:cNvSpPr txBox="1">
            <a:spLocks/>
          </p:cNvSpPr>
          <p:nvPr/>
        </p:nvSpPr>
        <p:spPr>
          <a:xfrm>
            <a:off x="1423992" y="1407477"/>
            <a:ext cx="6426835" cy="1698414"/>
          </a:xfrm>
          <a:prstGeom prst="rect">
            <a:avLst/>
          </a:prstGeom>
        </p:spPr>
        <p:txBody>
          <a:bodyPr vert="horz" wrap="square" lIns="0" tIns="163195" rIns="0" bIns="0" rtlCol="0">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2700" marR="5080">
              <a:lnSpc>
                <a:spcPts val="5940"/>
              </a:lnSpc>
              <a:spcBef>
                <a:spcPts val="1285"/>
              </a:spcBef>
            </a:pPr>
            <a:r>
              <a:rPr lang="fr-FR" dirty="0"/>
              <a:t>L’infection sans fièvre en gériatrie</a:t>
            </a:r>
          </a:p>
        </p:txBody>
      </p:sp>
      <p:sp>
        <p:nvSpPr>
          <p:cNvPr id="28" name="object 7">
            <a:extLst>
              <a:ext uri="{FF2B5EF4-FFF2-40B4-BE49-F238E27FC236}">
                <a16:creationId xmlns:a16="http://schemas.microsoft.com/office/drawing/2014/main" id="{E99E446A-4A99-E706-3903-52E270DBD24F}"/>
              </a:ext>
            </a:extLst>
          </p:cNvPr>
          <p:cNvSpPr txBox="1"/>
          <p:nvPr/>
        </p:nvSpPr>
        <p:spPr>
          <a:xfrm>
            <a:off x="2051050" y="3850356"/>
            <a:ext cx="6426835" cy="5125634"/>
          </a:xfrm>
          <a:prstGeom prst="rect">
            <a:avLst/>
          </a:prstGeom>
        </p:spPr>
        <p:txBody>
          <a:bodyPr vert="horz" wrap="square" lIns="0" tIns="29845" rIns="0" bIns="0" rtlCol="0">
            <a:spAutoFit/>
          </a:bodyPr>
          <a:lstStyle/>
          <a:p>
            <a:pPr marL="12065" marR="5080">
              <a:lnSpc>
                <a:spcPts val="3170"/>
              </a:lnSpc>
              <a:spcBef>
                <a:spcPts val="235"/>
              </a:spcBef>
              <a:tabLst>
                <a:tab pos="238760" algn="l"/>
              </a:tabLst>
            </a:pPr>
            <a:r>
              <a:rPr lang="fr-FR" sz="2650" dirty="0">
                <a:solidFill>
                  <a:srgbClr val="1E3D7D"/>
                </a:solidFill>
                <a:latin typeface="Aptos" panose="020B0004020202020204" pitchFamily="34" charset="0"/>
                <a:cs typeface="Calibri" panose="020F0502020204030204" pitchFamily="34" charset="0"/>
              </a:rPr>
              <a:t>20-30% des patients bactériémiques n’ont pas de fièvre ni de frissons.</a:t>
            </a:r>
          </a:p>
          <a:p>
            <a:pPr marL="12065" marR="5080">
              <a:lnSpc>
                <a:spcPts val="3170"/>
              </a:lnSpc>
              <a:spcBef>
                <a:spcPts val="235"/>
              </a:spcBef>
              <a:tabLst>
                <a:tab pos="238760" algn="l"/>
              </a:tabLst>
            </a:pPr>
            <a:endParaRPr lang="fr-FR" sz="2650" dirty="0">
              <a:solidFill>
                <a:srgbClr val="1E3D7D"/>
              </a:solidFill>
              <a:latin typeface="Aptos" panose="020B0004020202020204" pitchFamily="34" charset="0"/>
              <a:cs typeface="Calibri" panose="020F0502020204030204" pitchFamily="34" charset="0"/>
            </a:endParaRPr>
          </a:p>
          <a:p>
            <a:pPr marL="12065" marR="5080">
              <a:lnSpc>
                <a:spcPts val="3170"/>
              </a:lnSpc>
              <a:spcBef>
                <a:spcPts val="235"/>
              </a:spcBef>
              <a:tabLst>
                <a:tab pos="238760" algn="l"/>
              </a:tabLst>
            </a:pPr>
            <a:r>
              <a:rPr lang="fr-FR" sz="2650" dirty="0">
                <a:solidFill>
                  <a:srgbClr val="1E3D7D"/>
                </a:solidFill>
                <a:latin typeface="Aptos" panose="020B0004020202020204" pitchFamily="34" charset="0"/>
                <a:cs typeface="Calibri" panose="020F0502020204030204" pitchFamily="34" charset="0"/>
              </a:rPr>
              <a:t>Association toux, fièvre et dyspnée présente ½ en cas de pneumonie.</a:t>
            </a:r>
          </a:p>
          <a:p>
            <a:pPr marL="12065" marR="5080">
              <a:lnSpc>
                <a:spcPts val="3170"/>
              </a:lnSpc>
              <a:spcBef>
                <a:spcPts val="235"/>
              </a:spcBef>
              <a:tabLst>
                <a:tab pos="238760" algn="l"/>
              </a:tabLst>
            </a:pPr>
            <a:endParaRPr lang="fr-FR" sz="2650" dirty="0">
              <a:solidFill>
                <a:srgbClr val="1E3D7D"/>
              </a:solidFill>
              <a:latin typeface="Aptos" panose="020B0004020202020204" pitchFamily="34" charset="0"/>
              <a:cs typeface="Calibri" panose="020F0502020204030204" pitchFamily="34" charset="0"/>
            </a:endParaRPr>
          </a:p>
          <a:p>
            <a:pPr marL="12065" marR="5080">
              <a:lnSpc>
                <a:spcPts val="3170"/>
              </a:lnSpc>
              <a:spcBef>
                <a:spcPts val="235"/>
              </a:spcBef>
              <a:tabLst>
                <a:tab pos="238760" algn="l"/>
              </a:tabLst>
            </a:pPr>
            <a:r>
              <a:rPr lang="fr-FR" sz="2650" dirty="0">
                <a:solidFill>
                  <a:srgbClr val="1E3D7D"/>
                </a:solidFill>
                <a:latin typeface="Aptos" panose="020B0004020202020204" pitchFamily="34" charset="0"/>
                <a:cs typeface="Calibri" panose="020F0502020204030204" pitchFamily="34" charset="0"/>
              </a:rPr>
              <a:t>Défense, douleurs abdominales:  </a:t>
            </a:r>
          </a:p>
          <a:p>
            <a:pPr marL="469265" marR="5080" indent="-457200">
              <a:lnSpc>
                <a:spcPts val="3170"/>
              </a:lnSpc>
              <a:spcBef>
                <a:spcPts val="235"/>
              </a:spcBef>
              <a:buFont typeface="Arial" panose="020B0604020202020204" pitchFamily="34" charset="0"/>
              <a:buChar char="•"/>
              <a:tabLst>
                <a:tab pos="238760" algn="l"/>
              </a:tabLst>
            </a:pPr>
            <a:r>
              <a:rPr lang="fr-FR" sz="2650" dirty="0">
                <a:solidFill>
                  <a:srgbClr val="1E3D7D"/>
                </a:solidFill>
                <a:latin typeface="Aptos" panose="020B0004020202020204" pitchFamily="34" charset="0"/>
                <a:cs typeface="Calibri" panose="020F0502020204030204" pitchFamily="34" charset="0"/>
              </a:rPr>
              <a:t>diverticulite : 50% apyrétiques et 25% pas de défense</a:t>
            </a:r>
          </a:p>
          <a:p>
            <a:pPr marL="469265" marR="5080" indent="-457200">
              <a:lnSpc>
                <a:spcPts val="3170"/>
              </a:lnSpc>
              <a:spcBef>
                <a:spcPts val="235"/>
              </a:spcBef>
              <a:buFont typeface="Arial" panose="020B0604020202020204" pitchFamily="34" charset="0"/>
              <a:buChar char="•"/>
              <a:tabLst>
                <a:tab pos="238760" algn="l"/>
              </a:tabLst>
            </a:pPr>
            <a:r>
              <a:rPr lang="fr-FR" sz="2650" dirty="0">
                <a:solidFill>
                  <a:srgbClr val="1E3D7D"/>
                </a:solidFill>
                <a:latin typeface="Aptos" panose="020B0004020202020204" pitchFamily="34" charset="0"/>
                <a:cs typeface="Calibri" panose="020F0502020204030204" pitchFamily="34" charset="0"/>
              </a:rPr>
              <a:t>Appendicite : 25% n’ont aucune douleur FID</a:t>
            </a:r>
          </a:p>
          <a:p>
            <a:pPr marL="12065" marR="5080">
              <a:lnSpc>
                <a:spcPts val="3170"/>
              </a:lnSpc>
              <a:spcBef>
                <a:spcPts val="235"/>
              </a:spcBef>
              <a:tabLst>
                <a:tab pos="238760" algn="l"/>
              </a:tabLst>
            </a:pPr>
            <a:endParaRPr lang="fr-FR" sz="2650" dirty="0">
              <a:solidFill>
                <a:srgbClr val="1E3D7D"/>
              </a:solidFill>
              <a:latin typeface="Aptos" panose="020B000402020202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B40A11F1-CACA-F52D-DCCD-05EF4A070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pic>
        <p:nvPicPr>
          <p:cNvPr id="5" name="Image 4">
            <a:extLst>
              <a:ext uri="{FF2B5EF4-FFF2-40B4-BE49-F238E27FC236}">
                <a16:creationId xmlns:a16="http://schemas.microsoft.com/office/drawing/2014/main" id="{62284BD9-093C-08F3-7C4F-7BE0D4059ABD}"/>
              </a:ext>
            </a:extLst>
          </p:cNvPr>
          <p:cNvPicPr>
            <a:picLocks noChangeAspect="1"/>
          </p:cNvPicPr>
          <p:nvPr/>
        </p:nvPicPr>
        <p:blipFill>
          <a:blip r:embed="rId3"/>
          <a:stretch>
            <a:fillRect/>
          </a:stretch>
        </p:blipFill>
        <p:spPr>
          <a:xfrm>
            <a:off x="1248690" y="3983385"/>
            <a:ext cx="508000" cy="361950"/>
          </a:xfrm>
          <a:prstGeom prst="rect">
            <a:avLst/>
          </a:prstGeom>
        </p:spPr>
      </p:pic>
      <p:pic>
        <p:nvPicPr>
          <p:cNvPr id="6" name="Image 5">
            <a:extLst>
              <a:ext uri="{FF2B5EF4-FFF2-40B4-BE49-F238E27FC236}">
                <a16:creationId xmlns:a16="http://schemas.microsoft.com/office/drawing/2014/main" id="{8CDFA26A-2CCA-6D2E-B69F-6E1D0A5B9C2B}"/>
              </a:ext>
            </a:extLst>
          </p:cNvPr>
          <p:cNvPicPr>
            <a:picLocks noChangeAspect="1"/>
          </p:cNvPicPr>
          <p:nvPr/>
        </p:nvPicPr>
        <p:blipFill>
          <a:blip r:embed="rId3"/>
          <a:stretch>
            <a:fillRect/>
          </a:stretch>
        </p:blipFill>
        <p:spPr>
          <a:xfrm>
            <a:off x="1248690" y="5228526"/>
            <a:ext cx="508000" cy="361950"/>
          </a:xfrm>
          <a:prstGeom prst="rect">
            <a:avLst/>
          </a:prstGeom>
        </p:spPr>
      </p:pic>
      <p:pic>
        <p:nvPicPr>
          <p:cNvPr id="7" name="Image 6">
            <a:extLst>
              <a:ext uri="{FF2B5EF4-FFF2-40B4-BE49-F238E27FC236}">
                <a16:creationId xmlns:a16="http://schemas.microsoft.com/office/drawing/2014/main" id="{1D93E23A-8DE3-CB7D-B69E-522646E85D3C}"/>
              </a:ext>
            </a:extLst>
          </p:cNvPr>
          <p:cNvPicPr>
            <a:picLocks noChangeAspect="1"/>
          </p:cNvPicPr>
          <p:nvPr/>
        </p:nvPicPr>
        <p:blipFill>
          <a:blip r:embed="rId3"/>
          <a:stretch>
            <a:fillRect/>
          </a:stretch>
        </p:blipFill>
        <p:spPr>
          <a:xfrm>
            <a:off x="1248690" y="6434756"/>
            <a:ext cx="508000" cy="361950"/>
          </a:xfrm>
          <a:prstGeom prst="rect">
            <a:avLst/>
          </a:prstGeom>
        </p:spPr>
      </p:pic>
      <p:sp>
        <p:nvSpPr>
          <p:cNvPr id="10" name="object 7">
            <a:extLst>
              <a:ext uri="{FF2B5EF4-FFF2-40B4-BE49-F238E27FC236}">
                <a16:creationId xmlns:a16="http://schemas.microsoft.com/office/drawing/2014/main" id="{7EE0EC58-D589-C357-EB43-89DE5F36859C}"/>
              </a:ext>
            </a:extLst>
          </p:cNvPr>
          <p:cNvSpPr txBox="1"/>
          <p:nvPr/>
        </p:nvSpPr>
        <p:spPr>
          <a:xfrm>
            <a:off x="11880850" y="3673475"/>
            <a:ext cx="6553200" cy="3354123"/>
          </a:xfrm>
          <a:prstGeom prst="rect">
            <a:avLst/>
          </a:prstGeom>
        </p:spPr>
        <p:txBody>
          <a:bodyPr vert="horz" wrap="square" lIns="0" tIns="29845" rIns="0" bIns="0" rtlCol="0">
            <a:spAutoFit/>
          </a:bodyPr>
          <a:lstStyle/>
          <a:p>
            <a:pPr algn="l"/>
            <a:r>
              <a:rPr lang="fr-FR" sz="3600" dirty="0">
                <a:solidFill>
                  <a:schemeClr val="bg1"/>
                </a:solidFill>
                <a:latin typeface="Aptos" panose="020B0004020202020204" pitchFamily="34" charset="0"/>
              </a:rPr>
              <a:t>70-75% des patients ont des points d’appel «  classiques »</a:t>
            </a:r>
          </a:p>
          <a:p>
            <a:pPr algn="l"/>
            <a:endParaRPr lang="fr-FR" sz="3600" dirty="0">
              <a:solidFill>
                <a:schemeClr val="bg1"/>
              </a:solidFill>
              <a:latin typeface="Aptos" panose="020B0004020202020204" pitchFamily="34" charset="0"/>
            </a:endParaRPr>
          </a:p>
          <a:p>
            <a:pPr algn="l"/>
            <a:r>
              <a:rPr lang="fr-FR" sz="3600" dirty="0">
                <a:solidFill>
                  <a:schemeClr val="bg1"/>
                </a:solidFill>
                <a:latin typeface="Aptos" panose="020B0004020202020204" pitchFamily="34" charset="0"/>
              </a:rPr>
              <a:t>L’absence de signe typique ne veut pas dire absence de signe en particulier de sepsis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0C0055-3F5C-5EC6-10C7-4EFBE2FEA7D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24FE32-31F9-B769-87E0-01D00B6706A1}"/>
              </a:ext>
            </a:extLst>
          </p:cNvPr>
          <p:cNvSpPr/>
          <p:nvPr/>
        </p:nvSpPr>
        <p:spPr>
          <a:xfrm>
            <a:off x="9823449" y="0"/>
            <a:ext cx="10281249" cy="1130871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a:p>
        </p:txBody>
      </p:sp>
      <p:sp>
        <p:nvSpPr>
          <p:cNvPr id="4" name="object 4">
            <a:extLst>
              <a:ext uri="{FF2B5EF4-FFF2-40B4-BE49-F238E27FC236}">
                <a16:creationId xmlns:a16="http://schemas.microsoft.com/office/drawing/2014/main" id="{30C0FD10-3144-9DD2-C672-409131BCC4C8}"/>
              </a:ext>
            </a:extLst>
          </p:cNvPr>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a:p>
        </p:txBody>
      </p:sp>
      <p:pic>
        <p:nvPicPr>
          <p:cNvPr id="3" name="Image 2">
            <a:extLst>
              <a:ext uri="{FF2B5EF4-FFF2-40B4-BE49-F238E27FC236}">
                <a16:creationId xmlns:a16="http://schemas.microsoft.com/office/drawing/2014/main" id="{C11D427E-4251-0400-CDC8-69BAED35F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23" name="object 6">
            <a:extLst>
              <a:ext uri="{FF2B5EF4-FFF2-40B4-BE49-F238E27FC236}">
                <a16:creationId xmlns:a16="http://schemas.microsoft.com/office/drawing/2014/main" id="{BAF033C9-2F5D-F6EB-494B-CB1823C63EF5}"/>
              </a:ext>
            </a:extLst>
          </p:cNvPr>
          <p:cNvSpPr txBox="1">
            <a:spLocks/>
          </p:cNvSpPr>
          <p:nvPr/>
        </p:nvSpPr>
        <p:spPr>
          <a:xfrm>
            <a:off x="1423992" y="1407477"/>
            <a:ext cx="7408858" cy="1678023"/>
          </a:xfrm>
          <a:prstGeom prst="rect">
            <a:avLst/>
          </a:prstGeom>
        </p:spPr>
        <p:txBody>
          <a:bodyPr vert="horz" wrap="square" lIns="0" tIns="163195" rIns="0" bIns="0" rtlCol="0">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2700" marR="5080">
              <a:lnSpc>
                <a:spcPts val="5940"/>
              </a:lnSpc>
              <a:spcBef>
                <a:spcPts val="1285"/>
              </a:spcBef>
            </a:pPr>
            <a:r>
              <a:rPr lang="fr-FR" dirty="0"/>
              <a:t>Une sémiologie trompeuse</a:t>
            </a:r>
          </a:p>
        </p:txBody>
      </p:sp>
      <p:sp>
        <p:nvSpPr>
          <p:cNvPr id="24" name="object 7">
            <a:extLst>
              <a:ext uri="{FF2B5EF4-FFF2-40B4-BE49-F238E27FC236}">
                <a16:creationId xmlns:a16="http://schemas.microsoft.com/office/drawing/2014/main" id="{F67A3669-7D15-03E9-779C-0E379E4F9606}"/>
              </a:ext>
            </a:extLst>
          </p:cNvPr>
          <p:cNvSpPr txBox="1"/>
          <p:nvPr/>
        </p:nvSpPr>
        <p:spPr>
          <a:xfrm>
            <a:off x="831850" y="4130675"/>
            <a:ext cx="8382000" cy="3877343"/>
          </a:xfrm>
          <a:prstGeom prst="rect">
            <a:avLst/>
          </a:prstGeom>
        </p:spPr>
        <p:txBody>
          <a:bodyPr vert="horz" wrap="square" lIns="0" tIns="29845" rIns="0" bIns="0" rtlCol="0">
            <a:spAutoFit/>
          </a:bodyPr>
          <a:lstStyle/>
          <a:p>
            <a:pPr marL="469265" marR="5080" indent="-457200">
              <a:lnSpc>
                <a:spcPts val="3170"/>
              </a:lnSpc>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Absence de signes/faiblesse des signes</a:t>
            </a:r>
          </a:p>
          <a:p>
            <a:pPr marL="469265" marR="5080" indent="-457200">
              <a:lnSpc>
                <a:spcPts val="3170"/>
              </a:lnSpc>
              <a:spcBef>
                <a:spcPts val="235"/>
              </a:spcBef>
              <a:buFont typeface="Arial" panose="020B0604020202020204" pitchFamily="34" charset="0"/>
              <a:buChar char="•"/>
              <a:tabLst>
                <a:tab pos="238760"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nSpc>
                <a:spcPts val="3170"/>
              </a:lnSpc>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Interrogatoire pauvre (troubles cognitifs…)</a:t>
            </a:r>
          </a:p>
          <a:p>
            <a:pPr marL="469265" marR="5080" indent="-457200">
              <a:lnSpc>
                <a:spcPts val="3170"/>
              </a:lnSpc>
              <a:spcBef>
                <a:spcPts val="235"/>
              </a:spcBef>
              <a:buFont typeface="Arial" panose="020B0604020202020204" pitchFamily="34" charset="0"/>
              <a:buChar char="•"/>
              <a:tabLst>
                <a:tab pos="238760"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nSpc>
                <a:spcPts val="3170"/>
              </a:lnSpc>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Syndromes gériatriques (confusion, chute, anorexie, rétention aiguë d’urine…)</a:t>
            </a:r>
          </a:p>
          <a:p>
            <a:pPr marL="469265" marR="5080" indent="-457200">
              <a:lnSpc>
                <a:spcPts val="3170"/>
              </a:lnSpc>
              <a:spcBef>
                <a:spcPts val="235"/>
              </a:spcBef>
              <a:buFont typeface="Arial" panose="020B0604020202020204" pitchFamily="34" charset="0"/>
              <a:buChar char="•"/>
              <a:tabLst>
                <a:tab pos="238760" algn="l"/>
              </a:tabLst>
            </a:pPr>
            <a:endParaRPr lang="fr-FR" sz="3200" dirty="0">
              <a:solidFill>
                <a:srgbClr val="1E3D7D"/>
              </a:solidFill>
              <a:latin typeface="Aptos" panose="020B0004020202020204" pitchFamily="34" charset="0"/>
              <a:cs typeface="Calibri" panose="020F0502020204030204" pitchFamily="34" charset="0"/>
            </a:endParaRPr>
          </a:p>
          <a:p>
            <a:pPr marL="469265" marR="5080" indent="-457200">
              <a:lnSpc>
                <a:spcPts val="3170"/>
              </a:lnSpc>
              <a:spcBef>
                <a:spcPts val="235"/>
              </a:spcBef>
              <a:buFont typeface="Arial" panose="020B0604020202020204" pitchFamily="34" charset="0"/>
              <a:buChar char="•"/>
              <a:tabLst>
                <a:tab pos="238760" algn="l"/>
              </a:tabLst>
            </a:pPr>
            <a:r>
              <a:rPr lang="fr-FR" sz="3200" dirty="0">
                <a:solidFill>
                  <a:srgbClr val="1E3D7D"/>
                </a:solidFill>
                <a:latin typeface="Aptos" panose="020B0004020202020204" pitchFamily="34" charset="0"/>
                <a:cs typeface="Calibri" panose="020F0502020204030204" pitchFamily="34" charset="0"/>
              </a:rPr>
              <a:t>Sémiologie d’emprunt (décompensation de comorbidités)</a:t>
            </a:r>
          </a:p>
        </p:txBody>
      </p:sp>
      <p:sp>
        <p:nvSpPr>
          <p:cNvPr id="28" name="object 7">
            <a:extLst>
              <a:ext uri="{FF2B5EF4-FFF2-40B4-BE49-F238E27FC236}">
                <a16:creationId xmlns:a16="http://schemas.microsoft.com/office/drawing/2014/main" id="{9665BC94-DAE5-F62A-E7A9-CD5B216F771D}"/>
              </a:ext>
            </a:extLst>
          </p:cNvPr>
          <p:cNvSpPr txBox="1"/>
          <p:nvPr/>
        </p:nvSpPr>
        <p:spPr>
          <a:xfrm>
            <a:off x="11042650" y="3776522"/>
            <a:ext cx="7146447" cy="5016117"/>
          </a:xfrm>
          <a:prstGeom prst="rect">
            <a:avLst/>
          </a:prstGeom>
        </p:spPr>
        <p:txBody>
          <a:bodyPr vert="horz" wrap="square" lIns="0" tIns="29845" rIns="0" bIns="0" rtlCol="0">
            <a:spAutoFit/>
          </a:bodyPr>
          <a:lstStyle/>
          <a:p>
            <a:pPr algn="ctr"/>
            <a:r>
              <a:rPr lang="fr-FR" sz="3600" dirty="0">
                <a:solidFill>
                  <a:schemeClr val="bg1"/>
                </a:solidFill>
                <a:latin typeface="Aptos" panose="020B0004020202020204" pitchFamily="34" charset="0"/>
              </a:rPr>
              <a:t>Un examen rigoureux </a:t>
            </a:r>
          </a:p>
          <a:p>
            <a:pPr algn="ctr"/>
            <a:r>
              <a:rPr lang="fr-FR" sz="3600" dirty="0">
                <a:solidFill>
                  <a:schemeClr val="bg1"/>
                </a:solidFill>
                <a:latin typeface="Aptos" panose="020B0004020202020204" pitchFamily="34" charset="0"/>
              </a:rPr>
              <a:t>(patient + interrogatoire entourage)</a:t>
            </a:r>
          </a:p>
          <a:p>
            <a:pPr algn="ctr"/>
            <a:endParaRPr lang="fr-FR" sz="3600" dirty="0">
              <a:solidFill>
                <a:schemeClr val="bg1"/>
              </a:solidFill>
              <a:latin typeface="Aptos" panose="020B0004020202020204" pitchFamily="34" charset="0"/>
            </a:endParaRPr>
          </a:p>
          <a:p>
            <a:pPr algn="ctr"/>
            <a:r>
              <a:rPr lang="fr-FR" sz="3600" dirty="0">
                <a:solidFill>
                  <a:schemeClr val="bg1"/>
                </a:solidFill>
                <a:latin typeface="Aptos" panose="020B0004020202020204" pitchFamily="34" charset="0"/>
              </a:rPr>
              <a:t>Ne pas rater les urgences vitales infectieuses</a:t>
            </a:r>
          </a:p>
          <a:p>
            <a:pPr algn="ctr"/>
            <a:endParaRPr lang="fr-FR" sz="3600" dirty="0">
              <a:solidFill>
                <a:schemeClr val="bg1"/>
              </a:solidFill>
              <a:latin typeface="Aptos" panose="020B0004020202020204" pitchFamily="34" charset="0"/>
            </a:endParaRPr>
          </a:p>
          <a:p>
            <a:pPr algn="ctr"/>
            <a:r>
              <a:rPr lang="fr-FR" sz="3600" dirty="0">
                <a:solidFill>
                  <a:schemeClr val="bg1"/>
                </a:solidFill>
                <a:latin typeface="Aptos" panose="020B0004020202020204" pitchFamily="34" charset="0"/>
              </a:rPr>
              <a:t>Ne pas rater les autres diagnostics (E pulmonaire…)</a:t>
            </a:r>
          </a:p>
          <a:p>
            <a:pPr algn="ctr"/>
            <a:endParaRPr lang="fr-FR" sz="3600" dirty="0">
              <a:solidFill>
                <a:schemeClr val="bg1"/>
              </a:solidFill>
              <a:latin typeface="Aptos" panose="020B0004020202020204" pitchFamily="34" charset="0"/>
            </a:endParaRPr>
          </a:p>
        </p:txBody>
      </p:sp>
      <p:cxnSp>
        <p:nvCxnSpPr>
          <p:cNvPr id="33" name="Connecteur droit 32">
            <a:extLst>
              <a:ext uri="{FF2B5EF4-FFF2-40B4-BE49-F238E27FC236}">
                <a16:creationId xmlns:a16="http://schemas.microsoft.com/office/drawing/2014/main" id="{CB872174-4A28-E60B-B847-121165C4DC5B}"/>
              </a:ext>
            </a:extLst>
          </p:cNvPr>
          <p:cNvCxnSpPr/>
          <p:nvPr/>
        </p:nvCxnSpPr>
        <p:spPr>
          <a:xfrm>
            <a:off x="13785850" y="5197475"/>
            <a:ext cx="1539198" cy="0"/>
          </a:xfrm>
          <a:prstGeom prst="line">
            <a:avLst/>
          </a:prstGeom>
          <a:ln w="38100">
            <a:solidFill>
              <a:srgbClr val="F4B861"/>
            </a:solidFill>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3E0FD859-9077-036F-2F6F-6A8DE60C32B6}"/>
              </a:ext>
            </a:extLst>
          </p:cNvPr>
          <p:cNvCxnSpPr/>
          <p:nvPr/>
        </p:nvCxnSpPr>
        <p:spPr>
          <a:xfrm>
            <a:off x="13785850" y="6801686"/>
            <a:ext cx="1539198" cy="0"/>
          </a:xfrm>
          <a:prstGeom prst="line">
            <a:avLst/>
          </a:prstGeom>
          <a:ln w="38100">
            <a:solidFill>
              <a:srgbClr val="F4B86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266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A0F548-B73D-5890-42B4-481A87F9CA7D}"/>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69C0AA48-8366-1B5C-1456-6E68F87FFFB4}"/>
              </a:ext>
            </a:extLst>
          </p:cNvPr>
          <p:cNvGrpSpPr>
            <a:grpSpLocks/>
          </p:cNvGrpSpPr>
          <p:nvPr/>
        </p:nvGrpSpPr>
        <p:grpSpPr>
          <a:xfrm>
            <a:off x="0" y="635"/>
            <a:ext cx="20104100" cy="11308715"/>
            <a:chOff x="5373" y="635"/>
            <a:chExt cx="20104100" cy="11308715"/>
          </a:xfrm>
        </p:grpSpPr>
        <p:sp>
          <p:nvSpPr>
            <p:cNvPr id="2" name="object 2">
              <a:extLst>
                <a:ext uri="{FF2B5EF4-FFF2-40B4-BE49-F238E27FC236}">
                  <a16:creationId xmlns:a16="http://schemas.microsoft.com/office/drawing/2014/main" id="{6557A7E8-26E6-17E7-D5DB-181246B0048A}"/>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a:p>
          </p:txBody>
        </p:sp>
        <p:sp>
          <p:nvSpPr>
            <p:cNvPr id="3" name="object 3">
              <a:extLst>
                <a:ext uri="{FF2B5EF4-FFF2-40B4-BE49-F238E27FC236}">
                  <a16:creationId xmlns:a16="http://schemas.microsoft.com/office/drawing/2014/main" id="{9B27EEDF-0406-41E8-5EE6-7628AFADE83A}"/>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a:p>
          </p:txBody>
        </p:sp>
      </p:grpSp>
      <p:sp>
        <p:nvSpPr>
          <p:cNvPr id="4" name="object 4">
            <a:extLst>
              <a:ext uri="{FF2B5EF4-FFF2-40B4-BE49-F238E27FC236}">
                <a16:creationId xmlns:a16="http://schemas.microsoft.com/office/drawing/2014/main" id="{F68DBB2F-2707-7866-2918-4F96D052FF4E}"/>
              </a:ext>
            </a:extLst>
          </p:cNvPr>
          <p:cNvSpPr txBox="1">
            <a:spLocks noGrp="1"/>
          </p:cNvSpPr>
          <p:nvPr>
            <p:ph type="title"/>
          </p:nvPr>
        </p:nvSpPr>
        <p:spPr>
          <a:xfrm>
            <a:off x="1364380" y="498693"/>
            <a:ext cx="17374869" cy="1245725"/>
          </a:xfrm>
          <a:prstGeom prst="rect">
            <a:avLst/>
          </a:prstGeom>
        </p:spPr>
        <p:txBody>
          <a:bodyPr vert="horz" wrap="square" lIns="0" tIns="14604" rIns="0" bIns="0" rtlCol="0">
            <a:spAutoFit/>
          </a:bodyPr>
          <a:lstStyle/>
          <a:p>
            <a:pPr algn="ctr">
              <a:lnSpc>
                <a:spcPct val="150000"/>
              </a:lnSpc>
            </a:pPr>
            <a:r>
              <a:rPr lang="fr-FR" dirty="0"/>
              <a:t>Eliminer les urgences vitales</a:t>
            </a:r>
            <a:endParaRPr lang="fr-FR" sz="2500" dirty="0"/>
          </a:p>
        </p:txBody>
      </p:sp>
      <p:sp>
        <p:nvSpPr>
          <p:cNvPr id="35" name="Rectangle : coins arrondis 34">
            <a:extLst>
              <a:ext uri="{FF2B5EF4-FFF2-40B4-BE49-F238E27FC236}">
                <a16:creationId xmlns:a16="http://schemas.microsoft.com/office/drawing/2014/main" id="{4EA9D8A5-5445-2731-1D84-2114C3667986}"/>
              </a:ext>
            </a:extLst>
          </p:cNvPr>
          <p:cNvSpPr/>
          <p:nvPr/>
        </p:nvSpPr>
        <p:spPr>
          <a:xfrm>
            <a:off x="449581" y="2242477"/>
            <a:ext cx="19279869" cy="7831798"/>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a:extLst>
              <a:ext uri="{FF2B5EF4-FFF2-40B4-BE49-F238E27FC236}">
                <a16:creationId xmlns:a16="http://schemas.microsoft.com/office/drawing/2014/main" id="{B1D6B074-4819-9CA0-B663-B087A248E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17" name="object 9">
            <a:extLst>
              <a:ext uri="{FF2B5EF4-FFF2-40B4-BE49-F238E27FC236}">
                <a16:creationId xmlns:a16="http://schemas.microsoft.com/office/drawing/2014/main" id="{2D3584CF-430C-6632-4E63-9CFEE7571184}"/>
              </a:ext>
            </a:extLst>
          </p:cNvPr>
          <p:cNvSpPr txBox="1"/>
          <p:nvPr/>
        </p:nvSpPr>
        <p:spPr>
          <a:xfrm>
            <a:off x="6653716" y="3244401"/>
            <a:ext cx="3477699" cy="1252906"/>
          </a:xfrm>
          <a:prstGeom prst="rect">
            <a:avLst/>
          </a:prstGeom>
        </p:spPr>
        <p:txBody>
          <a:bodyPr vert="horz" wrap="square" lIns="0" tIns="29209" rIns="0" bIns="0" rtlCol="0">
            <a:spAutoFit/>
          </a:bodyPr>
          <a:lstStyle/>
          <a:p>
            <a:pPr marL="12065" marR="5080" algn="l">
              <a:spcBef>
                <a:spcPts val="229"/>
              </a:spcBef>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Score ambulatoire UK plus performant que </a:t>
            </a:r>
            <a:r>
              <a:rPr lang="fr-FR" sz="2650" dirty="0" err="1">
                <a:solidFill>
                  <a:srgbClr val="1E3D7D"/>
                </a:solidFill>
                <a:latin typeface="Aptos" panose="020B0004020202020204" pitchFamily="34" charset="0"/>
                <a:cs typeface="Calibri" panose="020F0502020204030204" pitchFamily="34" charset="0"/>
              </a:rPr>
              <a:t>qSOFA</a:t>
            </a:r>
            <a:endParaRPr lang="fr-FR" sz="2650" dirty="0">
              <a:solidFill>
                <a:srgbClr val="1E3D7D"/>
              </a:solidFill>
              <a:latin typeface="Aptos" panose="020B0004020202020204" pitchFamily="34" charset="0"/>
              <a:cs typeface="Calibri" panose="020F0502020204030204" pitchFamily="34" charset="0"/>
            </a:endParaRPr>
          </a:p>
        </p:txBody>
      </p:sp>
      <p:sp>
        <p:nvSpPr>
          <p:cNvPr id="5" name="Rectangle : coins arrondis 4">
            <a:extLst>
              <a:ext uri="{FF2B5EF4-FFF2-40B4-BE49-F238E27FC236}">
                <a16:creationId xmlns:a16="http://schemas.microsoft.com/office/drawing/2014/main" id="{C28021A3-0D52-9256-8618-957570BC22EA}"/>
              </a:ext>
            </a:extLst>
          </p:cNvPr>
          <p:cNvSpPr/>
          <p:nvPr/>
        </p:nvSpPr>
        <p:spPr>
          <a:xfrm>
            <a:off x="449580" y="2247555"/>
            <a:ext cx="5376321" cy="7826720"/>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bject 9">
            <a:extLst>
              <a:ext uri="{FF2B5EF4-FFF2-40B4-BE49-F238E27FC236}">
                <a16:creationId xmlns:a16="http://schemas.microsoft.com/office/drawing/2014/main" id="{15044E04-F2B6-882C-E18E-9B67A002CE49}"/>
              </a:ext>
            </a:extLst>
          </p:cNvPr>
          <p:cNvSpPr txBox="1"/>
          <p:nvPr/>
        </p:nvSpPr>
        <p:spPr>
          <a:xfrm>
            <a:off x="806235" y="4220025"/>
            <a:ext cx="4313909" cy="2235226"/>
          </a:xfrm>
          <a:prstGeom prst="rect">
            <a:avLst/>
          </a:prstGeom>
        </p:spPr>
        <p:txBody>
          <a:bodyPr vert="horz" wrap="square" lIns="0" tIns="29209" rIns="0" bIns="0" rtlCol="0">
            <a:spAutoFit/>
          </a:bodyPr>
          <a:lstStyle/>
          <a:p>
            <a:pPr marL="12065" marR="5080" algn="l">
              <a:spcBef>
                <a:spcPts val="229"/>
              </a:spcBef>
              <a:tabLst>
                <a:tab pos="238760" algn="l"/>
                <a:tab pos="314325" algn="l"/>
              </a:tabLst>
            </a:pPr>
            <a:endParaRPr lang="fr-FR" sz="3500" dirty="0">
              <a:solidFill>
                <a:schemeClr val="bg1"/>
              </a:solidFill>
              <a:latin typeface="Aptos" panose="020B0004020202020204" pitchFamily="34" charset="0"/>
              <a:cs typeface="Calibri" panose="020F0502020204030204" pitchFamily="34" charset="0"/>
            </a:endParaRPr>
          </a:p>
          <a:p>
            <a:pPr marL="12065" marR="5080" algn="l">
              <a:spcBef>
                <a:spcPts val="229"/>
              </a:spcBef>
              <a:tabLst>
                <a:tab pos="238760" algn="l"/>
                <a:tab pos="314325" algn="l"/>
              </a:tabLst>
            </a:pPr>
            <a:r>
              <a:rPr lang="fr-FR" sz="3500" dirty="0">
                <a:solidFill>
                  <a:schemeClr val="bg1"/>
                </a:solidFill>
                <a:latin typeface="Aptos" panose="020B0004020202020204" pitchFamily="34" charset="0"/>
                <a:cs typeface="Calibri" panose="020F0502020204030204" pitchFamily="34" charset="0"/>
              </a:rPr>
              <a:t>SEPSIS ou CHOC SEPTIQUE</a:t>
            </a:r>
          </a:p>
          <a:p>
            <a:pPr marL="12065" marR="5080" algn="l">
              <a:spcBef>
                <a:spcPts val="229"/>
              </a:spcBef>
              <a:tabLst>
                <a:tab pos="238760" algn="l"/>
                <a:tab pos="314325" algn="l"/>
              </a:tabLst>
            </a:pPr>
            <a:endParaRPr lang="fr-FR" sz="3500" dirty="0">
              <a:solidFill>
                <a:schemeClr val="bg1"/>
              </a:solidFill>
              <a:latin typeface="Aptos" panose="020B0004020202020204" pitchFamily="34" charset="0"/>
              <a:cs typeface="Calibri" panose="020F0502020204030204" pitchFamily="34" charset="0"/>
            </a:endParaRPr>
          </a:p>
        </p:txBody>
      </p:sp>
      <p:sp>
        <p:nvSpPr>
          <p:cNvPr id="6" name="object 9">
            <a:extLst>
              <a:ext uri="{FF2B5EF4-FFF2-40B4-BE49-F238E27FC236}">
                <a16:creationId xmlns:a16="http://schemas.microsoft.com/office/drawing/2014/main" id="{480D94C3-F67A-B124-A777-88203C58788B}"/>
              </a:ext>
            </a:extLst>
          </p:cNvPr>
          <p:cNvSpPr txBox="1"/>
          <p:nvPr/>
        </p:nvSpPr>
        <p:spPr>
          <a:xfrm>
            <a:off x="6653717" y="6035675"/>
            <a:ext cx="4592666" cy="3445814"/>
          </a:xfrm>
          <a:prstGeom prst="rect">
            <a:avLst/>
          </a:prstGeom>
        </p:spPr>
        <p:txBody>
          <a:bodyPr vert="horz" wrap="square" lIns="0" tIns="29209" rIns="0" bIns="0" rtlCol="0">
            <a:spAutoFit/>
          </a:bodyPr>
          <a:lstStyle/>
          <a:p>
            <a:pPr marL="12065" marR="5080" algn="l">
              <a:spcBef>
                <a:spcPts val="229"/>
              </a:spcBef>
              <a:tabLst>
                <a:tab pos="238760" algn="l"/>
                <a:tab pos="314325" algn="l"/>
              </a:tabLst>
            </a:pPr>
            <a:r>
              <a:rPr lang="fr-FR" sz="2650" b="1" dirty="0">
                <a:solidFill>
                  <a:srgbClr val="1E3D7D"/>
                </a:solidFill>
                <a:latin typeface="Aptos" panose="020B0004020202020204" pitchFamily="34" charset="0"/>
                <a:cs typeface="Calibri" panose="020F0502020204030204" pitchFamily="34" charset="0"/>
              </a:rPr>
              <a:t>6 variables : </a:t>
            </a:r>
          </a:p>
          <a:p>
            <a:pPr marL="469265" marR="5080" indent="-457200" algn="l">
              <a:spcBef>
                <a:spcPts val="229"/>
              </a:spcBef>
              <a:buFont typeface="Arial" panose="020B0604020202020204" pitchFamily="34" charset="0"/>
              <a:buChar char="•"/>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Age &gt; 65 ans</a:t>
            </a:r>
          </a:p>
          <a:p>
            <a:pPr marL="469265" marR="5080" indent="-457200" algn="l">
              <a:spcBef>
                <a:spcPts val="229"/>
              </a:spcBef>
              <a:buFont typeface="Arial" panose="020B0604020202020204" pitchFamily="34" charset="0"/>
              <a:buChar char="•"/>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Température &gt; 38° C</a:t>
            </a:r>
          </a:p>
          <a:p>
            <a:pPr marL="469265" marR="5080" indent="-457200" algn="l">
              <a:spcBef>
                <a:spcPts val="229"/>
              </a:spcBef>
              <a:buFont typeface="Arial" panose="020B0604020202020204" pitchFamily="34" charset="0"/>
              <a:buChar char="•"/>
              <a:tabLst>
                <a:tab pos="238760" algn="l"/>
                <a:tab pos="314325" algn="l"/>
              </a:tabLst>
            </a:pPr>
            <a:r>
              <a:rPr lang="fr-FR" sz="2650">
                <a:solidFill>
                  <a:srgbClr val="1E3D7D"/>
                </a:solidFill>
                <a:latin typeface="Aptos" panose="020B0004020202020204" pitchFamily="34" charset="0"/>
                <a:cs typeface="Calibri" panose="020F0502020204030204" pitchFamily="34" charset="0"/>
              </a:rPr>
              <a:t>PA &lt; </a:t>
            </a:r>
            <a:r>
              <a:rPr lang="fr-FR" sz="2650" dirty="0">
                <a:solidFill>
                  <a:srgbClr val="1E3D7D"/>
                </a:solidFill>
                <a:latin typeface="Aptos" panose="020B0004020202020204" pitchFamily="34" charset="0"/>
                <a:cs typeface="Calibri" panose="020F0502020204030204" pitchFamily="34" charset="0"/>
              </a:rPr>
              <a:t>100 mm Hg</a:t>
            </a:r>
          </a:p>
          <a:p>
            <a:pPr marL="469265" marR="5080" indent="-457200" algn="l">
              <a:spcBef>
                <a:spcPts val="229"/>
              </a:spcBef>
              <a:buFont typeface="Arial" panose="020B0604020202020204" pitchFamily="34" charset="0"/>
              <a:buChar char="•"/>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FC &gt; 110/min</a:t>
            </a:r>
          </a:p>
          <a:p>
            <a:pPr marL="469265" marR="5080" indent="-457200" algn="l">
              <a:spcBef>
                <a:spcPts val="229"/>
              </a:spcBef>
              <a:buFont typeface="Arial" panose="020B0604020202020204" pitchFamily="34" charset="0"/>
              <a:buChar char="•"/>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SpO2 ≤ 95%</a:t>
            </a:r>
          </a:p>
          <a:p>
            <a:pPr marL="469265" marR="5080" indent="-457200" algn="l">
              <a:spcBef>
                <a:spcPts val="229"/>
              </a:spcBef>
              <a:buFont typeface="Arial" panose="020B0604020202020204" pitchFamily="34" charset="0"/>
              <a:buChar char="•"/>
              <a:tabLst>
                <a:tab pos="238760" algn="l"/>
                <a:tab pos="314325" algn="l"/>
              </a:tabLst>
            </a:pPr>
            <a:r>
              <a:rPr lang="fr-FR" sz="2650" dirty="0">
                <a:solidFill>
                  <a:srgbClr val="1E3D7D"/>
                </a:solidFill>
                <a:latin typeface="Aptos" panose="020B0004020202020204" pitchFamily="34" charset="0"/>
                <a:cs typeface="Calibri" panose="020F0502020204030204" pitchFamily="34" charset="0"/>
              </a:rPr>
              <a:t>Troubles des fonctions supérieures</a:t>
            </a:r>
          </a:p>
        </p:txBody>
      </p:sp>
      <p:sp>
        <p:nvSpPr>
          <p:cNvPr id="7" name="object 9">
            <a:extLst>
              <a:ext uri="{FF2B5EF4-FFF2-40B4-BE49-F238E27FC236}">
                <a16:creationId xmlns:a16="http://schemas.microsoft.com/office/drawing/2014/main" id="{630826CF-B1ED-B744-027B-C4588CACB2C5}"/>
              </a:ext>
            </a:extLst>
          </p:cNvPr>
          <p:cNvSpPr txBox="1"/>
          <p:nvPr/>
        </p:nvSpPr>
        <p:spPr>
          <a:xfrm>
            <a:off x="11118851" y="5084774"/>
            <a:ext cx="4038458" cy="1440137"/>
          </a:xfrm>
          <a:prstGeom prst="rect">
            <a:avLst/>
          </a:prstGeom>
        </p:spPr>
        <p:txBody>
          <a:bodyPr vert="horz" wrap="square" lIns="0" tIns="29209" rIns="0" bIns="0" rtlCol="0">
            <a:spAutoFit/>
          </a:bodyPr>
          <a:lstStyle/>
          <a:p>
            <a:pPr marL="12065" marR="5080" algn="l">
              <a:spcBef>
                <a:spcPts val="229"/>
              </a:spcBef>
              <a:tabLst>
                <a:tab pos="238760" algn="l"/>
                <a:tab pos="314325" algn="l"/>
              </a:tabLst>
            </a:pPr>
            <a:r>
              <a:rPr lang="fr-FR" sz="3000" b="1" dirty="0">
                <a:solidFill>
                  <a:srgbClr val="1E3D7D"/>
                </a:solidFill>
                <a:latin typeface="Aptos" panose="020B0004020202020204" pitchFamily="34" charset="0"/>
                <a:cs typeface="Calibri" panose="020F0502020204030204" pitchFamily="34" charset="0"/>
              </a:rPr>
              <a:t>Si score ≥ 3 : </a:t>
            </a:r>
          </a:p>
          <a:p>
            <a:pPr marL="12065" marR="5080" algn="l">
              <a:spcBef>
                <a:spcPts val="229"/>
              </a:spcBef>
              <a:tabLst>
                <a:tab pos="238760" algn="l"/>
                <a:tab pos="314325" algn="l"/>
              </a:tabLst>
            </a:pPr>
            <a:r>
              <a:rPr lang="fr-FR" sz="3000" dirty="0">
                <a:solidFill>
                  <a:srgbClr val="1E3D7D"/>
                </a:solidFill>
                <a:latin typeface="Aptos" panose="020B0004020202020204" pitchFamily="34" charset="0"/>
                <a:cs typeface="Calibri" panose="020F0502020204030204" pitchFamily="34" charset="0"/>
              </a:rPr>
              <a:t>Risque d’évolution vers une sepsis de 40 %</a:t>
            </a:r>
          </a:p>
        </p:txBody>
      </p:sp>
      <p:pic>
        <p:nvPicPr>
          <p:cNvPr id="10" name="Image 9">
            <a:extLst>
              <a:ext uri="{FF2B5EF4-FFF2-40B4-BE49-F238E27FC236}">
                <a16:creationId xmlns:a16="http://schemas.microsoft.com/office/drawing/2014/main" id="{51EB0EBD-54F9-46B2-CAAD-722AA9A136A5}"/>
              </a:ext>
            </a:extLst>
          </p:cNvPr>
          <p:cNvPicPr>
            <a:picLocks noChangeAspect="1"/>
          </p:cNvPicPr>
          <p:nvPr/>
        </p:nvPicPr>
        <p:blipFill rotWithShape="1">
          <a:blip r:embed="rId4"/>
          <a:srcRect/>
          <a:stretch/>
        </p:blipFill>
        <p:spPr>
          <a:xfrm>
            <a:off x="15526601" y="3826941"/>
            <a:ext cx="3849672" cy="4909380"/>
          </a:xfrm>
          <a:prstGeom prst="rect">
            <a:avLst/>
          </a:prstGeom>
          <a:noFill/>
          <a:ln w="38100" cap="sq">
            <a:noFill/>
            <a:prstDash val="solid"/>
            <a:miter lim="800000"/>
          </a:ln>
          <a:effectLst>
            <a:outerShdw blurRad="50800" dist="38100" dir="2700000" algn="tl" rotWithShape="0">
              <a:srgbClr val="000000">
                <a:alpha val="43000"/>
              </a:srgbClr>
            </a:outerShdw>
          </a:effectLst>
        </p:spPr>
      </p:pic>
      <p:cxnSp>
        <p:nvCxnSpPr>
          <p:cNvPr id="11" name="Connecteur droit 10">
            <a:extLst>
              <a:ext uri="{FF2B5EF4-FFF2-40B4-BE49-F238E27FC236}">
                <a16:creationId xmlns:a16="http://schemas.microsoft.com/office/drawing/2014/main" id="{F57C1954-4F6B-FB84-7449-40CF3B902DD1}"/>
              </a:ext>
            </a:extLst>
          </p:cNvPr>
          <p:cNvCxnSpPr>
            <a:cxnSpLocks/>
          </p:cNvCxnSpPr>
          <p:nvPr/>
        </p:nvCxnSpPr>
        <p:spPr>
          <a:xfrm>
            <a:off x="5825901" y="5654675"/>
            <a:ext cx="5131761" cy="0"/>
          </a:xfrm>
          <a:prstGeom prst="line">
            <a:avLst/>
          </a:prstGeom>
          <a:ln w="19050">
            <a:solidFill>
              <a:srgbClr val="1E3D7D">
                <a:alpha val="25806"/>
              </a:srgbClr>
            </a:solidFill>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C52A2D7F-3BC9-7C5C-6223-1EE584853B97}"/>
              </a:ext>
            </a:extLst>
          </p:cNvPr>
          <p:cNvCxnSpPr>
            <a:cxnSpLocks/>
          </p:cNvCxnSpPr>
          <p:nvPr/>
        </p:nvCxnSpPr>
        <p:spPr>
          <a:xfrm>
            <a:off x="10959232" y="2242477"/>
            <a:ext cx="0" cy="7831798"/>
          </a:xfrm>
          <a:prstGeom prst="line">
            <a:avLst/>
          </a:prstGeom>
          <a:ln w="19050">
            <a:solidFill>
              <a:srgbClr val="1E3D7D">
                <a:alpha val="25806"/>
              </a:srgbClr>
            </a:solidFill>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1B66611B-5E2F-3623-6EF4-218B2E41666B}"/>
              </a:ext>
            </a:extLst>
          </p:cNvPr>
          <p:cNvCxnSpPr>
            <a:cxnSpLocks/>
          </p:cNvCxnSpPr>
          <p:nvPr/>
        </p:nvCxnSpPr>
        <p:spPr>
          <a:xfrm>
            <a:off x="15173424" y="2242477"/>
            <a:ext cx="0" cy="7831798"/>
          </a:xfrm>
          <a:prstGeom prst="line">
            <a:avLst/>
          </a:prstGeom>
          <a:ln w="19050">
            <a:solidFill>
              <a:srgbClr val="1E3D7D">
                <a:alpha val="25806"/>
              </a:srgb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406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2CC8E5-3CA5-BE07-41EB-8B8B7F88E79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EC0AC7A-2818-F970-FB7E-6B51EDB159B6}"/>
              </a:ext>
            </a:extLst>
          </p:cNvPr>
          <p:cNvSpPr/>
          <p:nvPr/>
        </p:nvSpPr>
        <p:spPr>
          <a:xfrm>
            <a:off x="9823449" y="0"/>
            <a:ext cx="10281249" cy="1130871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a:p>
        </p:txBody>
      </p:sp>
      <p:sp>
        <p:nvSpPr>
          <p:cNvPr id="4" name="object 4">
            <a:extLst>
              <a:ext uri="{FF2B5EF4-FFF2-40B4-BE49-F238E27FC236}">
                <a16:creationId xmlns:a16="http://schemas.microsoft.com/office/drawing/2014/main" id="{7500DFBF-72C4-2C48-831F-EFE9BD682C5F}"/>
              </a:ext>
            </a:extLst>
          </p:cNvPr>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a:p>
        </p:txBody>
      </p:sp>
      <p:pic>
        <p:nvPicPr>
          <p:cNvPr id="3" name="Image 2">
            <a:extLst>
              <a:ext uri="{FF2B5EF4-FFF2-40B4-BE49-F238E27FC236}">
                <a16:creationId xmlns:a16="http://schemas.microsoft.com/office/drawing/2014/main" id="{BA14C3A3-F5EF-3677-CEF8-4094AF3008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190" y="10315149"/>
            <a:ext cx="2413000" cy="609600"/>
          </a:xfrm>
          <a:prstGeom prst="rect">
            <a:avLst/>
          </a:prstGeom>
        </p:spPr>
      </p:pic>
      <p:sp>
        <p:nvSpPr>
          <p:cNvPr id="23" name="object 6">
            <a:extLst>
              <a:ext uri="{FF2B5EF4-FFF2-40B4-BE49-F238E27FC236}">
                <a16:creationId xmlns:a16="http://schemas.microsoft.com/office/drawing/2014/main" id="{E81BE212-B07A-DF1F-2FCA-9531856FBB9B}"/>
              </a:ext>
            </a:extLst>
          </p:cNvPr>
          <p:cNvSpPr txBox="1">
            <a:spLocks/>
          </p:cNvSpPr>
          <p:nvPr/>
        </p:nvSpPr>
        <p:spPr>
          <a:xfrm>
            <a:off x="1423992" y="1158875"/>
            <a:ext cx="7408858" cy="1698414"/>
          </a:xfrm>
          <a:prstGeom prst="rect">
            <a:avLst/>
          </a:prstGeom>
        </p:spPr>
        <p:txBody>
          <a:bodyPr vert="horz" wrap="square" lIns="0" tIns="163195" rIns="0" bIns="0" rtlCol="0">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2700" marR="5080">
              <a:lnSpc>
                <a:spcPts val="5940"/>
              </a:lnSpc>
              <a:spcBef>
                <a:spcPts val="1285"/>
              </a:spcBef>
            </a:pPr>
            <a:r>
              <a:rPr lang="fr-FR" dirty="0"/>
              <a:t>Eliminer les urgences vitales</a:t>
            </a:r>
          </a:p>
        </p:txBody>
      </p:sp>
      <p:sp>
        <p:nvSpPr>
          <p:cNvPr id="24" name="object 7">
            <a:extLst>
              <a:ext uri="{FF2B5EF4-FFF2-40B4-BE49-F238E27FC236}">
                <a16:creationId xmlns:a16="http://schemas.microsoft.com/office/drawing/2014/main" id="{DA97A626-E6A0-A9D8-7670-9253FF52F9ED}"/>
              </a:ext>
            </a:extLst>
          </p:cNvPr>
          <p:cNvSpPr txBox="1"/>
          <p:nvPr/>
        </p:nvSpPr>
        <p:spPr>
          <a:xfrm>
            <a:off x="728521" y="3825875"/>
            <a:ext cx="7367269" cy="440505"/>
          </a:xfrm>
          <a:prstGeom prst="rect">
            <a:avLst/>
          </a:prstGeom>
        </p:spPr>
        <p:txBody>
          <a:bodyPr vert="horz" wrap="square" lIns="0" tIns="29845" rIns="0" bIns="0" rtlCol="0">
            <a:spAutoFit/>
          </a:bodyPr>
          <a:lstStyle/>
          <a:p>
            <a:pPr marL="469265" marR="5080" indent="-457200">
              <a:lnSpc>
                <a:spcPts val="3170"/>
              </a:lnSpc>
              <a:spcBef>
                <a:spcPts val="235"/>
              </a:spcBef>
              <a:buFont typeface="Arial" panose="020B0604020202020204" pitchFamily="34" charset="0"/>
              <a:buChar char="•"/>
              <a:tabLst>
                <a:tab pos="238760" algn="l"/>
              </a:tabLst>
            </a:pPr>
            <a:r>
              <a:rPr lang="fr-FR" sz="4000" dirty="0">
                <a:solidFill>
                  <a:srgbClr val="1E3D7D"/>
                </a:solidFill>
                <a:latin typeface="Aptos" panose="020B0004020202020204" pitchFamily="34" charset="0"/>
                <a:cs typeface="Calibri" panose="020F0502020204030204" pitchFamily="34" charset="0"/>
              </a:rPr>
              <a:t>SEPSIS ou CHOC SEPTIQUE</a:t>
            </a:r>
          </a:p>
        </p:txBody>
      </p:sp>
      <p:sp>
        <p:nvSpPr>
          <p:cNvPr id="28" name="object 7">
            <a:extLst>
              <a:ext uri="{FF2B5EF4-FFF2-40B4-BE49-F238E27FC236}">
                <a16:creationId xmlns:a16="http://schemas.microsoft.com/office/drawing/2014/main" id="{5C3C2BBC-D93C-1AA8-ED72-EC609C5A1090}"/>
              </a:ext>
            </a:extLst>
          </p:cNvPr>
          <p:cNvSpPr txBox="1"/>
          <p:nvPr/>
        </p:nvSpPr>
        <p:spPr>
          <a:xfrm>
            <a:off x="11042650" y="2037209"/>
            <a:ext cx="7748270" cy="7778411"/>
          </a:xfrm>
          <a:prstGeom prst="rect">
            <a:avLst/>
          </a:prstGeom>
        </p:spPr>
        <p:txBody>
          <a:bodyPr vert="horz" wrap="square" lIns="0" tIns="29845" rIns="0" bIns="0" rtlCol="0">
            <a:spAutoFit/>
          </a:bodyPr>
          <a:lstStyle/>
          <a:p>
            <a:pPr marL="571500" indent="-571500" algn="l">
              <a:buFont typeface="Arial" panose="020B0604020202020204" pitchFamily="34" charset="0"/>
              <a:buChar char="•"/>
            </a:pPr>
            <a:r>
              <a:rPr lang="fr-FR" sz="2650" dirty="0">
                <a:solidFill>
                  <a:schemeClr val="bg1"/>
                </a:solidFill>
                <a:latin typeface="Aptos" panose="020B0004020202020204" pitchFamily="34" charset="0"/>
              </a:rPr>
              <a:t>Fonction respiratoire: Fréquence respiratoire, SaO2, cyanose</a:t>
            </a:r>
          </a:p>
          <a:p>
            <a:pPr marL="571500" indent="-571500" algn="l">
              <a:buFont typeface="Arial" panose="020B0604020202020204" pitchFamily="34" charset="0"/>
              <a:buChar char="•"/>
            </a:pPr>
            <a:endParaRPr lang="fr-FR" sz="2650" dirty="0">
              <a:solidFill>
                <a:schemeClr val="bg1"/>
              </a:solidFill>
              <a:latin typeface="Aptos" panose="020B0004020202020204" pitchFamily="34" charset="0"/>
            </a:endParaRPr>
          </a:p>
          <a:p>
            <a:pPr marL="571500" indent="-571500" algn="l">
              <a:buFont typeface="Arial" panose="020B0604020202020204" pitchFamily="34" charset="0"/>
              <a:buChar char="•"/>
            </a:pPr>
            <a:r>
              <a:rPr lang="fr-FR" sz="2650" dirty="0">
                <a:solidFill>
                  <a:schemeClr val="bg1"/>
                </a:solidFill>
                <a:latin typeface="Aptos" panose="020B0004020202020204" pitchFamily="34" charset="0"/>
              </a:rPr>
              <a:t>Fonction rénale: baisse diurèse</a:t>
            </a:r>
          </a:p>
          <a:p>
            <a:pPr marL="571500" indent="-571500" algn="l">
              <a:buFont typeface="Arial" panose="020B0604020202020204" pitchFamily="34" charset="0"/>
              <a:buChar char="•"/>
            </a:pPr>
            <a:endParaRPr lang="fr-FR" sz="2650" dirty="0">
              <a:solidFill>
                <a:schemeClr val="bg1"/>
              </a:solidFill>
              <a:latin typeface="Aptos" panose="020B0004020202020204" pitchFamily="34" charset="0"/>
            </a:endParaRPr>
          </a:p>
          <a:p>
            <a:pPr marL="571500" indent="-571500" algn="l">
              <a:buFont typeface="Arial" panose="020B0604020202020204" pitchFamily="34" charset="0"/>
              <a:buChar char="•"/>
            </a:pPr>
            <a:r>
              <a:rPr lang="fr-FR" sz="2650" dirty="0">
                <a:solidFill>
                  <a:schemeClr val="bg1"/>
                </a:solidFill>
                <a:latin typeface="Aptos" panose="020B0004020202020204" pitchFamily="34" charset="0"/>
              </a:rPr>
              <a:t>Coagulation: Saignements spontanés</a:t>
            </a:r>
          </a:p>
          <a:p>
            <a:pPr marL="571500" indent="-571500" algn="l">
              <a:buFont typeface="Arial" panose="020B0604020202020204" pitchFamily="34" charset="0"/>
              <a:buChar char="•"/>
            </a:pPr>
            <a:endParaRPr lang="fr-FR" sz="2650" dirty="0">
              <a:solidFill>
                <a:schemeClr val="bg1"/>
              </a:solidFill>
              <a:latin typeface="Aptos" panose="020B0004020202020204" pitchFamily="34" charset="0"/>
            </a:endParaRPr>
          </a:p>
          <a:p>
            <a:pPr marL="571500" indent="-571500" algn="l">
              <a:buFont typeface="Arial" panose="020B0604020202020204" pitchFamily="34" charset="0"/>
              <a:buChar char="•"/>
            </a:pPr>
            <a:r>
              <a:rPr lang="fr-FR" sz="2650" dirty="0">
                <a:solidFill>
                  <a:schemeClr val="bg1"/>
                </a:solidFill>
                <a:latin typeface="Aptos" panose="020B0004020202020204" pitchFamily="34" charset="0"/>
              </a:rPr>
              <a:t>Neurologie: Trouble de la vigilance (confusion, coma)</a:t>
            </a:r>
          </a:p>
          <a:p>
            <a:pPr marL="571500" indent="-571500" algn="l">
              <a:buFont typeface="Arial" panose="020B0604020202020204" pitchFamily="34" charset="0"/>
              <a:buChar char="•"/>
            </a:pPr>
            <a:endParaRPr lang="fr-FR" sz="2650" dirty="0">
              <a:solidFill>
                <a:schemeClr val="bg1"/>
              </a:solidFill>
              <a:latin typeface="Aptos" panose="020B0004020202020204" pitchFamily="34" charset="0"/>
            </a:endParaRPr>
          </a:p>
          <a:p>
            <a:pPr marL="571500" indent="-571500" algn="l">
              <a:buFont typeface="Arial" panose="020B0604020202020204" pitchFamily="34" charset="0"/>
              <a:buChar char="•"/>
            </a:pPr>
            <a:r>
              <a:rPr lang="fr-FR" sz="2650" dirty="0">
                <a:solidFill>
                  <a:schemeClr val="bg1"/>
                </a:solidFill>
                <a:latin typeface="Aptos" panose="020B0004020202020204" pitchFamily="34" charset="0"/>
              </a:rPr>
              <a:t>Foie: Ictère, urines foncées (élévation bile)</a:t>
            </a:r>
          </a:p>
          <a:p>
            <a:pPr marL="571500" indent="-571500" algn="l">
              <a:buFont typeface="Arial" panose="020B0604020202020204" pitchFamily="34" charset="0"/>
              <a:buChar char="•"/>
            </a:pPr>
            <a:endParaRPr lang="fr-FR" sz="2650" dirty="0">
              <a:solidFill>
                <a:schemeClr val="bg1"/>
              </a:solidFill>
              <a:latin typeface="Aptos" panose="020B0004020202020204" pitchFamily="34" charset="0"/>
            </a:endParaRPr>
          </a:p>
          <a:p>
            <a:pPr marL="571500" indent="-571500" algn="l">
              <a:buFont typeface="Arial" panose="020B0604020202020204" pitchFamily="34" charset="0"/>
              <a:buChar char="•"/>
            </a:pPr>
            <a:r>
              <a:rPr lang="fr-FR" sz="2650" dirty="0">
                <a:solidFill>
                  <a:schemeClr val="bg1"/>
                </a:solidFill>
                <a:latin typeface="Aptos" panose="020B0004020202020204" pitchFamily="34" charset="0"/>
              </a:rPr>
              <a:t>Hémodynamique: Hypotension: PAS &lt; 100 mm de Hg ou PAM &lt;70 mm de Hg (PAM = [PAS+PADx2]/3 )</a:t>
            </a:r>
          </a:p>
          <a:p>
            <a:pPr marL="571500" indent="-571500" algn="l">
              <a:buFont typeface="Arial" panose="020B0604020202020204" pitchFamily="34" charset="0"/>
              <a:buChar char="•"/>
            </a:pPr>
            <a:endParaRPr lang="fr-FR" sz="2650" dirty="0">
              <a:solidFill>
                <a:schemeClr val="bg1"/>
              </a:solidFill>
              <a:latin typeface="Aptos" panose="020B0004020202020204" pitchFamily="34" charset="0"/>
            </a:endParaRPr>
          </a:p>
          <a:p>
            <a:pPr marL="571500" indent="-571500" algn="l">
              <a:buFont typeface="Arial" panose="020B0604020202020204" pitchFamily="34" charset="0"/>
              <a:buChar char="•"/>
            </a:pPr>
            <a:r>
              <a:rPr lang="fr-FR" sz="2650" dirty="0">
                <a:solidFill>
                  <a:schemeClr val="bg1"/>
                </a:solidFill>
                <a:latin typeface="Aptos" panose="020B0004020202020204" pitchFamily="34" charset="0"/>
              </a:rPr>
              <a:t>Perfusion tissulaire: marbrures, temps de recoloration cutanée</a:t>
            </a:r>
          </a:p>
          <a:p>
            <a:pPr marL="571500" indent="-571500" algn="l">
              <a:buFont typeface="Arial" panose="020B0604020202020204" pitchFamily="34" charset="0"/>
              <a:buChar char="•"/>
            </a:pPr>
            <a:endParaRPr lang="fr-FR" sz="2650" dirty="0">
              <a:solidFill>
                <a:schemeClr val="bg1"/>
              </a:solidFill>
              <a:latin typeface="Aptos" panose="020B0004020202020204" pitchFamily="34" charset="0"/>
            </a:endParaRPr>
          </a:p>
        </p:txBody>
      </p:sp>
      <p:pic>
        <p:nvPicPr>
          <p:cNvPr id="5" name="Image 4" descr="endoc bartonella.jpg">
            <a:extLst>
              <a:ext uri="{FF2B5EF4-FFF2-40B4-BE49-F238E27FC236}">
                <a16:creationId xmlns:a16="http://schemas.microsoft.com/office/drawing/2014/main" id="{E0454BC1-C221-7DF3-8DAC-A23CFE003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62" t="26171" r="24384" b="24452"/>
          <a:stretch/>
        </p:blipFill>
        <p:spPr bwMode="auto">
          <a:xfrm rot="5400000">
            <a:off x="331703" y="6518052"/>
            <a:ext cx="3066329" cy="227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space réservé du contenu 3" descr="endoc bartonella (2).jpg">
            <a:extLst>
              <a:ext uri="{FF2B5EF4-FFF2-40B4-BE49-F238E27FC236}">
                <a16:creationId xmlns:a16="http://schemas.microsoft.com/office/drawing/2014/main" id="{A801B694-C113-85B4-2086-21E5EDA8A6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058" r="15169"/>
          <a:stretch/>
        </p:blipFill>
        <p:spPr>
          <a:xfrm rot="21600000">
            <a:off x="3237803" y="6127169"/>
            <a:ext cx="2317007" cy="3061244"/>
          </a:xfrm>
          <a:prstGeom prst="rect">
            <a:avLst/>
          </a:prstGeom>
        </p:spPr>
      </p:pic>
      <p:pic>
        <p:nvPicPr>
          <p:cNvPr id="7" name="Picture 2" descr="C:\Users\thibaut\AppData\Local\Microsoft\Windows\INetCache\IE\GMWEJO31\lungs-154282_960_720[1].png">
            <a:extLst>
              <a:ext uri="{FF2B5EF4-FFF2-40B4-BE49-F238E27FC236}">
                <a16:creationId xmlns:a16="http://schemas.microsoft.com/office/drawing/2014/main" id="{ED72E74C-BFC6-0FD4-FC5E-78AA61251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8005" y="7654398"/>
            <a:ext cx="1543209" cy="152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thibaut\AppData\Local\Microsoft\Windows\INetCache\IE\GMWEJO31\belcirelk-kidney-reins[1].png">
            <a:extLst>
              <a:ext uri="{FF2B5EF4-FFF2-40B4-BE49-F238E27FC236}">
                <a16:creationId xmlns:a16="http://schemas.microsoft.com/office/drawing/2014/main" id="{A4AC4505-F1D6-CCD8-188F-1284F4FD12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7975" y="6216612"/>
            <a:ext cx="1474934" cy="10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thibaut\AppData\Local\Microsoft\Windows\INetCache\IE\TY43O7ZT\9825095565_66c3150a42_b[1].jpg">
            <a:extLst>
              <a:ext uri="{FF2B5EF4-FFF2-40B4-BE49-F238E27FC236}">
                <a16:creationId xmlns:a16="http://schemas.microsoft.com/office/drawing/2014/main" id="{0EE1C183-CD15-4AE8-A79F-7DA572538B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727" y="6140422"/>
            <a:ext cx="1234567" cy="125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364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CC5D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173</TotalTime>
  <Words>953</Words>
  <Application>Microsoft Office PowerPoint</Application>
  <PresentationFormat>Personnalisé</PresentationFormat>
  <Paragraphs>169</Paragraphs>
  <Slides>18</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Aptos</vt:lpstr>
      <vt:lpstr>Arial</vt:lpstr>
      <vt:lpstr>Calibri</vt:lpstr>
      <vt:lpstr>Office Theme</vt:lpstr>
      <vt:lpstr>Présentation PowerPoint</vt:lpstr>
      <vt:lpstr>Présentation PowerPoint</vt:lpstr>
      <vt:lpstr>Plan</vt:lpstr>
      <vt:lpstr>Définitions</vt:lpstr>
      <vt:lpstr>Particularités gériatriques</vt:lpstr>
      <vt:lpstr>Présentation PowerPoint</vt:lpstr>
      <vt:lpstr>Présentation PowerPoint</vt:lpstr>
      <vt:lpstr>Eliminer les urgences vitales</vt:lpstr>
      <vt:lpstr>Présentation PowerPoint</vt:lpstr>
      <vt:lpstr>Examen clinique rigoureux</vt:lpstr>
      <vt:lpstr>Présentation PowerPoint</vt:lpstr>
      <vt:lpstr>Présentation PowerPoint</vt:lpstr>
      <vt:lpstr>Rechercher les fièvres d’origine non infectieuse</vt:lpstr>
      <vt:lpstr>Présentation PowerPoint</vt:lpstr>
      <vt:lpstr>Globalement : 3 situations</vt:lpstr>
      <vt:lpstr>Présentation PowerPoint</vt:lpstr>
      <vt:lpstr>Présentation PowerPoint</vt:lpstr>
      <vt:lpstr>Merci pour votre attention Si vous avez des questions à propos du programme PAPRICA, vous pouvez contacter la mission nationale PRIMO : bp-primo@chu-nantes.fr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PPT_PAPRIKA</dc:title>
  <dc:creator>WPG</dc:creator>
  <cp:lastModifiedBy>willy Boutfol</cp:lastModifiedBy>
  <cp:revision>95</cp:revision>
  <dcterms:created xsi:type="dcterms:W3CDTF">2025-09-23T13:02:57Z</dcterms:created>
  <dcterms:modified xsi:type="dcterms:W3CDTF">2025-10-28T09:24:25Z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2025-09-23T00:00:00Z</vt:filetime>
  </property>
  <property fmtid="{D5CDD505-2E9C-101B-9397-08002B2CF9AE}" pid="3" name="Creator">
    <vt:lpwstr>Adobe Illustrator 29.8 (Macintosh)</vt:lpwstr>
  </property>
  <property fmtid="{D5CDD505-2E9C-101B-9397-08002B2CF9AE}" pid="4" name="LastSaved">
    <vt:filetime>2025-09-23T00:00:00Z</vt:filetime>
  </property>
  <property fmtid="{D5CDD505-2E9C-101B-9397-08002B2CF9AE}" pid="5" name="Producer">
    <vt:lpwstr>Adobe PDF library 17.00</vt:lpwstr>
  </property>
</Properties>
</file>