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331" r:id="rId2"/>
    <p:sldId id="325" r:id="rId3"/>
    <p:sldId id="271" r:id="rId4"/>
    <p:sldId id="326" r:id="rId5"/>
    <p:sldId id="327" r:id="rId6"/>
    <p:sldId id="328" r:id="rId7"/>
    <p:sldId id="330" r:id="rId8"/>
    <p:sldId id="268" r:id="rId9"/>
    <p:sldId id="329" r:id="rId10"/>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87F"/>
    <a:srgbClr val="DBE0EA"/>
    <a:srgbClr val="37B7E8"/>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52"/>
    <p:restoredTop sz="95846"/>
  </p:normalViewPr>
  <p:slideViewPr>
    <p:cSldViewPr snapToGrid="0" snapToObjects="1">
      <p:cViewPr varScale="1">
        <p:scale>
          <a:sx n="72" d="100"/>
          <a:sy n="72" d="100"/>
        </p:scale>
        <p:origin x="114" y="174"/>
      </p:cViewPr>
      <p:guideLst>
        <p:guide orient="horz" pos="3241"/>
        <p:guide pos="57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ECCD0-C1E6-4528-A1B7-B5CBE4F9A4C9}" type="datetimeFigureOut">
              <a:rPr lang="fr-FR" smtClean="0"/>
              <a:t>22/12/2025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BCB98-E8C4-466F-B6DD-827DBF6A2868}" type="slidenum">
              <a:rPr lang="fr-FR" smtClean="0"/>
              <a:t>‹N°›</a:t>
            </a:fld>
            <a:endParaRPr lang="fr-FR"/>
          </a:p>
        </p:txBody>
      </p:sp>
    </p:spTree>
    <p:extLst>
      <p:ext uri="{BB962C8B-B14F-4D97-AF65-F5344CB8AC3E}">
        <p14:creationId xmlns:p14="http://schemas.microsoft.com/office/powerpoint/2010/main" val="243304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La notion de colonisation urinaire est fondamentale.</a:t>
            </a:r>
          </a:p>
          <a:p>
            <a:r>
              <a:rPr lang="fr-FR" dirty="0"/>
              <a:t>La présence d’une bactérie sur un prélèvement ne signifie</a:t>
            </a:r>
            <a:r>
              <a:rPr lang="fr-FR" baseline="0" dirty="0"/>
              <a:t> pas que cette bactérie est responsable d’une infection.</a:t>
            </a:r>
          </a:p>
          <a:p>
            <a:r>
              <a:rPr lang="fr-FR" baseline="0" dirty="0"/>
              <a:t>Au même titre que nous sommes porteurs de bactéries au niveau de la peau ou du tube digestif sans qu’elles ne causent aucune infection, nous pouvons retrouver des bactéries dans un prélèvement urinaire sans que le patient / résident n’ait d’infection urinaire. C’est ce qu’on appelle la colonisation urinaire.</a:t>
            </a:r>
          </a:p>
          <a:p>
            <a:r>
              <a:rPr lang="fr-FR" baseline="0" dirty="0"/>
              <a:t>Il est indispensable de corréler le résultat d’un prélèvement urinaire aux symptômes du patient.</a:t>
            </a:r>
          </a:p>
          <a:p>
            <a:r>
              <a:rPr lang="fr-FR" baseline="0" dirty="0"/>
              <a:t>Reste à bien définir ce qu’on entend par symptômes évocateurs d’une infection urinaire. Ce sera l’objet de la suite du topo</a:t>
            </a:r>
          </a:p>
          <a:p>
            <a:endParaRPr lang="fr-FR" baseline="0" dirty="0"/>
          </a:p>
          <a:p>
            <a:r>
              <a:rPr lang="fr-FR" b="1" baseline="0" dirty="0"/>
              <a:t>Donc prélèvement urinaire positif ne veut pas dire systématiquement traitement antibiotique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1</a:t>
            </a:fld>
            <a:endParaRPr lang="fr-FR"/>
          </a:p>
        </p:txBody>
      </p:sp>
    </p:spTree>
    <p:extLst>
      <p:ext uri="{BB962C8B-B14F-4D97-AF65-F5344CB8AC3E}">
        <p14:creationId xmlns:p14="http://schemas.microsoft.com/office/powerpoint/2010/main" val="295168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La notion de colonisation urinaire est fondamentale.</a:t>
            </a:r>
          </a:p>
          <a:p>
            <a:r>
              <a:rPr lang="fr-FR" dirty="0"/>
              <a:t>La présence d’une bactérie sur un prélèvement ne signifie</a:t>
            </a:r>
            <a:r>
              <a:rPr lang="fr-FR" baseline="0" dirty="0"/>
              <a:t> pas que cette bactérie est responsable d’une infection.</a:t>
            </a:r>
          </a:p>
          <a:p>
            <a:r>
              <a:rPr lang="fr-FR" baseline="0" dirty="0"/>
              <a:t>Au même titre que nous sommes porteurs de bactéries au niveau de la peau ou du tube digestif sans qu’elles ne causent aucune infection, nous pouvons retrouver des bactéries dans un prélèvement urinaire sans que le patient / résident n’ait d’infection urinaire. C’est ce qu’on appelle la colonisation urinaire.</a:t>
            </a:r>
          </a:p>
          <a:p>
            <a:r>
              <a:rPr lang="fr-FR" baseline="0" dirty="0"/>
              <a:t>Il est indispensable de corréler le résultat d’un prélèvement urinaire aux symptômes du patient.</a:t>
            </a:r>
          </a:p>
          <a:p>
            <a:r>
              <a:rPr lang="fr-FR" baseline="0" dirty="0"/>
              <a:t>Reste à bien définir ce qu’on entend par symptômes évocateurs d’une infection urinaire. Ce sera l’objet de la suite du topo</a:t>
            </a:r>
          </a:p>
          <a:p>
            <a:endParaRPr lang="fr-FR" baseline="0" dirty="0"/>
          </a:p>
          <a:p>
            <a:r>
              <a:rPr lang="fr-FR" b="1" baseline="0" dirty="0"/>
              <a:t>Donc prélèvement urinaire positif ne veut pas dire systématiquement traitement antibiotique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3</a:t>
            </a:fld>
            <a:endParaRPr lang="fr-FR"/>
          </a:p>
        </p:txBody>
      </p:sp>
    </p:spTree>
    <p:extLst>
      <p:ext uri="{BB962C8B-B14F-4D97-AF65-F5344CB8AC3E}">
        <p14:creationId xmlns:p14="http://schemas.microsoft.com/office/powerpoint/2010/main" val="295168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r>
              <a:rPr lang="fr-FR" dirty="0"/>
              <a:t>Le</a:t>
            </a:r>
            <a:r>
              <a:rPr lang="fr-FR" baseline="0" dirty="0"/>
              <a:t> dogme des urines stériles est valable essentiellement chez les personnes jeunes.</a:t>
            </a:r>
          </a:p>
          <a:p>
            <a:r>
              <a:rPr lang="fr-FR" baseline="0" dirty="0"/>
              <a:t>Plus on avance en âge plus le taux de colonisation urinaire augmente. Ceci est encore plus vrai en institution où la proportion de résidents colonisés peut atteindre 50% !</a:t>
            </a:r>
          </a:p>
          <a:p>
            <a:r>
              <a:rPr lang="fr-FR" baseline="0" dirty="0"/>
              <a:t>Au même titre qu’on peut retrouver des bactéries sur un prélèvement de peau, sans que celles-ci soient pathogènes, on peut retrouver des bactéries sur un prélèvement urinaire sans que celles-ci soient responsables d’une infection.</a:t>
            </a:r>
            <a:endParaRPr lang="fr-FR" dirty="0"/>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4</a:t>
            </a:fld>
            <a:endParaRPr lang="fr-FR"/>
          </a:p>
        </p:txBody>
      </p:sp>
    </p:spTree>
    <p:extLst>
      <p:ext uri="{BB962C8B-B14F-4D97-AF65-F5344CB8AC3E}">
        <p14:creationId xmlns:p14="http://schemas.microsoft.com/office/powerpoint/2010/main" val="92142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urines malodorantes / foncées ne justifient pas la réalisation d’une BU / d’un ECBU.</a:t>
            </a:r>
          </a:p>
          <a:p>
            <a:r>
              <a:rPr lang="fr-FR" dirty="0"/>
              <a:t>Il faut hydrater le/la</a:t>
            </a:r>
            <a:r>
              <a:rPr lang="fr-FR" baseline="0" dirty="0"/>
              <a:t> résident(e).</a:t>
            </a:r>
          </a:p>
          <a:p>
            <a:endParaRPr lang="fr-FR" baseline="0" dirty="0"/>
          </a:p>
          <a:p>
            <a:r>
              <a:rPr lang="fr-FR" baseline="0" dirty="0"/>
              <a:t>La découverte d’un prélèvement positif chez un résident asymptomatique ne doit pas entrainer de prescription antibiotique, même s’il s’agit d’un prélèvement pré opératoire. Seuls les actes invasifs de chirurgie urologique nécessitent de traiter les colonisations urinaires. C’est (normalement) à l’urologue (ou au radiologue selon l’acte) de gérer l’ECBU.</a:t>
            </a:r>
          </a:p>
          <a:p>
            <a:endParaRPr lang="fr-FR" dirty="0"/>
          </a:p>
          <a:p>
            <a:r>
              <a:rPr lang="fr-FR" dirty="0"/>
              <a:t>Au moindre doute, la réalisation d’un prélèvement</a:t>
            </a:r>
            <a:r>
              <a:rPr lang="fr-FR" baseline="0" dirty="0"/>
              <a:t> (quel qu’il soit) doit être soumis à avis médical.</a:t>
            </a:r>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5</a:t>
            </a:fld>
            <a:endParaRPr lang="fr-FR"/>
          </a:p>
        </p:txBody>
      </p:sp>
    </p:spTree>
    <p:extLst>
      <p:ext uri="{BB962C8B-B14F-4D97-AF65-F5344CB8AC3E}">
        <p14:creationId xmlns:p14="http://schemas.microsoft.com/office/powerpoint/2010/main" val="271516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3308-E5F4-5AA3-9302-95D0BB9EC5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87681C-0E29-98EF-6479-3369D90E5EC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6F915B-8BCD-85B8-634E-72F052177979}"/>
              </a:ext>
            </a:extLst>
          </p:cNvPr>
          <p:cNvSpPr>
            <a:spLocks noGrp="1"/>
          </p:cNvSpPr>
          <p:nvPr>
            <p:ph type="body" idx="1"/>
          </p:nvPr>
        </p:nvSpPr>
        <p:spPr/>
        <p:txBody>
          <a:bodyPr/>
          <a:lstStyle/>
          <a:p>
            <a:r>
              <a:rPr lang="fr-FR" b="1" dirty="0"/>
              <a:t>La notion de colonisation urinaire est fondamentale.</a:t>
            </a:r>
          </a:p>
          <a:p>
            <a:r>
              <a:rPr lang="fr-FR" dirty="0"/>
              <a:t>La présence d’une bactérie sur un prélèvement ne signifie</a:t>
            </a:r>
            <a:r>
              <a:rPr lang="fr-FR" baseline="0" dirty="0"/>
              <a:t> pas que cette bactérie est responsable d’une infection.</a:t>
            </a:r>
          </a:p>
          <a:p>
            <a:r>
              <a:rPr lang="fr-FR" baseline="0" dirty="0"/>
              <a:t>Au même titre que nous sommes porteurs de bactéries au niveau de la peau ou du tube digestif sans qu’elles ne causent aucune infection, nous pouvons retrouver des bactéries dans un prélèvement urinaire sans que le patient / résident n’ait d’infection urinaire. C’est ce qu’on appelle la colonisation urinaire.</a:t>
            </a:r>
          </a:p>
          <a:p>
            <a:r>
              <a:rPr lang="fr-FR" baseline="0" dirty="0"/>
              <a:t>Il est indispensable de corréler le résultat d’un prélèvement urinaire aux symptômes du patient.</a:t>
            </a:r>
          </a:p>
          <a:p>
            <a:r>
              <a:rPr lang="fr-FR" baseline="0" dirty="0"/>
              <a:t>Reste à bien définir ce qu’on entend par symptômes évocateurs d’une infection urinaire. Ce sera l’objet de la suite du topo</a:t>
            </a:r>
          </a:p>
          <a:p>
            <a:endParaRPr lang="fr-FR" baseline="0" dirty="0"/>
          </a:p>
          <a:p>
            <a:r>
              <a:rPr lang="fr-FR" b="1" baseline="0" dirty="0"/>
              <a:t>Donc prélèvement urinaire positif ne veut pas dire systématiquement traitement antibiotique +++</a:t>
            </a:r>
            <a:endParaRPr lang="fr-FR" b="1" dirty="0"/>
          </a:p>
          <a:p>
            <a:endParaRPr lang="fr-FR" dirty="0"/>
          </a:p>
        </p:txBody>
      </p:sp>
      <p:sp>
        <p:nvSpPr>
          <p:cNvPr id="4" name="Espace réservé du numéro de diapositive 3">
            <a:extLst>
              <a:ext uri="{FF2B5EF4-FFF2-40B4-BE49-F238E27FC236}">
                <a16:creationId xmlns:a16="http://schemas.microsoft.com/office/drawing/2014/main" id="{A1BB1257-A23C-E8EF-C74F-28C37E11E1D3}"/>
              </a:ext>
            </a:extLst>
          </p:cNvPr>
          <p:cNvSpPr>
            <a:spLocks noGrp="1"/>
          </p:cNvSpPr>
          <p:nvPr>
            <p:ph type="sldNum" sz="quarter" idx="5"/>
          </p:nvPr>
        </p:nvSpPr>
        <p:spPr/>
        <p:txBody>
          <a:bodyPr/>
          <a:lstStyle/>
          <a:p>
            <a:fld id="{31D51F47-C936-324A-A5D2-39BA3094DFF3}" type="slidenum">
              <a:rPr lang="fr-FR" smtClean="0"/>
              <a:t>6</a:t>
            </a:fld>
            <a:endParaRPr lang="fr-FR"/>
          </a:p>
        </p:txBody>
      </p:sp>
    </p:spTree>
    <p:extLst>
      <p:ext uri="{BB962C8B-B14F-4D97-AF65-F5344CB8AC3E}">
        <p14:creationId xmlns:p14="http://schemas.microsoft.com/office/powerpoint/2010/main" val="216531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r>
              <a:rPr lang="fr-FR" dirty="0"/>
              <a:t>Le</a:t>
            </a:r>
            <a:r>
              <a:rPr lang="fr-FR" baseline="0" dirty="0"/>
              <a:t> dogme des urines stériles est valable essentiellement chez les personnes jeunes.</a:t>
            </a:r>
          </a:p>
          <a:p>
            <a:r>
              <a:rPr lang="fr-FR" baseline="0" dirty="0"/>
              <a:t>Plus on avance en âge plus le taux de colonisation urinaire augmente. Ceci est encore plus vrai en institution où la proportion de résidents colonisés peut atteindre 50% !</a:t>
            </a:r>
          </a:p>
          <a:p>
            <a:r>
              <a:rPr lang="fr-FR" baseline="0" dirty="0"/>
              <a:t>Au même titre qu’on peut retrouver des bactéries sur un prélèvement de peau, sans que celles-ci soient pathogènes, on peut retrouver des bactéries sur un prélèvement urinaire sans que celles-ci soient responsables d’une infection.</a:t>
            </a:r>
            <a:endParaRPr lang="fr-FR" dirty="0"/>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7</a:t>
            </a:fld>
            <a:endParaRPr lang="fr-FR"/>
          </a:p>
        </p:txBody>
      </p:sp>
    </p:spTree>
    <p:extLst>
      <p:ext uri="{BB962C8B-B14F-4D97-AF65-F5344CB8AC3E}">
        <p14:creationId xmlns:p14="http://schemas.microsoft.com/office/powerpoint/2010/main" val="92142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CD6DCF5-7FBA-E04F-963C-9BEF6C34E38C}" type="datetimeFigureOut">
              <a:rPr lang="fr-FR" smtClean="0"/>
              <a:t>22/12/2025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73541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D6DCF5-7FBA-E04F-963C-9BEF6C34E38C}" type="datetimeFigureOut">
              <a:rPr lang="fr-FR" smtClean="0"/>
              <a:t>22/12/2025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328675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D6DCF5-7FBA-E04F-963C-9BEF6C34E38C}" type="datetimeFigureOut">
              <a:rPr lang="fr-FR" smtClean="0"/>
              <a:t>22/12/2025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2647040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69898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D6DCF5-7FBA-E04F-963C-9BEF6C34E38C}" type="datetimeFigureOut">
              <a:rPr lang="fr-FR" smtClean="0"/>
              <a:t>22/12/2025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281172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fr-FR"/>
              <a:t>Modifiez le style du titre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CD6DCF5-7FBA-E04F-963C-9BEF6C34E38C}" type="datetimeFigureOut">
              <a:rPr lang="fr-FR" smtClean="0"/>
              <a:t>22/12/2025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12242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CD6DCF5-7FBA-E04F-963C-9BEF6C34E38C}" type="datetimeFigureOut">
              <a:rPr lang="fr-FR" smtClean="0"/>
              <a:t>22/12/2025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407597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fr-FR"/>
              <a:t>Modifiez le style du titre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Content Placeholder 3"/>
          <p:cNvSpPr>
            <a:spLocks noGrp="1"/>
          </p:cNvSpPr>
          <p:nvPr>
            <p:ph sz="half" idx="2"/>
          </p:nvPr>
        </p:nvSpPr>
        <p:spPr>
          <a:xfrm>
            <a:off x="1259683"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Content Placeholder 5"/>
          <p:cNvSpPr>
            <a:spLocks noGrp="1"/>
          </p:cNvSpPr>
          <p:nvPr>
            <p:ph sz="quarter" idx="4"/>
          </p:nvPr>
        </p:nvSpPr>
        <p:spPr>
          <a:xfrm>
            <a:off x="9258300"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CD6DCF5-7FBA-E04F-963C-9BEF6C34E38C}" type="datetimeFigureOut">
              <a:rPr lang="fr-FR" smtClean="0"/>
              <a:t>22/12/2025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1827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CD6DCF5-7FBA-E04F-963C-9BEF6C34E38C}" type="datetimeFigureOut">
              <a:rPr lang="fr-FR" smtClean="0"/>
              <a:t>22/12/2025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385665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6DCF5-7FBA-E04F-963C-9BEF6C34E38C}" type="datetimeFigureOut">
              <a:rPr lang="fr-FR" smtClean="0"/>
              <a:t>22/12/2025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20191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CD6DCF5-7FBA-E04F-963C-9BEF6C34E38C}" type="datetimeFigureOut">
              <a:rPr lang="fr-FR" smtClean="0"/>
              <a:t>22/12/2025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2678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CD6DCF5-7FBA-E04F-963C-9BEF6C34E38C}" type="datetimeFigureOut">
              <a:rPr lang="fr-FR" smtClean="0"/>
              <a:t>22/12/2025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FAC6E5-BA38-C34B-BF0D-4519955A0C42}" type="slidenum">
              <a:rPr lang="fr-FR" smtClean="0"/>
              <a:t>‹N°›</a:t>
            </a:fld>
            <a:endParaRPr lang="fr-FR"/>
          </a:p>
        </p:txBody>
      </p:sp>
    </p:spTree>
    <p:extLst>
      <p:ext uri="{BB962C8B-B14F-4D97-AF65-F5344CB8AC3E}">
        <p14:creationId xmlns:p14="http://schemas.microsoft.com/office/powerpoint/2010/main" val="134603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5CD6DCF5-7FBA-E04F-963C-9BEF6C34E38C}" type="datetimeFigureOut">
              <a:rPr lang="fr-FR" smtClean="0"/>
              <a:t>22/12/2025</a:t>
            </a:fld>
            <a:endParaRPr lang="fr-FR"/>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FEFAC6E5-BA38-C34B-BF0D-4519955A0C42}" type="slidenum">
              <a:rPr lang="fr-FR" smtClean="0"/>
              <a:t>‹N°›</a:t>
            </a:fld>
            <a:endParaRPr lang="fr-FR"/>
          </a:p>
        </p:txBody>
      </p:sp>
    </p:spTree>
    <p:extLst>
      <p:ext uri="{BB962C8B-B14F-4D97-AF65-F5344CB8AC3E}">
        <p14:creationId xmlns:p14="http://schemas.microsoft.com/office/powerpoint/2010/main" val="3025016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7C42-7546-8CFD-149A-44E3DB1BE79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43C92C3-37D4-4B01-BB10-E4F9BF45C95D}"/>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EDF23623-1112-287F-57B0-DCBDA42F31D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7E04F685-32AD-F4D6-0CF4-66E82790BBD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pic>
        <p:nvPicPr>
          <p:cNvPr id="21" name="Image 20">
            <a:extLst>
              <a:ext uri="{FF2B5EF4-FFF2-40B4-BE49-F238E27FC236}">
                <a16:creationId xmlns:a16="http://schemas.microsoft.com/office/drawing/2014/main" id="{6CB40CB6-E43D-919A-70B7-CDB0DB0FF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250" y="4181100"/>
            <a:ext cx="7627568" cy="1926965"/>
          </a:xfrm>
          <a:prstGeom prst="rect">
            <a:avLst/>
          </a:prstGeom>
        </p:spPr>
      </p:pic>
      <p:pic>
        <p:nvPicPr>
          <p:cNvPr id="25" name="object 19"/>
          <p:cNvPicPr/>
          <p:nvPr/>
        </p:nvPicPr>
        <p:blipFill>
          <a:blip r:embed="rId4" cstate="print"/>
          <a:stretch>
            <a:fillRect/>
          </a:stretch>
        </p:blipFill>
        <p:spPr>
          <a:xfrm>
            <a:off x="13549366" y="7764237"/>
            <a:ext cx="2970811" cy="1674452"/>
          </a:xfrm>
          <a:prstGeom prst="rect">
            <a:avLst/>
          </a:prstGeom>
        </p:spPr>
      </p:pic>
      <p:grpSp>
        <p:nvGrpSpPr>
          <p:cNvPr id="26" name="Groupe 25">
            <a:extLst>
              <a:ext uri="{FF2B5EF4-FFF2-40B4-BE49-F238E27FC236}">
                <a16:creationId xmlns:a16="http://schemas.microsoft.com/office/drawing/2014/main" id="{B00BB6AC-FBC1-00FB-CE6E-34067A4909C4}"/>
              </a:ext>
            </a:extLst>
          </p:cNvPr>
          <p:cNvGrpSpPr/>
          <p:nvPr/>
        </p:nvGrpSpPr>
        <p:grpSpPr>
          <a:xfrm>
            <a:off x="12957785" y="7639687"/>
            <a:ext cx="4368132" cy="1940862"/>
            <a:chOff x="11916321" y="8397875"/>
            <a:chExt cx="4801911" cy="2133600"/>
          </a:xfrm>
        </p:grpSpPr>
        <p:sp>
          <p:nvSpPr>
            <p:cNvPr id="27" name="Rectangle : coins arrondis 22">
              <a:extLst>
                <a:ext uri="{FF2B5EF4-FFF2-40B4-BE49-F238E27FC236}">
                  <a16:creationId xmlns:a16="http://schemas.microsoft.com/office/drawing/2014/main" id="{42C84908-B17B-A086-65AE-75A34304C2EC}"/>
                </a:ext>
              </a:extLst>
            </p:cNvPr>
            <p:cNvSpPr/>
            <p:nvPr/>
          </p:nvSpPr>
          <p:spPr>
            <a:xfrm>
              <a:off x="11916321" y="8397875"/>
              <a:ext cx="4801911"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28" name="object 19"/>
            <p:cNvPicPr/>
            <p:nvPr/>
          </p:nvPicPr>
          <p:blipFill>
            <a:blip r:embed="rId4" cstate="print"/>
            <a:stretch>
              <a:fillRect/>
            </a:stretch>
          </p:blipFill>
          <p:spPr>
            <a:xfrm>
              <a:off x="12684362" y="8544308"/>
              <a:ext cx="3265829" cy="1840734"/>
            </a:xfrm>
            <a:prstGeom prst="rect">
              <a:avLst/>
            </a:prstGeom>
          </p:spPr>
        </p:pic>
      </p:grpSp>
    </p:spTree>
    <p:extLst>
      <p:ext uri="{BB962C8B-B14F-4D97-AF65-F5344CB8AC3E}">
        <p14:creationId xmlns:p14="http://schemas.microsoft.com/office/powerpoint/2010/main" val="1906937715"/>
      </p:ext>
    </p:extLst>
  </p:cSld>
  <p:clrMapOvr>
    <a:masterClrMapping/>
  </p:clrMapOvr>
  <mc:AlternateContent xmlns:mc="http://schemas.openxmlformats.org/markup-compatibility/2006" xmlns:p14="http://schemas.microsoft.com/office/powerpoint/2010/main">
    <mc:Choice Requires="p14">
      <p:transition spd="slow" p14:dur="2000" advTm="6802"/>
    </mc:Choice>
    <mc:Fallback xmlns="">
      <p:transition spd="slow" advTm="68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1"/>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a:p>
        </p:txBody>
      </p:sp>
      <p:sp>
        <p:nvSpPr>
          <p:cNvPr id="14" name="object 14"/>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15" name="object 15"/>
          <p:cNvSpPr txBox="1">
            <a:spLocks noGrp="1"/>
          </p:cNvSpPr>
          <p:nvPr>
            <p:ph type="body" idx="1"/>
          </p:nvPr>
        </p:nvSpPr>
        <p:spPr>
          <a:xfrm>
            <a:off x="1295356" y="3666230"/>
            <a:ext cx="16256516" cy="2026435"/>
          </a:xfrm>
          <a:prstGeom prst="rect">
            <a:avLst/>
          </a:prstGeom>
        </p:spPr>
        <p:txBody>
          <a:bodyPr vert="horz" wrap="square" lIns="0" tIns="10397" rIns="0" bIns="0" rtlCol="0">
            <a:spAutoFit/>
          </a:bodyPr>
          <a:lstStyle/>
          <a:p>
            <a:pPr marL="0" indent="0">
              <a:spcBef>
                <a:spcPts val="18"/>
              </a:spcBef>
              <a:buNone/>
            </a:pPr>
            <a:r>
              <a:rPr lang="fr-FR" sz="7278" dirty="0">
                <a:solidFill>
                  <a:schemeClr val="bg1"/>
                </a:solidFill>
              </a:rPr>
              <a:t>Attention aux </a:t>
            </a:r>
          </a:p>
          <a:p>
            <a:pPr marL="0" indent="0">
              <a:spcBef>
                <a:spcPts val="18"/>
              </a:spcBef>
              <a:buNone/>
            </a:pPr>
            <a:r>
              <a:rPr lang="fr-FR" sz="7278" dirty="0">
                <a:solidFill>
                  <a:schemeClr val="bg1"/>
                </a:solidFill>
              </a:rPr>
              <a:t>prélèvements urinaires !</a:t>
            </a:r>
          </a:p>
        </p:txBody>
      </p:sp>
      <p:sp>
        <p:nvSpPr>
          <p:cNvPr id="16" name="object 16"/>
          <p:cNvSpPr txBox="1"/>
          <p:nvPr/>
        </p:nvSpPr>
        <p:spPr>
          <a:xfrm>
            <a:off x="1360393" y="7293106"/>
            <a:ext cx="4660579" cy="1152643"/>
          </a:xfrm>
          <a:prstGeom prst="rect">
            <a:avLst/>
          </a:prstGeom>
        </p:spPr>
        <p:txBody>
          <a:bodyPr vert="horz" wrap="square" lIns="0" tIns="13863" rIns="0" bIns="0" rtlCol="0">
            <a:spAutoFit/>
          </a:bodyPr>
          <a:lstStyle/>
          <a:p>
            <a:pPr marL="11553">
              <a:spcBef>
                <a:spcPts val="109"/>
              </a:spcBef>
            </a:pPr>
            <a:r>
              <a:rPr lang="fr-FR" sz="2411" dirty="0">
                <a:solidFill>
                  <a:srgbClr val="FFFFFF"/>
                </a:solidFill>
                <a:latin typeface="Aptos" panose="020B0004020202020204" pitchFamily="34" charset="0"/>
                <a:cs typeface="Calibri" panose="020F0502020204030204" pitchFamily="34" charset="0"/>
              </a:rPr>
              <a:t>Dr Willy Boutfol</a:t>
            </a:r>
          </a:p>
          <a:p>
            <a:pPr marL="11553">
              <a:spcBef>
                <a:spcPts val="109"/>
              </a:spcBef>
            </a:pPr>
            <a:r>
              <a:rPr lang="fr-FR" sz="2411" dirty="0">
                <a:solidFill>
                  <a:srgbClr val="98A6C3"/>
                </a:solidFill>
                <a:latin typeface="Aptos" panose="020B0004020202020204" pitchFamily="34" charset="0"/>
                <a:cs typeface="Calibri" panose="020F0502020204030204" pitchFamily="34" charset="0"/>
              </a:rPr>
              <a:t>Médecin généraliste</a:t>
            </a:r>
          </a:p>
          <a:p>
            <a:pPr marL="11553">
              <a:spcBef>
                <a:spcPts val="109"/>
              </a:spcBef>
            </a:pPr>
            <a:r>
              <a:rPr lang="fr-FR" sz="2411" dirty="0" err="1">
                <a:solidFill>
                  <a:srgbClr val="98A6C3"/>
                </a:solidFill>
                <a:latin typeface="Aptos" panose="020B0004020202020204" pitchFamily="34" charset="0"/>
                <a:cs typeface="Calibri" panose="020F0502020204030204" pitchFamily="34" charset="0"/>
              </a:rPr>
              <a:t>CRAtb</a:t>
            </a:r>
            <a:r>
              <a:rPr lang="fr-FR" sz="2411" dirty="0">
                <a:solidFill>
                  <a:srgbClr val="98A6C3"/>
                </a:solidFill>
                <a:latin typeface="Aptos" panose="020B0004020202020204" pitchFamily="34" charset="0"/>
                <a:cs typeface="Calibri" panose="020F0502020204030204" pitchFamily="34" charset="0"/>
              </a:rPr>
              <a:t> Pays de la Loire</a:t>
            </a:r>
            <a:endParaRPr sz="2411" dirty="0">
              <a:latin typeface="Aptos" panose="020B0004020202020204" pitchFamily="34" charset="0"/>
              <a:cs typeface="Calibri" panose="020F0502020204030204" pitchFamily="34" charset="0"/>
            </a:endParaRPr>
          </a:p>
        </p:txBody>
      </p:sp>
      <p:grpSp>
        <p:nvGrpSpPr>
          <p:cNvPr id="24" name="Groupe 23">
            <a:extLst>
              <a:ext uri="{FF2B5EF4-FFF2-40B4-BE49-F238E27FC236}">
                <a16:creationId xmlns:a16="http://schemas.microsoft.com/office/drawing/2014/main" id="{B00BB6AC-FBC1-00FB-CE6E-34067A4909C4}"/>
              </a:ext>
            </a:extLst>
          </p:cNvPr>
          <p:cNvGrpSpPr/>
          <p:nvPr/>
        </p:nvGrpSpPr>
        <p:grpSpPr>
          <a:xfrm>
            <a:off x="10152858" y="7639687"/>
            <a:ext cx="7173058" cy="1940862"/>
            <a:chOff x="8832850" y="8397875"/>
            <a:chExt cx="7885382" cy="2133600"/>
          </a:xfrm>
        </p:grpSpPr>
        <p:sp>
          <p:nvSpPr>
            <p:cNvPr id="23" name="Rectangle : coins arrondis 22">
              <a:extLst>
                <a:ext uri="{FF2B5EF4-FFF2-40B4-BE49-F238E27FC236}">
                  <a16:creationId xmlns:a16="http://schemas.microsoft.com/office/drawing/2014/main" id="{42C84908-B17B-A086-65AE-75A34304C2EC}"/>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19" name="object 19"/>
            <p:cNvPicPr/>
            <p:nvPr/>
          </p:nvPicPr>
          <p:blipFill>
            <a:blip r:embed="rId2" cstate="print"/>
            <a:stretch>
              <a:fillRect/>
            </a:stretch>
          </p:blipFill>
          <p:spPr>
            <a:xfrm>
              <a:off x="12566650" y="8534793"/>
              <a:ext cx="3265829" cy="1840734"/>
            </a:xfrm>
            <a:prstGeom prst="rect">
              <a:avLst/>
            </a:prstGeom>
          </p:spPr>
        </p:pic>
      </p:grpSp>
      <p:pic>
        <p:nvPicPr>
          <p:cNvPr id="26" name="Image 25">
            <a:extLst>
              <a:ext uri="{FF2B5EF4-FFF2-40B4-BE49-F238E27FC236}">
                <a16:creationId xmlns:a16="http://schemas.microsoft.com/office/drawing/2014/main" id="{56214662-899F-BC9E-C8AB-C26C42E9E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38" y="1678469"/>
            <a:ext cx="3589502" cy="906822"/>
          </a:xfrm>
          <a:prstGeom prst="rect">
            <a:avLst/>
          </a:prstGeom>
        </p:spPr>
      </p:pic>
      <p:pic>
        <p:nvPicPr>
          <p:cNvPr id="4" name="Image 3">
            <a:extLst>
              <a:ext uri="{FF2B5EF4-FFF2-40B4-BE49-F238E27FC236}">
                <a16:creationId xmlns:a16="http://schemas.microsoft.com/office/drawing/2014/main" id="{7C8AB829-0D90-A337-4664-23C2F3A18841}"/>
              </a:ext>
            </a:extLst>
          </p:cNvPr>
          <p:cNvPicPr>
            <a:picLocks noChangeAspect="1"/>
          </p:cNvPicPr>
          <p:nvPr/>
        </p:nvPicPr>
        <p:blipFill>
          <a:blip r:embed="rId4"/>
          <a:stretch>
            <a:fillRect/>
          </a:stretch>
        </p:blipFill>
        <p:spPr>
          <a:xfrm>
            <a:off x="11047831" y="8261273"/>
            <a:ext cx="1958123" cy="697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876"/>
    </mc:Choice>
    <mc:Fallback xmlns="">
      <p:transition spd="slow" advTm="6876"/>
    </mc:Fallback>
  </mc:AlternateContent>
  <p:extLst>
    <p:ext uri="{E180D4A7-C9FB-4DFB-919C-405C955672EB}">
      <p14:showEvtLst xmlns:p14="http://schemas.microsoft.com/office/powerpoint/2010/main">
        <p14:playEvt time="0" objId="11"/>
        <p14:stopEvt time="5763" objId="11"/>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7C42-7546-8CFD-149A-44E3DB1BE79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43C92C3-37D4-4B01-BB10-E4F9BF45C95D}"/>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EDF23623-1112-287F-57B0-DCBDA42F31D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7E04F685-32AD-F4D6-0CF4-66E82790BBD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0F2053FC-E87F-E918-01DC-5B7D4870DB40}"/>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L’enjeu de la résistance aux antibiotiques</a:t>
            </a:r>
            <a:endParaRPr lang="fr-FR" sz="6000" dirty="0"/>
          </a:p>
        </p:txBody>
      </p:sp>
      <p:sp>
        <p:nvSpPr>
          <p:cNvPr id="35" name="Rectangle : coins arrondis 34">
            <a:extLst>
              <a:ext uri="{FF2B5EF4-FFF2-40B4-BE49-F238E27FC236}">
                <a16:creationId xmlns:a16="http://schemas.microsoft.com/office/drawing/2014/main" id="{9BC714C4-847C-6BB8-DA18-0D309C1D38CF}"/>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6CB40CB6-E43D-919A-70B7-CDB0DB0FF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7" name="ZoneTexte 6">
            <a:extLst>
              <a:ext uri="{FF2B5EF4-FFF2-40B4-BE49-F238E27FC236}">
                <a16:creationId xmlns:a16="http://schemas.microsoft.com/office/drawing/2014/main" id="{58000B66-3509-C533-71C5-7DEDB318B093}"/>
              </a:ext>
            </a:extLst>
          </p:cNvPr>
          <p:cNvSpPr txBox="1"/>
          <p:nvPr/>
        </p:nvSpPr>
        <p:spPr>
          <a:xfrm>
            <a:off x="5892164" y="2480132"/>
            <a:ext cx="1714500" cy="923330"/>
          </a:xfrm>
          <a:prstGeom prst="rect">
            <a:avLst/>
          </a:prstGeom>
          <a:noFill/>
        </p:spPr>
        <p:txBody>
          <a:bodyPr wrap="square" rtlCol="0">
            <a:spAutoFit/>
          </a:bodyPr>
          <a:lstStyle/>
          <a:p>
            <a:pPr algn="ctr"/>
            <a:r>
              <a:rPr lang="fr-FR" sz="5400" b="1" dirty="0">
                <a:solidFill>
                  <a:srgbClr val="14387F"/>
                </a:solidFill>
                <a:latin typeface="Aptos"/>
              </a:rPr>
              <a:t>2021</a:t>
            </a:r>
          </a:p>
        </p:txBody>
      </p:sp>
      <p:grpSp>
        <p:nvGrpSpPr>
          <p:cNvPr id="10" name="Groupe 9">
            <a:extLst>
              <a:ext uri="{FF2B5EF4-FFF2-40B4-BE49-F238E27FC236}">
                <a16:creationId xmlns:a16="http://schemas.microsoft.com/office/drawing/2014/main" id="{3C8488B0-AC5E-D608-B9AE-C9B98D6160F2}"/>
              </a:ext>
            </a:extLst>
          </p:cNvPr>
          <p:cNvGrpSpPr/>
          <p:nvPr/>
        </p:nvGrpSpPr>
        <p:grpSpPr>
          <a:xfrm>
            <a:off x="9056843" y="5105618"/>
            <a:ext cx="4853468" cy="6925860"/>
            <a:chOff x="5993864" y="3346017"/>
            <a:chExt cx="3235645" cy="4617240"/>
          </a:xfrm>
        </p:grpSpPr>
        <p:sp>
          <p:nvSpPr>
            <p:cNvPr id="12" name="ZoneTexte 11">
              <a:extLst>
                <a:ext uri="{FF2B5EF4-FFF2-40B4-BE49-F238E27FC236}">
                  <a16:creationId xmlns:a16="http://schemas.microsoft.com/office/drawing/2014/main" id="{A5288B5D-6B4F-EB64-C44B-285965C1550A}"/>
                </a:ext>
              </a:extLst>
            </p:cNvPr>
            <p:cNvSpPr txBox="1"/>
            <p:nvPr/>
          </p:nvSpPr>
          <p:spPr>
            <a:xfrm>
              <a:off x="5993864" y="3346017"/>
              <a:ext cx="3235645" cy="492443"/>
            </a:xfrm>
            <a:prstGeom prst="rect">
              <a:avLst/>
            </a:prstGeom>
            <a:noFill/>
          </p:spPr>
          <p:txBody>
            <a:bodyPr wrap="square" rtlCol="0">
              <a:spAutoFit/>
            </a:bodyPr>
            <a:lstStyle/>
            <a:p>
              <a:pPr algn="ctr"/>
              <a:r>
                <a:rPr lang="fr-FR" sz="4200" b="1" dirty="0">
                  <a:solidFill>
                    <a:srgbClr val="14387F"/>
                  </a:solidFill>
                  <a:latin typeface="Aptos"/>
                </a:rPr>
                <a:t>Antibiorésistance</a:t>
              </a:r>
            </a:p>
          </p:txBody>
        </p:sp>
        <p:sp>
          <p:nvSpPr>
            <p:cNvPr id="13" name="Rectangle : coins arrondis 12">
              <a:extLst>
                <a:ext uri="{FF2B5EF4-FFF2-40B4-BE49-F238E27FC236}">
                  <a16:creationId xmlns:a16="http://schemas.microsoft.com/office/drawing/2014/main" id="{0AEA0369-5293-8503-6606-1E870A0201AF}"/>
                </a:ext>
              </a:extLst>
            </p:cNvPr>
            <p:cNvSpPr/>
            <p:nvPr/>
          </p:nvSpPr>
          <p:spPr>
            <a:xfrm>
              <a:off x="6656625" y="3869237"/>
              <a:ext cx="1942205" cy="409402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dirty="0"/>
            </a:p>
          </p:txBody>
        </p:sp>
      </p:grpSp>
      <p:grpSp>
        <p:nvGrpSpPr>
          <p:cNvPr id="14" name="Groupe 13">
            <a:extLst>
              <a:ext uri="{FF2B5EF4-FFF2-40B4-BE49-F238E27FC236}">
                <a16:creationId xmlns:a16="http://schemas.microsoft.com/office/drawing/2014/main" id="{DF525564-0D93-3524-C925-23A672170BDF}"/>
              </a:ext>
            </a:extLst>
          </p:cNvPr>
          <p:cNvGrpSpPr/>
          <p:nvPr/>
        </p:nvGrpSpPr>
        <p:grpSpPr>
          <a:xfrm>
            <a:off x="4054791" y="4124763"/>
            <a:ext cx="5389245" cy="6569783"/>
            <a:chOff x="2703194" y="2820593"/>
            <a:chExt cx="3592830" cy="4379855"/>
          </a:xfrm>
        </p:grpSpPr>
        <p:sp>
          <p:nvSpPr>
            <p:cNvPr id="15" name="Rectangle : coins arrondis 14">
              <a:extLst>
                <a:ext uri="{FF2B5EF4-FFF2-40B4-BE49-F238E27FC236}">
                  <a16:creationId xmlns:a16="http://schemas.microsoft.com/office/drawing/2014/main" id="{95591F25-D7D6-5C55-B984-B6F9E11FA1DF}"/>
                </a:ext>
              </a:extLst>
            </p:cNvPr>
            <p:cNvSpPr/>
            <p:nvPr/>
          </p:nvSpPr>
          <p:spPr>
            <a:xfrm>
              <a:off x="3538586" y="3344726"/>
              <a:ext cx="1922046" cy="385572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dirty="0"/>
            </a:p>
          </p:txBody>
        </p:sp>
        <p:sp>
          <p:nvSpPr>
            <p:cNvPr id="16" name="ZoneTexte 15">
              <a:extLst>
                <a:ext uri="{FF2B5EF4-FFF2-40B4-BE49-F238E27FC236}">
                  <a16:creationId xmlns:a16="http://schemas.microsoft.com/office/drawing/2014/main" id="{0BB669FF-840E-909F-C22F-25D77F9B6BBC}"/>
                </a:ext>
              </a:extLst>
            </p:cNvPr>
            <p:cNvSpPr txBox="1"/>
            <p:nvPr/>
          </p:nvSpPr>
          <p:spPr>
            <a:xfrm>
              <a:off x="2703194" y="2820593"/>
              <a:ext cx="3592830" cy="492443"/>
            </a:xfrm>
            <a:prstGeom prst="rect">
              <a:avLst/>
            </a:prstGeom>
            <a:noFill/>
          </p:spPr>
          <p:txBody>
            <a:bodyPr wrap="square" rtlCol="0">
              <a:spAutoFit/>
            </a:bodyPr>
            <a:lstStyle/>
            <a:p>
              <a:pPr algn="ctr"/>
              <a:r>
                <a:rPr lang="fr-FR" sz="4200" b="1" dirty="0">
                  <a:solidFill>
                    <a:srgbClr val="14387F"/>
                  </a:solidFill>
                  <a:latin typeface="Aptos"/>
                </a:rPr>
                <a:t>Cancers</a:t>
              </a:r>
            </a:p>
          </p:txBody>
        </p:sp>
      </p:grpSp>
      <p:grpSp>
        <p:nvGrpSpPr>
          <p:cNvPr id="18" name="Groupe 17">
            <a:extLst>
              <a:ext uri="{FF2B5EF4-FFF2-40B4-BE49-F238E27FC236}">
                <a16:creationId xmlns:a16="http://schemas.microsoft.com/office/drawing/2014/main" id="{1EC5F1C2-CACD-50C3-DF82-2EB84A1E94C3}"/>
              </a:ext>
            </a:extLst>
          </p:cNvPr>
          <p:cNvGrpSpPr/>
          <p:nvPr/>
        </p:nvGrpSpPr>
        <p:grpSpPr>
          <a:xfrm>
            <a:off x="8312468" y="2539775"/>
            <a:ext cx="3879532" cy="1777409"/>
            <a:chOff x="5541645" y="1779738"/>
            <a:chExt cx="2169795" cy="1184939"/>
          </a:xfrm>
        </p:grpSpPr>
        <p:sp>
          <p:nvSpPr>
            <p:cNvPr id="19" name="Flèche vers la droite 18">
              <a:extLst>
                <a:ext uri="{FF2B5EF4-FFF2-40B4-BE49-F238E27FC236}">
                  <a16:creationId xmlns:a16="http://schemas.microsoft.com/office/drawing/2014/main" id="{AF458F06-522A-3934-302A-250869FEC2A9}"/>
                </a:ext>
              </a:extLst>
            </p:cNvPr>
            <p:cNvSpPr/>
            <p:nvPr/>
          </p:nvSpPr>
          <p:spPr>
            <a:xfrm>
              <a:off x="5541645" y="1941321"/>
              <a:ext cx="764382" cy="323166"/>
            </a:xfrm>
            <a:prstGeom prst="rightArrow">
              <a:avLst/>
            </a:prstGeom>
            <a:solidFill>
              <a:srgbClr val="143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dirty="0"/>
            </a:p>
          </p:txBody>
        </p:sp>
        <p:sp>
          <p:nvSpPr>
            <p:cNvPr id="20" name="ZoneTexte 19">
              <a:extLst>
                <a:ext uri="{FF2B5EF4-FFF2-40B4-BE49-F238E27FC236}">
                  <a16:creationId xmlns:a16="http://schemas.microsoft.com/office/drawing/2014/main" id="{5E946AE5-1D5D-5424-F318-D6F059F5F908}"/>
                </a:ext>
              </a:extLst>
            </p:cNvPr>
            <p:cNvSpPr txBox="1"/>
            <p:nvPr/>
          </p:nvSpPr>
          <p:spPr>
            <a:xfrm>
              <a:off x="6568440" y="1779738"/>
              <a:ext cx="1143000" cy="1184939"/>
            </a:xfrm>
            <a:prstGeom prst="rect">
              <a:avLst/>
            </a:prstGeom>
            <a:noFill/>
          </p:spPr>
          <p:txBody>
            <a:bodyPr wrap="square" rtlCol="0">
              <a:spAutoFit/>
            </a:bodyPr>
            <a:lstStyle/>
            <a:p>
              <a:pPr algn="ctr"/>
              <a:r>
                <a:rPr lang="fr-FR" sz="5475" b="1" dirty="0">
                  <a:solidFill>
                    <a:srgbClr val="C00000"/>
                  </a:solidFill>
                  <a:latin typeface="Aptos"/>
                </a:rPr>
                <a:t>2050</a:t>
              </a:r>
            </a:p>
          </p:txBody>
        </p:sp>
      </p:grpSp>
    </p:spTree>
    <p:custDataLst>
      <p:tags r:id="rId1"/>
    </p:custDataLst>
    <p:extLst>
      <p:ext uri="{BB962C8B-B14F-4D97-AF65-F5344CB8AC3E}">
        <p14:creationId xmlns:p14="http://schemas.microsoft.com/office/powerpoint/2010/main" val="960260423"/>
      </p:ext>
    </p:extLst>
  </p:cSld>
  <p:clrMapOvr>
    <a:masterClrMapping/>
  </p:clrMapOvr>
  <mc:AlternateContent xmlns:mc="http://schemas.openxmlformats.org/markup-compatibility/2006" xmlns:p14="http://schemas.microsoft.com/office/powerpoint/2010/main">
    <mc:Choice Requires="p14">
      <p:transition spd="slow" p14:dur="2000" advTm="16030"/>
    </mc:Choice>
    <mc:Fallback xmlns="">
      <p:transition spd="slow" advTm="16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61 0.00278 L -0.00061 0.14304 " pathEditMode="relative" rAng="0" ptsTypes="AA">
                                      <p:cBhvr>
                                        <p:cTn id="6" dur="2000" fill="hold"/>
                                        <p:tgtEl>
                                          <p:spTgt spid="14"/>
                                        </p:tgtEl>
                                        <p:attrNameLst>
                                          <p:attrName>ppt_x</p:attrName>
                                          <p:attrName>ppt_y</p:attrName>
                                        </p:attrNameLst>
                                      </p:cBhvr>
                                      <p:rCtr x="0" y="7005"/>
                                    </p:animMotion>
                                  </p:childTnLst>
                                </p:cTn>
                              </p:par>
                              <p:par>
                                <p:cTn id="7" presetID="0" presetClass="path" presetSubtype="0" accel="50000" decel="50000" fill="hold" nodeType="withEffect">
                                  <p:stCondLst>
                                    <p:cond delay="0"/>
                                  </p:stCondLst>
                                  <p:childTnLst>
                                    <p:animMotion origin="layout" path="M -0.00052 -0.00602 L 0.0007 -0.16062 " pathEditMode="relative" rAng="0" ptsTypes="AA">
                                      <p:cBhvr>
                                        <p:cTn id="8" dur="2000" fill="hold"/>
                                        <p:tgtEl>
                                          <p:spTgt spid="10"/>
                                        </p:tgtEl>
                                        <p:attrNameLst>
                                          <p:attrName>ppt_x</p:attrName>
                                          <p:attrName>ppt_y</p:attrName>
                                        </p:attrNameLst>
                                      </p:cBhvr>
                                      <p:rCtr x="61" y="-7730"/>
                                    </p:animMotion>
                                  </p:childTnLst>
                                </p:cTn>
                              </p:par>
                              <p:par>
                                <p:cTn id="9" presetID="37"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900" decel="100000" fill="hold"/>
                                        <p:tgtEl>
                                          <p:spTgt spid="1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25"/>
        <p14:stopEvt time="15212" objId="2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0" y="434"/>
            <a:ext cx="9352494" cy="10287144"/>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2A1833C9-8176-22FC-4B27-AF6E042A67D9}"/>
              </a:ext>
            </a:extLst>
          </p:cNvPr>
          <p:cNvSpPr/>
          <p:nvPr/>
        </p:nvSpPr>
        <p:spPr>
          <a:xfrm>
            <a:off x="230363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7" name="object 7">
            <a:extLst>
              <a:ext uri="{FF2B5EF4-FFF2-40B4-BE49-F238E27FC236}">
                <a16:creationId xmlns:a16="http://schemas.microsoft.com/office/drawing/2014/main" id="{3961CD2A-D00B-4996-F4A5-ED1C63606FC9}"/>
              </a:ext>
            </a:extLst>
          </p:cNvPr>
          <p:cNvSpPr txBox="1"/>
          <p:nvPr/>
        </p:nvSpPr>
        <p:spPr>
          <a:xfrm>
            <a:off x="0" y="565818"/>
            <a:ext cx="9351964" cy="858411"/>
          </a:xfrm>
          <a:prstGeom prst="rect">
            <a:avLst/>
          </a:prstGeom>
        </p:spPr>
        <p:txBody>
          <a:bodyPr vert="horz" wrap="square" lIns="0" tIns="27149" rIns="0" bIns="0" rtlCol="0">
            <a:spAutoFit/>
          </a:bodyPr>
          <a:lstStyle/>
          <a:p>
            <a:pPr marL="10976" marR="4621" algn="ctr">
              <a:spcBef>
                <a:spcPts val="214"/>
              </a:spcBef>
              <a:tabLst>
                <a:tab pos="217200" algn="l"/>
              </a:tabLst>
            </a:pPr>
            <a:r>
              <a:rPr lang="fr-FR" sz="5400" b="1" dirty="0">
                <a:solidFill>
                  <a:schemeClr val="bg1"/>
                </a:solidFill>
                <a:latin typeface="Aptos" panose="020B0004020202020204" pitchFamily="34" charset="0"/>
                <a:cs typeface="Calibri" panose="020F0502020204030204" pitchFamily="34" charset="0"/>
              </a:rPr>
              <a:t>En EHPAD</a:t>
            </a:r>
            <a:endParaRPr lang="fr-FR" sz="4800" dirty="0">
              <a:solidFill>
                <a:schemeClr val="bg1"/>
              </a:solidFill>
              <a:latin typeface="Aptos" panose="020B000402020202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75E8C2D9-5E7A-AA44-416F-333BFD2F64D6}"/>
              </a:ext>
            </a:extLst>
          </p:cNvPr>
          <p:cNvSpPr txBox="1"/>
          <p:nvPr/>
        </p:nvSpPr>
        <p:spPr>
          <a:xfrm>
            <a:off x="1402616" y="6989218"/>
            <a:ext cx="5977889" cy="1323439"/>
          </a:xfrm>
          <a:prstGeom prst="rect">
            <a:avLst/>
          </a:prstGeom>
          <a:noFill/>
        </p:spPr>
        <p:txBody>
          <a:bodyPr wrap="square" rtlCol="0">
            <a:spAutoFit/>
          </a:bodyPr>
          <a:lstStyle/>
          <a:p>
            <a:pPr algn="ctr"/>
            <a:r>
              <a:rPr lang="fr-FR" sz="4800" dirty="0">
                <a:solidFill>
                  <a:schemeClr val="bg1"/>
                </a:solidFill>
                <a:latin typeface="Aptos"/>
                <a:sym typeface="Symbol" pitchFamily="2" charset="2"/>
              </a:rPr>
              <a:t> </a:t>
            </a:r>
            <a:r>
              <a:rPr lang="fr-FR" sz="4800" b="1" dirty="0">
                <a:solidFill>
                  <a:schemeClr val="bg1"/>
                </a:solidFill>
                <a:latin typeface="Aptos"/>
              </a:rPr>
              <a:t>50% </a:t>
            </a:r>
            <a:r>
              <a:rPr lang="fr-FR" sz="3200" b="1" dirty="0">
                <a:solidFill>
                  <a:schemeClr val="bg1"/>
                </a:solidFill>
                <a:latin typeface="Aptos"/>
              </a:rPr>
              <a:t>des prescriptions sont inadaptées </a:t>
            </a:r>
            <a:endParaRPr lang="fr-FR" sz="4800" b="1" dirty="0">
              <a:solidFill>
                <a:schemeClr val="bg1"/>
              </a:solidFill>
              <a:latin typeface="Aptos"/>
            </a:endParaRPr>
          </a:p>
        </p:txBody>
      </p:sp>
      <p:grpSp>
        <p:nvGrpSpPr>
          <p:cNvPr id="8" name="Groupe 7">
            <a:extLst>
              <a:ext uri="{FF2B5EF4-FFF2-40B4-BE49-F238E27FC236}">
                <a16:creationId xmlns:a16="http://schemas.microsoft.com/office/drawing/2014/main" id="{9184B405-CE43-55A7-4B2B-40212880037D}"/>
              </a:ext>
            </a:extLst>
          </p:cNvPr>
          <p:cNvGrpSpPr/>
          <p:nvPr/>
        </p:nvGrpSpPr>
        <p:grpSpPr>
          <a:xfrm rot="768757">
            <a:off x="2718986" y="2788167"/>
            <a:ext cx="799194" cy="724988"/>
            <a:chOff x="5816674" y="1556792"/>
            <a:chExt cx="1656184" cy="1656184"/>
          </a:xfrm>
          <a:effectLst>
            <a:glow rad="228600">
              <a:schemeClr val="bg1">
                <a:alpha val="40000"/>
              </a:schemeClr>
            </a:glow>
          </a:effectLst>
        </p:grpSpPr>
        <p:sp>
          <p:nvSpPr>
            <p:cNvPr id="9" name="Corde 8">
              <a:extLst>
                <a:ext uri="{FF2B5EF4-FFF2-40B4-BE49-F238E27FC236}">
                  <a16:creationId xmlns:a16="http://schemas.microsoft.com/office/drawing/2014/main" id="{B26407E2-8174-9003-CF78-AD6EDEFE7581}"/>
                </a:ext>
              </a:extLst>
            </p:cNvPr>
            <p:cNvSpPr/>
            <p:nvPr/>
          </p:nvSpPr>
          <p:spPr>
            <a:xfrm>
              <a:off x="5816674" y="1556792"/>
              <a:ext cx="1656184" cy="1656184"/>
            </a:xfrm>
            <a:prstGeom prst="chord">
              <a:avLst>
                <a:gd name="adj1" fmla="val 5777984"/>
                <a:gd name="adj2" fmla="val 1580544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10" name="Corde 9">
              <a:extLst>
                <a:ext uri="{FF2B5EF4-FFF2-40B4-BE49-F238E27FC236}">
                  <a16:creationId xmlns:a16="http://schemas.microsoft.com/office/drawing/2014/main" id="{1BEF86E2-092C-8346-2A5B-126C18497A57}"/>
                </a:ext>
              </a:extLst>
            </p:cNvPr>
            <p:cNvSpPr/>
            <p:nvPr/>
          </p:nvSpPr>
          <p:spPr>
            <a:xfrm rot="10800000">
              <a:off x="5816674" y="1556792"/>
              <a:ext cx="1656184" cy="1656184"/>
            </a:xfrm>
            <a:prstGeom prst="chord">
              <a:avLst>
                <a:gd name="adj1" fmla="val 5777984"/>
                <a:gd name="adj2" fmla="val 15805440"/>
              </a:avLst>
            </a:prstGeom>
            <a:solidFill>
              <a:srgbClr val="2D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grpSp>
        <p:nvGrpSpPr>
          <p:cNvPr id="11" name="Groupe 10">
            <a:extLst>
              <a:ext uri="{FF2B5EF4-FFF2-40B4-BE49-F238E27FC236}">
                <a16:creationId xmlns:a16="http://schemas.microsoft.com/office/drawing/2014/main" id="{F096E4AE-30B2-5EFC-B60C-2AB9B9B23F56}"/>
              </a:ext>
            </a:extLst>
          </p:cNvPr>
          <p:cNvGrpSpPr/>
          <p:nvPr/>
        </p:nvGrpSpPr>
        <p:grpSpPr>
          <a:xfrm rot="20920839">
            <a:off x="519546" y="4539301"/>
            <a:ext cx="1046702" cy="580205"/>
            <a:chOff x="971600" y="1268760"/>
            <a:chExt cx="3097336" cy="1368152"/>
          </a:xfrm>
          <a:effectLst>
            <a:glow rad="228600">
              <a:schemeClr val="bg1">
                <a:alpha val="40000"/>
              </a:schemeClr>
            </a:glow>
          </a:effectLst>
        </p:grpSpPr>
        <p:sp>
          <p:nvSpPr>
            <p:cNvPr id="12" name="Rectangle à coins arrondis 3">
              <a:extLst>
                <a:ext uri="{FF2B5EF4-FFF2-40B4-BE49-F238E27FC236}">
                  <a16:creationId xmlns:a16="http://schemas.microsoft.com/office/drawing/2014/main" id="{8B3BAEDA-970C-AF52-4A8C-AC63D6AFC35F}"/>
                </a:ext>
              </a:extLst>
            </p:cNvPr>
            <p:cNvSpPr/>
            <p:nvPr/>
          </p:nvSpPr>
          <p:spPr>
            <a:xfrm rot="10800000">
              <a:off x="2520268"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13" name="Rectangle à coins arrondis 3">
              <a:extLst>
                <a:ext uri="{FF2B5EF4-FFF2-40B4-BE49-F238E27FC236}">
                  <a16:creationId xmlns:a16="http://schemas.microsoft.com/office/drawing/2014/main" id="{EC8AEB8F-193D-C210-95F8-A9F1211D1946}"/>
                </a:ext>
              </a:extLst>
            </p:cNvPr>
            <p:cNvSpPr/>
            <p:nvPr/>
          </p:nvSpPr>
          <p:spPr>
            <a:xfrm>
              <a:off x="971600"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grpSp>
        <p:nvGrpSpPr>
          <p:cNvPr id="14" name="Groupe 13">
            <a:extLst>
              <a:ext uri="{FF2B5EF4-FFF2-40B4-BE49-F238E27FC236}">
                <a16:creationId xmlns:a16="http://schemas.microsoft.com/office/drawing/2014/main" id="{57078487-5EC6-F11C-85A5-E410170BAE99}"/>
              </a:ext>
            </a:extLst>
          </p:cNvPr>
          <p:cNvGrpSpPr/>
          <p:nvPr/>
        </p:nvGrpSpPr>
        <p:grpSpPr>
          <a:xfrm rot="19567517">
            <a:off x="5656502" y="3065695"/>
            <a:ext cx="736881" cy="736881"/>
            <a:chOff x="5816674" y="1556792"/>
            <a:chExt cx="1656184" cy="1656184"/>
          </a:xfrm>
          <a:effectLst>
            <a:glow rad="228600">
              <a:schemeClr val="bg1">
                <a:alpha val="40000"/>
              </a:schemeClr>
            </a:glow>
          </a:effectLst>
        </p:grpSpPr>
        <p:sp>
          <p:nvSpPr>
            <p:cNvPr id="15" name="Corde 14">
              <a:extLst>
                <a:ext uri="{FF2B5EF4-FFF2-40B4-BE49-F238E27FC236}">
                  <a16:creationId xmlns:a16="http://schemas.microsoft.com/office/drawing/2014/main" id="{96EE5195-46E2-0051-7B84-039717F6ADCF}"/>
                </a:ext>
              </a:extLst>
            </p:cNvPr>
            <p:cNvSpPr/>
            <p:nvPr/>
          </p:nvSpPr>
          <p:spPr>
            <a:xfrm>
              <a:off x="5816674" y="1556792"/>
              <a:ext cx="1656184" cy="1656184"/>
            </a:xfrm>
            <a:prstGeom prst="chord">
              <a:avLst>
                <a:gd name="adj1" fmla="val 5777984"/>
                <a:gd name="adj2" fmla="val 1580544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16" name="Corde 15">
              <a:extLst>
                <a:ext uri="{FF2B5EF4-FFF2-40B4-BE49-F238E27FC236}">
                  <a16:creationId xmlns:a16="http://schemas.microsoft.com/office/drawing/2014/main" id="{4CC99722-0DA6-B3AE-DD78-885670C23DD4}"/>
                </a:ext>
              </a:extLst>
            </p:cNvPr>
            <p:cNvSpPr/>
            <p:nvPr/>
          </p:nvSpPr>
          <p:spPr>
            <a:xfrm rot="10800000">
              <a:off x="5816674" y="1556792"/>
              <a:ext cx="1656184" cy="1656184"/>
            </a:xfrm>
            <a:prstGeom prst="chord">
              <a:avLst>
                <a:gd name="adj1" fmla="val 5777984"/>
                <a:gd name="adj2" fmla="val 15805440"/>
              </a:avLst>
            </a:prstGeom>
            <a:solidFill>
              <a:srgbClr val="2D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grpSp>
        <p:nvGrpSpPr>
          <p:cNvPr id="17" name="Groupe 16">
            <a:extLst>
              <a:ext uri="{FF2B5EF4-FFF2-40B4-BE49-F238E27FC236}">
                <a16:creationId xmlns:a16="http://schemas.microsoft.com/office/drawing/2014/main" id="{B2CBED4D-A2A0-295E-A4ED-AC90CAB5EA8E}"/>
              </a:ext>
            </a:extLst>
          </p:cNvPr>
          <p:cNvGrpSpPr/>
          <p:nvPr/>
        </p:nvGrpSpPr>
        <p:grpSpPr>
          <a:xfrm rot="3604278">
            <a:off x="6636205" y="3987368"/>
            <a:ext cx="521073" cy="565380"/>
            <a:chOff x="5816674" y="1556792"/>
            <a:chExt cx="1656184" cy="1656184"/>
          </a:xfrm>
          <a:effectLst>
            <a:glow rad="228600">
              <a:schemeClr val="bg1">
                <a:alpha val="40000"/>
              </a:schemeClr>
            </a:glow>
          </a:effectLst>
        </p:grpSpPr>
        <p:sp>
          <p:nvSpPr>
            <p:cNvPr id="18" name="Corde 17">
              <a:extLst>
                <a:ext uri="{FF2B5EF4-FFF2-40B4-BE49-F238E27FC236}">
                  <a16:creationId xmlns:a16="http://schemas.microsoft.com/office/drawing/2014/main" id="{B7519382-761F-D597-AFFA-496D00D8299A}"/>
                </a:ext>
              </a:extLst>
            </p:cNvPr>
            <p:cNvSpPr/>
            <p:nvPr/>
          </p:nvSpPr>
          <p:spPr>
            <a:xfrm>
              <a:off x="5816674" y="1556792"/>
              <a:ext cx="1656184" cy="1656184"/>
            </a:xfrm>
            <a:prstGeom prst="chord">
              <a:avLst>
                <a:gd name="adj1" fmla="val 5777984"/>
                <a:gd name="adj2" fmla="val 1580544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19" name="Corde 18">
              <a:extLst>
                <a:ext uri="{FF2B5EF4-FFF2-40B4-BE49-F238E27FC236}">
                  <a16:creationId xmlns:a16="http://schemas.microsoft.com/office/drawing/2014/main" id="{D5553143-3089-92B0-A2FC-F29C6326597B}"/>
                </a:ext>
              </a:extLst>
            </p:cNvPr>
            <p:cNvSpPr/>
            <p:nvPr/>
          </p:nvSpPr>
          <p:spPr>
            <a:xfrm rot="10800000">
              <a:off x="5816674" y="1556792"/>
              <a:ext cx="1656184" cy="1656184"/>
            </a:xfrm>
            <a:prstGeom prst="chord">
              <a:avLst>
                <a:gd name="adj1" fmla="val 5777984"/>
                <a:gd name="adj2" fmla="val 158054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grpSp>
        <p:nvGrpSpPr>
          <p:cNvPr id="20" name="Groupe 19">
            <a:extLst>
              <a:ext uri="{FF2B5EF4-FFF2-40B4-BE49-F238E27FC236}">
                <a16:creationId xmlns:a16="http://schemas.microsoft.com/office/drawing/2014/main" id="{DCBE0F00-397E-6998-DC4A-5479AFA1CDDE}"/>
              </a:ext>
            </a:extLst>
          </p:cNvPr>
          <p:cNvGrpSpPr/>
          <p:nvPr/>
        </p:nvGrpSpPr>
        <p:grpSpPr>
          <a:xfrm rot="2599004">
            <a:off x="1763446" y="3762900"/>
            <a:ext cx="1246260" cy="563999"/>
            <a:chOff x="971600" y="1268760"/>
            <a:chExt cx="3097336" cy="1368152"/>
          </a:xfrm>
          <a:effectLst>
            <a:glow rad="228600">
              <a:schemeClr val="bg1">
                <a:alpha val="40000"/>
              </a:schemeClr>
            </a:glow>
          </a:effectLst>
        </p:grpSpPr>
        <p:sp>
          <p:nvSpPr>
            <p:cNvPr id="21" name="Rectangle à coins arrondis 3">
              <a:extLst>
                <a:ext uri="{FF2B5EF4-FFF2-40B4-BE49-F238E27FC236}">
                  <a16:creationId xmlns:a16="http://schemas.microsoft.com/office/drawing/2014/main" id="{595D6541-F9C7-AD80-A060-C6E2AE610E2B}"/>
                </a:ext>
              </a:extLst>
            </p:cNvPr>
            <p:cNvSpPr/>
            <p:nvPr/>
          </p:nvSpPr>
          <p:spPr>
            <a:xfrm rot="10800000">
              <a:off x="2520268"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22" name="Rectangle à coins arrondis 3">
              <a:extLst>
                <a:ext uri="{FF2B5EF4-FFF2-40B4-BE49-F238E27FC236}">
                  <a16:creationId xmlns:a16="http://schemas.microsoft.com/office/drawing/2014/main" id="{687E0E3C-E6A3-98AE-FE21-F91D5F7D4641}"/>
                </a:ext>
              </a:extLst>
            </p:cNvPr>
            <p:cNvSpPr/>
            <p:nvPr/>
          </p:nvSpPr>
          <p:spPr>
            <a:xfrm>
              <a:off x="971600"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grpSp>
        <p:nvGrpSpPr>
          <p:cNvPr id="23" name="Groupe 22">
            <a:extLst>
              <a:ext uri="{FF2B5EF4-FFF2-40B4-BE49-F238E27FC236}">
                <a16:creationId xmlns:a16="http://schemas.microsoft.com/office/drawing/2014/main" id="{08B6F189-6A2A-326A-82E3-5CD15F1E957F}"/>
              </a:ext>
            </a:extLst>
          </p:cNvPr>
          <p:cNvGrpSpPr/>
          <p:nvPr/>
        </p:nvGrpSpPr>
        <p:grpSpPr>
          <a:xfrm rot="20496780">
            <a:off x="4551191" y="4283512"/>
            <a:ext cx="1112589" cy="475521"/>
            <a:chOff x="971600" y="1268760"/>
            <a:chExt cx="3097336" cy="1368152"/>
          </a:xfrm>
          <a:effectLst>
            <a:glow rad="228600">
              <a:schemeClr val="bg1">
                <a:alpha val="40000"/>
              </a:schemeClr>
            </a:glow>
          </a:effectLst>
        </p:grpSpPr>
        <p:sp>
          <p:nvSpPr>
            <p:cNvPr id="24" name="Rectangle à coins arrondis 3">
              <a:extLst>
                <a:ext uri="{FF2B5EF4-FFF2-40B4-BE49-F238E27FC236}">
                  <a16:creationId xmlns:a16="http://schemas.microsoft.com/office/drawing/2014/main" id="{E464F92B-09ED-B3F1-5CE4-663879976266}"/>
                </a:ext>
              </a:extLst>
            </p:cNvPr>
            <p:cNvSpPr/>
            <p:nvPr/>
          </p:nvSpPr>
          <p:spPr>
            <a:xfrm rot="10800000">
              <a:off x="2520268"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rgbClr val="2D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25" name="Rectangle à coins arrondis 3">
              <a:extLst>
                <a:ext uri="{FF2B5EF4-FFF2-40B4-BE49-F238E27FC236}">
                  <a16:creationId xmlns:a16="http://schemas.microsoft.com/office/drawing/2014/main" id="{39178592-9D55-A19C-14BC-36ACD4A301E2}"/>
                </a:ext>
              </a:extLst>
            </p:cNvPr>
            <p:cNvSpPr/>
            <p:nvPr/>
          </p:nvSpPr>
          <p:spPr>
            <a:xfrm>
              <a:off x="971600"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grpSp>
        <p:nvGrpSpPr>
          <p:cNvPr id="26" name="Groupe 25">
            <a:extLst>
              <a:ext uri="{FF2B5EF4-FFF2-40B4-BE49-F238E27FC236}">
                <a16:creationId xmlns:a16="http://schemas.microsoft.com/office/drawing/2014/main" id="{7DF82317-A1A5-D908-BE49-A07517302839}"/>
              </a:ext>
            </a:extLst>
          </p:cNvPr>
          <p:cNvGrpSpPr/>
          <p:nvPr/>
        </p:nvGrpSpPr>
        <p:grpSpPr>
          <a:xfrm rot="8462865">
            <a:off x="3866708" y="3695031"/>
            <a:ext cx="1037601" cy="390092"/>
            <a:chOff x="971600" y="1268760"/>
            <a:chExt cx="3097336" cy="1368152"/>
          </a:xfrm>
          <a:effectLst>
            <a:glow rad="228600">
              <a:schemeClr val="bg1">
                <a:alpha val="40000"/>
              </a:schemeClr>
            </a:glow>
          </a:effectLst>
        </p:grpSpPr>
        <p:sp>
          <p:nvSpPr>
            <p:cNvPr id="27" name="Rectangle à coins arrondis 3">
              <a:extLst>
                <a:ext uri="{FF2B5EF4-FFF2-40B4-BE49-F238E27FC236}">
                  <a16:creationId xmlns:a16="http://schemas.microsoft.com/office/drawing/2014/main" id="{5E678228-3BAE-977F-7FA8-6F4D2AE4F8E0}"/>
                </a:ext>
              </a:extLst>
            </p:cNvPr>
            <p:cNvSpPr/>
            <p:nvPr/>
          </p:nvSpPr>
          <p:spPr>
            <a:xfrm rot="10800000">
              <a:off x="2520268"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28" name="Rectangle à coins arrondis 3">
              <a:extLst>
                <a:ext uri="{FF2B5EF4-FFF2-40B4-BE49-F238E27FC236}">
                  <a16:creationId xmlns:a16="http://schemas.microsoft.com/office/drawing/2014/main" id="{C2E01761-955D-DFD9-4697-CB349D175B77}"/>
                </a:ext>
              </a:extLst>
            </p:cNvPr>
            <p:cNvSpPr/>
            <p:nvPr/>
          </p:nvSpPr>
          <p:spPr>
            <a:xfrm>
              <a:off x="971600"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grpSp>
        <p:nvGrpSpPr>
          <p:cNvPr id="29" name="Groupe 28">
            <a:extLst>
              <a:ext uri="{FF2B5EF4-FFF2-40B4-BE49-F238E27FC236}">
                <a16:creationId xmlns:a16="http://schemas.microsoft.com/office/drawing/2014/main" id="{2D42BF44-556F-D8A1-5730-0A196F79CFF2}"/>
              </a:ext>
            </a:extLst>
          </p:cNvPr>
          <p:cNvGrpSpPr/>
          <p:nvPr/>
        </p:nvGrpSpPr>
        <p:grpSpPr>
          <a:xfrm rot="1409484">
            <a:off x="7483146" y="3123395"/>
            <a:ext cx="1333796" cy="580215"/>
            <a:chOff x="971600" y="1268760"/>
            <a:chExt cx="3097336" cy="1368152"/>
          </a:xfrm>
          <a:effectLst>
            <a:glow rad="228600">
              <a:schemeClr val="bg1">
                <a:alpha val="40000"/>
              </a:schemeClr>
            </a:glow>
          </a:effectLst>
        </p:grpSpPr>
        <p:sp>
          <p:nvSpPr>
            <p:cNvPr id="30" name="Rectangle à coins arrondis 3">
              <a:extLst>
                <a:ext uri="{FF2B5EF4-FFF2-40B4-BE49-F238E27FC236}">
                  <a16:creationId xmlns:a16="http://schemas.microsoft.com/office/drawing/2014/main" id="{E6865234-77EA-EDF5-BC32-D082672B6142}"/>
                </a:ext>
              </a:extLst>
            </p:cNvPr>
            <p:cNvSpPr/>
            <p:nvPr/>
          </p:nvSpPr>
          <p:spPr>
            <a:xfrm rot="10800000">
              <a:off x="2520268"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sp>
          <p:nvSpPr>
            <p:cNvPr id="31" name="Rectangle à coins arrondis 3">
              <a:extLst>
                <a:ext uri="{FF2B5EF4-FFF2-40B4-BE49-F238E27FC236}">
                  <a16:creationId xmlns:a16="http://schemas.microsoft.com/office/drawing/2014/main" id="{AD2A1B30-539D-4E63-5754-831348CDA6D1}"/>
                </a:ext>
              </a:extLst>
            </p:cNvPr>
            <p:cNvSpPr/>
            <p:nvPr/>
          </p:nvSpPr>
          <p:spPr>
            <a:xfrm>
              <a:off x="971600" y="1268760"/>
              <a:ext cx="1548668" cy="1368152"/>
            </a:xfrm>
            <a:custGeom>
              <a:avLst/>
              <a:gdLst>
                <a:gd name="connsiteX0" fmla="*/ 0 w 3096344"/>
                <a:gd name="connsiteY0" fmla="*/ 684076 h 1368152"/>
                <a:gd name="connsiteX1" fmla="*/ 684076 w 3096344"/>
                <a:gd name="connsiteY1" fmla="*/ 0 h 1368152"/>
                <a:gd name="connsiteX2" fmla="*/ 24122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2412268 w 3096344"/>
                <a:gd name="connsiteY5" fmla="*/ 1368152 h 1368152"/>
                <a:gd name="connsiteX6" fmla="*/ 684076 w 3096344"/>
                <a:gd name="connsiteY6" fmla="*/ 1368152 h 1368152"/>
                <a:gd name="connsiteX7" fmla="*/ 0 w 3096344"/>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3096344 w 3096344"/>
                <a:gd name="connsiteY4" fmla="*/ 684076 h 1368152"/>
                <a:gd name="connsiteX5" fmla="*/ 1548668 w 3096344"/>
                <a:gd name="connsiteY5" fmla="*/ 1368152 h 1368152"/>
                <a:gd name="connsiteX6" fmla="*/ 684076 w 3096344"/>
                <a:gd name="connsiteY6" fmla="*/ 1368152 h 1368152"/>
                <a:gd name="connsiteX7" fmla="*/ 0 w 3096344"/>
                <a:gd name="connsiteY7"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3096344 w 3212860"/>
                <a:gd name="connsiteY5" fmla="*/ 684076 h 1368152"/>
                <a:gd name="connsiteX6" fmla="*/ 1548668 w 3212860"/>
                <a:gd name="connsiteY6" fmla="*/ 1368152 h 1368152"/>
                <a:gd name="connsiteX7" fmla="*/ 684076 w 3212860"/>
                <a:gd name="connsiteY7" fmla="*/ 1368152 h 1368152"/>
                <a:gd name="connsiteX8" fmla="*/ 0 w 3212860"/>
                <a:gd name="connsiteY8" fmla="*/ 684076 h 1368152"/>
                <a:gd name="connsiteX0" fmla="*/ 0 w 3212860"/>
                <a:gd name="connsiteY0" fmla="*/ 684076 h 1368152"/>
                <a:gd name="connsiteX1" fmla="*/ 684076 w 3212860"/>
                <a:gd name="connsiteY1" fmla="*/ 0 h 1368152"/>
                <a:gd name="connsiteX2" fmla="*/ 1548668 w 3212860"/>
                <a:gd name="connsiteY2" fmla="*/ 0 h 1368152"/>
                <a:gd name="connsiteX3" fmla="*/ 3098750 w 3212860"/>
                <a:gd name="connsiteY3" fmla="*/ 648940 h 1368152"/>
                <a:gd name="connsiteX4" fmla="*/ 3096344 w 3212860"/>
                <a:gd name="connsiteY4" fmla="*/ 684076 h 1368152"/>
                <a:gd name="connsiteX5" fmla="*/ 1548668 w 3212860"/>
                <a:gd name="connsiteY5" fmla="*/ 1368152 h 1368152"/>
                <a:gd name="connsiteX6" fmla="*/ 684076 w 3212860"/>
                <a:gd name="connsiteY6" fmla="*/ 1368152 h 1368152"/>
                <a:gd name="connsiteX7" fmla="*/ 0 w 3212860"/>
                <a:gd name="connsiteY7" fmla="*/ 684076 h 1368152"/>
                <a:gd name="connsiteX0" fmla="*/ 0 w 3096344"/>
                <a:gd name="connsiteY0" fmla="*/ 684076 h 1368152"/>
                <a:gd name="connsiteX1" fmla="*/ 684076 w 3096344"/>
                <a:gd name="connsiteY1" fmla="*/ 0 h 1368152"/>
                <a:gd name="connsiteX2" fmla="*/ 1548668 w 3096344"/>
                <a:gd name="connsiteY2" fmla="*/ 0 h 1368152"/>
                <a:gd name="connsiteX3" fmla="*/ 3096344 w 3096344"/>
                <a:gd name="connsiteY3" fmla="*/ 684076 h 1368152"/>
                <a:gd name="connsiteX4" fmla="*/ 1548668 w 3096344"/>
                <a:gd name="connsiteY4" fmla="*/ 1368152 h 1368152"/>
                <a:gd name="connsiteX5" fmla="*/ 684076 w 3096344"/>
                <a:gd name="connsiteY5" fmla="*/ 1368152 h 1368152"/>
                <a:gd name="connsiteX6" fmla="*/ 0 w 3096344"/>
                <a:gd name="connsiteY6" fmla="*/ 684076 h 1368152"/>
                <a:gd name="connsiteX0" fmla="*/ 0 w 1548668"/>
                <a:gd name="connsiteY0" fmla="*/ 684076 h 1368152"/>
                <a:gd name="connsiteX1" fmla="*/ 684076 w 1548668"/>
                <a:gd name="connsiteY1" fmla="*/ 0 h 1368152"/>
                <a:gd name="connsiteX2" fmla="*/ 1548668 w 1548668"/>
                <a:gd name="connsiteY2" fmla="*/ 0 h 1368152"/>
                <a:gd name="connsiteX3" fmla="*/ 1548668 w 1548668"/>
                <a:gd name="connsiteY3" fmla="*/ 1368152 h 1368152"/>
                <a:gd name="connsiteX4" fmla="*/ 684076 w 1548668"/>
                <a:gd name="connsiteY4" fmla="*/ 1368152 h 1368152"/>
                <a:gd name="connsiteX5" fmla="*/ 0 w 1548668"/>
                <a:gd name="connsiteY5" fmla="*/ 684076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668" h="1368152">
                  <a:moveTo>
                    <a:pt x="0" y="684076"/>
                  </a:moveTo>
                  <a:cubicBezTo>
                    <a:pt x="0" y="306271"/>
                    <a:pt x="306271" y="0"/>
                    <a:pt x="684076" y="0"/>
                  </a:cubicBezTo>
                  <a:lnTo>
                    <a:pt x="1548668" y="0"/>
                  </a:lnTo>
                  <a:cubicBezTo>
                    <a:pt x="1692767" y="228025"/>
                    <a:pt x="1692767" y="1140127"/>
                    <a:pt x="1548668" y="1368152"/>
                  </a:cubicBezTo>
                  <a:lnTo>
                    <a:pt x="684076" y="1368152"/>
                  </a:lnTo>
                  <a:cubicBezTo>
                    <a:pt x="306271" y="1368152"/>
                    <a:pt x="0" y="1061881"/>
                    <a:pt x="0" y="684076"/>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50"/>
            </a:p>
          </p:txBody>
        </p:sp>
      </p:grpSp>
      <p:pic>
        <p:nvPicPr>
          <p:cNvPr id="32" name="Image 31">
            <a:extLst>
              <a:ext uri="{FF2B5EF4-FFF2-40B4-BE49-F238E27FC236}">
                <a16:creationId xmlns:a16="http://schemas.microsoft.com/office/drawing/2014/main" id="{B80BDF17-57E9-5679-FB8B-179FBE7B1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7243" y="5700809"/>
            <a:ext cx="4050507" cy="4050507"/>
          </a:xfrm>
          <a:prstGeom prst="rect">
            <a:avLst/>
          </a:prstGeom>
        </p:spPr>
      </p:pic>
      <p:pic>
        <p:nvPicPr>
          <p:cNvPr id="33" name="Image 32">
            <a:extLst>
              <a:ext uri="{FF2B5EF4-FFF2-40B4-BE49-F238E27FC236}">
                <a16:creationId xmlns:a16="http://schemas.microsoft.com/office/drawing/2014/main" id="{56214662-899F-BC9E-C8AB-C26C42E9E3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89" y="9358561"/>
            <a:ext cx="2195022" cy="579736"/>
          </a:xfrm>
          <a:prstGeom prst="rect">
            <a:avLst/>
          </a:prstGeom>
        </p:spPr>
      </p:pic>
    </p:spTree>
    <p:custDataLst>
      <p:tags r:id="rId1"/>
    </p:custDataLst>
    <p:extLst>
      <p:ext uri="{BB962C8B-B14F-4D97-AF65-F5344CB8AC3E}">
        <p14:creationId xmlns:p14="http://schemas.microsoft.com/office/powerpoint/2010/main" val="1814402910"/>
      </p:ext>
    </p:extLst>
  </p:cSld>
  <p:clrMapOvr>
    <a:masterClrMapping/>
  </p:clrMapOvr>
  <mc:AlternateContent xmlns:mc="http://schemas.openxmlformats.org/markup-compatibility/2006" xmlns:p14="http://schemas.microsoft.com/office/powerpoint/2010/main">
    <mc:Choice Requires="p14">
      <p:transition spd="slow" p14:dur="2000" advTm="10311"/>
    </mc:Choice>
    <mc:Fallback xmlns="">
      <p:transition spd="slow" advTm="103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91667E-6 -4.79247E-6 L 0.21206 -4.79247E-6 C 0.30738 -4.79247E-6 0.42422 0.07993 0.42422 0.14489 L 0.42422 0.29008 " pathEditMode="relative" rAng="0" ptsTypes="AAAA">
                                      <p:cBhvr>
                                        <p:cTn id="6" dur="2000" fill="hold"/>
                                        <p:tgtEl>
                                          <p:spTgt spid="14"/>
                                        </p:tgtEl>
                                        <p:attrNameLst>
                                          <p:attrName>ppt_x</p:attrName>
                                          <p:attrName>ppt_y</p:attrName>
                                        </p:attrNameLst>
                                      </p:cBhvr>
                                      <p:rCtr x="21207" y="14504"/>
                                    </p:animMotion>
                                  </p:childTnLst>
                                </p:cTn>
                              </p:par>
                              <p:par>
                                <p:cTn id="7" presetID="50" presetClass="path" presetSubtype="0" accel="50000" decel="50000" fill="hold" nodeType="withEffect">
                                  <p:stCondLst>
                                    <p:cond delay="0"/>
                                  </p:stCondLst>
                                  <p:childTnLst>
                                    <p:animMotion origin="layout" path="M -3.33333E-6 5.95587E-7 L 0.20964 5.95587E-7 C 0.30382 5.95587E-7 0.41962 0.0574 0.41962 0.10446 L 0.41962 0.20876 " pathEditMode="relative" rAng="0" ptsTypes="AAAA">
                                      <p:cBhvr>
                                        <p:cTn id="8" dur="2000" fill="hold"/>
                                        <p:tgtEl>
                                          <p:spTgt spid="17"/>
                                        </p:tgtEl>
                                        <p:attrNameLst>
                                          <p:attrName>ppt_x</p:attrName>
                                          <p:attrName>ppt_y</p:attrName>
                                        </p:attrNameLst>
                                      </p:cBhvr>
                                      <p:rCtr x="20981" y="10430"/>
                                    </p:animMotion>
                                  </p:childTnLst>
                                </p:cTn>
                              </p:par>
                              <p:par>
                                <p:cTn id="9" presetID="50" presetClass="path" presetSubtype="0" accel="50000" decel="50000" fill="hold" nodeType="withEffect">
                                  <p:stCondLst>
                                    <p:cond delay="0"/>
                                  </p:stCondLst>
                                  <p:childTnLst>
                                    <p:animMotion origin="layout" path="M -3.47222E-6 1.64172E-6 L 0.229 1.64172E-6 C 0.3316 1.64172E-6 0.45842 0.05647 0.45842 0.10261 L 0.45842 0.20537 " pathEditMode="relative" rAng="0" ptsTypes="AAAA">
                                      <p:cBhvr>
                                        <p:cTn id="10" dur="2000" fill="hold"/>
                                        <p:tgtEl>
                                          <p:spTgt spid="23"/>
                                        </p:tgtEl>
                                        <p:attrNameLst>
                                          <p:attrName>ppt_x</p:attrName>
                                          <p:attrName>ppt_y</p:attrName>
                                        </p:attrNameLst>
                                      </p:cBhvr>
                                      <p:rCtr x="22917" y="10261"/>
                                    </p:animMotion>
                                  </p:childTnLst>
                                </p:cTn>
                              </p:par>
                              <p:par>
                                <p:cTn id="11" presetID="50" presetClass="path" presetSubtype="0" accel="50000" decel="50000" fill="hold" nodeType="withEffect">
                                  <p:stCondLst>
                                    <p:cond delay="0"/>
                                  </p:stCondLst>
                                  <p:childTnLst>
                                    <p:animMotion origin="layout" path="M 2.77778E-7 1.07082E-6 L 0.16641 1.07082E-6 C 0.24019 1.07082E-6 0.33299 0.08965 0.33299 0.16247 L 0.33299 0.32541 " pathEditMode="relative" rAng="0" ptsTypes="AAAA">
                                      <p:cBhvr>
                                        <p:cTn id="12" dur="2000" fill="hold"/>
                                        <p:tgtEl>
                                          <p:spTgt spid="29"/>
                                        </p:tgtEl>
                                        <p:attrNameLst>
                                          <p:attrName>ppt_x</p:attrName>
                                          <p:attrName>ppt_y</p:attrName>
                                        </p:attrNameLst>
                                      </p:cBhvr>
                                      <p:rCtr x="16649" y="16263"/>
                                    </p:animMotion>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34"/>
        <p14:stopEvt time="9681" objId="3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664BD8CD-BB07-B933-13FC-D32A7F11318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pic>
        <p:nvPicPr>
          <p:cNvPr id="3" name="Image 2">
            <a:extLst>
              <a:ext uri="{FF2B5EF4-FFF2-40B4-BE49-F238E27FC236}">
                <a16:creationId xmlns:a16="http://schemas.microsoft.com/office/drawing/2014/main" id="{4CF62471-380C-5EDC-B855-73E11617C0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5" name="Rectangle : coins arrondis 4">
            <a:extLst>
              <a:ext uri="{FF2B5EF4-FFF2-40B4-BE49-F238E27FC236}">
                <a16:creationId xmlns:a16="http://schemas.microsoft.com/office/drawing/2014/main" id="{792D499F-1555-7C07-A961-A9BBF7B91446}"/>
              </a:ext>
            </a:extLst>
          </p:cNvPr>
          <p:cNvSpPr/>
          <p:nvPr/>
        </p:nvSpPr>
        <p:spPr>
          <a:xfrm>
            <a:off x="1417320" y="427620"/>
            <a:ext cx="14843760" cy="1706291"/>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767840" y="798376"/>
            <a:ext cx="1424940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La colonisation urinaire</a:t>
            </a:r>
          </a:p>
        </p:txBody>
      </p:sp>
      <p:sp>
        <p:nvSpPr>
          <p:cNvPr id="6" name="Rectangle : coins arrondis 5">
            <a:extLst>
              <a:ext uri="{FF2B5EF4-FFF2-40B4-BE49-F238E27FC236}">
                <a16:creationId xmlns:a16="http://schemas.microsoft.com/office/drawing/2014/main" id="{F4371983-B15A-4B51-A4E8-F4F2BDDFBDFE}"/>
              </a:ext>
            </a:extLst>
          </p:cNvPr>
          <p:cNvSpPr/>
          <p:nvPr/>
        </p:nvSpPr>
        <p:spPr>
          <a:xfrm>
            <a:off x="10745234" y="2836373"/>
            <a:ext cx="5241526" cy="1903267"/>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latin typeface="Aptos" panose="020B0004020202020204" pitchFamily="34" charset="0"/>
              </a:rPr>
              <a:t>Colonisation</a:t>
            </a:r>
          </a:p>
          <a:p>
            <a:pPr algn="ctr"/>
            <a:r>
              <a:rPr lang="fr-FR" sz="3600" dirty="0">
                <a:solidFill>
                  <a:srgbClr val="14387F"/>
                </a:solidFill>
                <a:latin typeface="Aptos" panose="020B0004020202020204" pitchFamily="34" charset="0"/>
              </a:rPr>
              <a:t>≠</a:t>
            </a:r>
          </a:p>
          <a:p>
            <a:pPr algn="ctr"/>
            <a:r>
              <a:rPr lang="fr-FR" sz="3600" dirty="0">
                <a:solidFill>
                  <a:srgbClr val="14387F"/>
                </a:solidFill>
                <a:latin typeface="Aptos" panose="020B0004020202020204" pitchFamily="34" charset="0"/>
              </a:rPr>
              <a:t>Infection</a:t>
            </a:r>
          </a:p>
        </p:txBody>
      </p:sp>
      <p:sp>
        <p:nvSpPr>
          <p:cNvPr id="7" name="Flèche : bas 6">
            <a:extLst>
              <a:ext uri="{FF2B5EF4-FFF2-40B4-BE49-F238E27FC236}">
                <a16:creationId xmlns:a16="http://schemas.microsoft.com/office/drawing/2014/main" id="{A5F5086C-0FE2-E5A8-0F65-23A2183AA3AF}"/>
              </a:ext>
            </a:extLst>
          </p:cNvPr>
          <p:cNvSpPr/>
          <p:nvPr/>
        </p:nvSpPr>
        <p:spPr>
          <a:xfrm>
            <a:off x="13167877" y="4869974"/>
            <a:ext cx="396240" cy="846448"/>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F6414EB-9E5F-165C-4599-9AB7B5DDC4FE}"/>
              </a:ext>
            </a:extLst>
          </p:cNvPr>
          <p:cNvPicPr>
            <a:picLocks noChangeAspect="1"/>
          </p:cNvPicPr>
          <p:nvPr/>
        </p:nvPicPr>
        <p:blipFill>
          <a:blip r:embed="rId5"/>
          <a:stretch>
            <a:fillRect/>
          </a:stretch>
        </p:blipFill>
        <p:spPr>
          <a:xfrm rot="21183722">
            <a:off x="12576647" y="6070980"/>
            <a:ext cx="1578701" cy="1578701"/>
          </a:xfrm>
          <a:prstGeom prst="rect">
            <a:avLst/>
          </a:prstGeom>
        </p:spPr>
      </p:pic>
      <p:sp>
        <p:nvSpPr>
          <p:cNvPr id="16" name="ZoneTexte 15">
            <a:extLst>
              <a:ext uri="{FF2B5EF4-FFF2-40B4-BE49-F238E27FC236}">
                <a16:creationId xmlns:a16="http://schemas.microsoft.com/office/drawing/2014/main" id="{5C930BBA-CABB-29C8-0F31-E5B03EE902D2}"/>
              </a:ext>
            </a:extLst>
          </p:cNvPr>
          <p:cNvSpPr txBox="1"/>
          <p:nvPr/>
        </p:nvSpPr>
        <p:spPr>
          <a:xfrm>
            <a:off x="10745234" y="7868143"/>
            <a:ext cx="5241526" cy="70788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4000" b="1" dirty="0">
                <a:solidFill>
                  <a:schemeClr val="bg1"/>
                </a:solidFill>
                <a:latin typeface="Aptos" panose="020B0004020202020204" pitchFamily="34" charset="0"/>
              </a:rPr>
              <a:t>Pas d’antibiotique</a:t>
            </a:r>
          </a:p>
        </p:txBody>
      </p:sp>
      <p:graphicFrame>
        <p:nvGraphicFramePr>
          <p:cNvPr id="17" name="Objet 16">
            <a:extLst>
              <a:ext uri="{FF2B5EF4-FFF2-40B4-BE49-F238E27FC236}">
                <a16:creationId xmlns:a16="http://schemas.microsoft.com/office/drawing/2014/main" id="{431CFE88-AD04-CAA3-29FC-4B5127274612}"/>
              </a:ext>
            </a:extLst>
          </p:cNvPr>
          <p:cNvGraphicFramePr>
            <a:graphicFrameLocks noChangeAspect="1"/>
          </p:cNvGraphicFramePr>
          <p:nvPr>
            <p:extLst>
              <p:ext uri="{D42A27DB-BD31-4B8C-83A1-F6EECF244321}">
                <p14:modId xmlns:p14="http://schemas.microsoft.com/office/powerpoint/2010/main" val="3453667217"/>
              </p:ext>
            </p:extLst>
          </p:nvPr>
        </p:nvGraphicFramePr>
        <p:xfrm>
          <a:off x="2642615" y="4125005"/>
          <a:ext cx="2773432" cy="3535150"/>
        </p:xfrm>
        <a:graphic>
          <a:graphicData uri="http://schemas.openxmlformats.org/presentationml/2006/ole">
            <mc:AlternateContent xmlns:mc="http://schemas.openxmlformats.org/markup-compatibility/2006">
              <mc:Choice xmlns:v="urn:schemas-microsoft-com:vml" Requires="v">
                <p:oleObj name="Image" r:id="rId6" imgW="4057099" imgH="5171904" progId="Photoshop.Image.11">
                  <p:embed/>
                </p:oleObj>
              </mc:Choice>
              <mc:Fallback>
                <p:oleObj name="Image" r:id="rId6" imgW="4057099" imgH="5171904" progId="Photoshop.Image.11">
                  <p:embed/>
                  <p:pic>
                    <p:nvPicPr>
                      <p:cNvPr id="0" name=""/>
                      <p:cNvPicPr/>
                      <p:nvPr/>
                    </p:nvPicPr>
                    <p:blipFill>
                      <a:blip r:embed="rId7"/>
                      <a:stretch>
                        <a:fillRect/>
                      </a:stretch>
                    </p:blipFill>
                    <p:spPr>
                      <a:xfrm>
                        <a:off x="2642615" y="4125005"/>
                        <a:ext cx="2773432" cy="3535150"/>
                      </a:xfrm>
                      <a:prstGeom prst="rect">
                        <a:avLst/>
                      </a:prstGeom>
                    </p:spPr>
                  </p:pic>
                </p:oleObj>
              </mc:Fallback>
            </mc:AlternateContent>
          </a:graphicData>
        </a:graphic>
      </p:graphicFrame>
      <p:pic>
        <p:nvPicPr>
          <p:cNvPr id="18" name="Image 17">
            <a:extLst>
              <a:ext uri="{FF2B5EF4-FFF2-40B4-BE49-F238E27FC236}">
                <a16:creationId xmlns:a16="http://schemas.microsoft.com/office/drawing/2014/main" id="{2227161A-BF55-CDA3-7E7E-A5594A7D8CD6}"/>
              </a:ext>
            </a:extLst>
          </p:cNvPr>
          <p:cNvPicPr>
            <a:picLocks noChangeAspect="1"/>
          </p:cNvPicPr>
          <p:nvPr/>
        </p:nvPicPr>
        <p:blipFill>
          <a:blip r:embed="rId8"/>
          <a:stretch>
            <a:fillRect/>
          </a:stretch>
        </p:blipFill>
        <p:spPr>
          <a:xfrm rot="1292382">
            <a:off x="3158417" y="5768293"/>
            <a:ext cx="3854918" cy="1968821"/>
          </a:xfrm>
          <a:prstGeom prst="rect">
            <a:avLst/>
          </a:prstGeom>
        </p:spPr>
      </p:pic>
      <p:pic>
        <p:nvPicPr>
          <p:cNvPr id="26" name="Image 25">
            <a:extLst>
              <a:ext uri="{FF2B5EF4-FFF2-40B4-BE49-F238E27FC236}">
                <a16:creationId xmlns:a16="http://schemas.microsoft.com/office/drawing/2014/main" id="{A43F850F-D8C3-2263-5BE4-6ED2B078926C}"/>
              </a:ext>
            </a:extLst>
          </p:cNvPr>
          <p:cNvPicPr>
            <a:picLocks noChangeAspect="1"/>
          </p:cNvPicPr>
          <p:nvPr/>
        </p:nvPicPr>
        <p:blipFill>
          <a:blip r:embed="rId9"/>
          <a:stretch>
            <a:fillRect/>
          </a:stretch>
        </p:blipFill>
        <p:spPr>
          <a:xfrm>
            <a:off x="6278634" y="3034896"/>
            <a:ext cx="2220463" cy="2220463"/>
          </a:xfrm>
          <a:prstGeom prst="rect">
            <a:avLst/>
          </a:prstGeom>
        </p:spPr>
      </p:pic>
      <p:sp>
        <p:nvSpPr>
          <p:cNvPr id="28" name="Ellipse 27">
            <a:extLst>
              <a:ext uri="{FF2B5EF4-FFF2-40B4-BE49-F238E27FC236}">
                <a16:creationId xmlns:a16="http://schemas.microsoft.com/office/drawing/2014/main" id="{5FBE9673-391E-1C3E-D580-69030540689D}"/>
              </a:ext>
            </a:extLst>
          </p:cNvPr>
          <p:cNvSpPr/>
          <p:nvPr/>
        </p:nvSpPr>
        <p:spPr>
          <a:xfrm>
            <a:off x="6278634" y="3034896"/>
            <a:ext cx="2220464" cy="2234403"/>
          </a:xfrm>
          <a:prstGeom prst="ellipse">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6866511F-BF2A-5E68-B772-7CEA80BB82E4}"/>
              </a:ext>
            </a:extLst>
          </p:cNvPr>
          <p:cNvSpPr/>
          <p:nvPr/>
        </p:nvSpPr>
        <p:spPr>
          <a:xfrm rot="19755132">
            <a:off x="5902002" y="2807895"/>
            <a:ext cx="1287317" cy="552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BFE8931-FBC0-194F-3D99-D00B16EBA00A}"/>
              </a:ext>
            </a:extLst>
          </p:cNvPr>
          <p:cNvSpPr/>
          <p:nvPr/>
        </p:nvSpPr>
        <p:spPr>
          <a:xfrm rot="17901094">
            <a:off x="5686486" y="3193583"/>
            <a:ext cx="1154243" cy="502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1" name="Connecteur droit 20">
            <a:extLst>
              <a:ext uri="{FF2B5EF4-FFF2-40B4-BE49-F238E27FC236}">
                <a16:creationId xmlns:a16="http://schemas.microsoft.com/office/drawing/2014/main" id="{0E0D618E-86A8-957E-2212-84244308FBAE}"/>
              </a:ext>
            </a:extLst>
          </p:cNvPr>
          <p:cNvCxnSpPr>
            <a:cxnSpLocks/>
          </p:cNvCxnSpPr>
          <p:nvPr/>
        </p:nvCxnSpPr>
        <p:spPr>
          <a:xfrm flipV="1">
            <a:off x="4452079" y="3286703"/>
            <a:ext cx="2213085" cy="2365456"/>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4D41E64D-7A06-A958-3F3E-FED69476308C}"/>
              </a:ext>
            </a:extLst>
          </p:cNvPr>
          <p:cNvSpPr/>
          <p:nvPr/>
        </p:nvSpPr>
        <p:spPr>
          <a:xfrm rot="17901094">
            <a:off x="7921976" y="4733478"/>
            <a:ext cx="1154243" cy="502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F34B431-CAE2-B065-72CF-61A336AD37BA}"/>
              </a:ext>
            </a:extLst>
          </p:cNvPr>
          <p:cNvSpPr/>
          <p:nvPr/>
        </p:nvSpPr>
        <p:spPr>
          <a:xfrm rot="19756092">
            <a:off x="7481274" y="5066530"/>
            <a:ext cx="1154243" cy="502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85323DB7-DC33-816F-76FE-3A2F8FC9582C}"/>
              </a:ext>
            </a:extLst>
          </p:cNvPr>
          <p:cNvSpPr/>
          <p:nvPr/>
        </p:nvSpPr>
        <p:spPr>
          <a:xfrm rot="14339324">
            <a:off x="5731115" y="4757298"/>
            <a:ext cx="1154243" cy="502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555FDDFC-E326-D3B0-78E3-A87B6B5F66C4}"/>
              </a:ext>
            </a:extLst>
          </p:cNvPr>
          <p:cNvSpPr/>
          <p:nvPr/>
        </p:nvSpPr>
        <p:spPr>
          <a:xfrm rot="1425966">
            <a:off x="5912954" y="4964238"/>
            <a:ext cx="1154243" cy="502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EA75BFBC-FBDB-8D73-5757-832876B13FD9}"/>
              </a:ext>
            </a:extLst>
          </p:cNvPr>
          <p:cNvSpPr/>
          <p:nvPr/>
        </p:nvSpPr>
        <p:spPr>
          <a:xfrm rot="14374296">
            <a:off x="7864424" y="3076371"/>
            <a:ext cx="1154243" cy="502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2FD56B48-80D5-347B-0485-7B87728497E8}"/>
              </a:ext>
            </a:extLst>
          </p:cNvPr>
          <p:cNvSpPr/>
          <p:nvPr/>
        </p:nvSpPr>
        <p:spPr>
          <a:xfrm rot="12665867">
            <a:off x="7545616" y="2779347"/>
            <a:ext cx="1154243" cy="502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Ellipse 38">
            <a:extLst>
              <a:ext uri="{FF2B5EF4-FFF2-40B4-BE49-F238E27FC236}">
                <a16:creationId xmlns:a16="http://schemas.microsoft.com/office/drawing/2014/main" id="{82415FB9-9154-ACD8-18A2-90737A11E802}"/>
              </a:ext>
            </a:extLst>
          </p:cNvPr>
          <p:cNvSpPr/>
          <p:nvPr/>
        </p:nvSpPr>
        <p:spPr>
          <a:xfrm>
            <a:off x="6300534" y="3059137"/>
            <a:ext cx="2174094" cy="2174840"/>
          </a:xfrm>
          <a:prstGeom prst="ellipse">
            <a:avLst/>
          </a:prstGeom>
          <a:noFill/>
          <a:ln w="762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3" name="Connecteur droit 22">
            <a:extLst>
              <a:ext uri="{FF2B5EF4-FFF2-40B4-BE49-F238E27FC236}">
                <a16:creationId xmlns:a16="http://schemas.microsoft.com/office/drawing/2014/main" id="{642D6503-B043-CF4E-D9F4-66FE42B8C3E4}"/>
              </a:ext>
            </a:extLst>
          </p:cNvPr>
          <p:cNvCxnSpPr>
            <a:cxnSpLocks/>
            <a:endCxn id="39" idx="5"/>
          </p:cNvCxnSpPr>
          <p:nvPr/>
        </p:nvCxnSpPr>
        <p:spPr>
          <a:xfrm flipV="1">
            <a:off x="5216577" y="4915479"/>
            <a:ext cx="2939662" cy="163078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978487968"/>
      </p:ext>
    </p:extLst>
  </p:cSld>
  <p:clrMapOvr>
    <a:masterClrMapping/>
  </p:clrMapOvr>
  <mc:AlternateContent xmlns:mc="http://schemas.openxmlformats.org/markup-compatibility/2006" xmlns:p14="http://schemas.microsoft.com/office/powerpoint/2010/main">
    <mc:Choice Requires="p14">
      <p:transition spd="slow" p14:dur="2000" advTm="30693"/>
    </mc:Choice>
    <mc:Fallback xmlns="">
      <p:transition spd="slow" advTm="30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par>
                                <p:cTn id="15" presetID="22" presetClass="entr" presetSubtype="4"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39" grpId="0" animBg="1"/>
    </p:bldLst>
  </p:timing>
  <p:extLst>
    <p:ext uri="{E180D4A7-C9FB-4DFB-919C-405C955672EB}">
      <p14:showEvtLst xmlns:p14="http://schemas.microsoft.com/office/powerpoint/2010/main">
        <p14:playEvt time="0" objId="30"/>
        <p14:stopEvt time="30423"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4D45-E3A3-5D4E-CDBF-3EE6E6941CD5}"/>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3D1C8C9B-ED6A-65F8-4ECC-59B0E4A84845}"/>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E54EE756-2DF5-5DFC-B2BE-2BDBD70C37F6}"/>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9C6D40F8-A508-4B0C-2AD3-E852CAC915CF}"/>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2F2C821C-5E41-783D-2598-F61A858A1922}"/>
              </a:ext>
            </a:extLst>
          </p:cNvPr>
          <p:cNvSpPr txBox="1">
            <a:spLocks noGrp="1"/>
          </p:cNvSpPr>
          <p:nvPr>
            <p:ph type="title"/>
          </p:nvPr>
        </p:nvSpPr>
        <p:spPr>
          <a:xfrm>
            <a:off x="1241129" y="182970"/>
            <a:ext cx="15805314" cy="1675408"/>
          </a:xfrm>
          <a:prstGeom prst="rect">
            <a:avLst/>
          </a:prstGeom>
        </p:spPr>
        <p:txBody>
          <a:bodyPr vert="horz" wrap="square" lIns="0" tIns="13285" rIns="0" bIns="0" rtlCol="0" anchor="ctr">
            <a:spAutoFit/>
          </a:bodyPr>
          <a:lstStyle/>
          <a:p>
            <a:pPr algn="ctr">
              <a:lnSpc>
                <a:spcPct val="100000"/>
              </a:lnSpc>
            </a:pPr>
            <a:r>
              <a:rPr lang="fr-FR" sz="5400" dirty="0">
                <a:solidFill>
                  <a:srgbClr val="14387F"/>
                </a:solidFill>
                <a:latin typeface="Aptos" panose="020B0004020202020204" pitchFamily="34" charset="0"/>
              </a:rPr>
              <a:t>La colonisation urinaire en EHPAD : </a:t>
            </a:r>
            <a:br>
              <a:rPr lang="fr-FR" sz="5400" dirty="0">
                <a:solidFill>
                  <a:srgbClr val="14387F"/>
                </a:solidFill>
                <a:latin typeface="Aptos" panose="020B0004020202020204" pitchFamily="34" charset="0"/>
              </a:rPr>
            </a:br>
            <a:r>
              <a:rPr lang="fr-FR" sz="5400" dirty="0">
                <a:solidFill>
                  <a:srgbClr val="14387F"/>
                </a:solidFill>
                <a:latin typeface="Aptos" panose="020B0004020202020204" pitchFamily="34" charset="0"/>
              </a:rPr>
              <a:t>c’est fréquent ?</a:t>
            </a:r>
            <a:endParaRPr lang="fr-FR" sz="5400" dirty="0"/>
          </a:p>
        </p:txBody>
      </p:sp>
      <p:sp>
        <p:nvSpPr>
          <p:cNvPr id="35" name="Rectangle : coins arrondis 34">
            <a:extLst>
              <a:ext uri="{FF2B5EF4-FFF2-40B4-BE49-F238E27FC236}">
                <a16:creationId xmlns:a16="http://schemas.microsoft.com/office/drawing/2014/main" id="{B180111A-DB7D-41D2-A8FD-5048173F9957}"/>
              </a:ext>
            </a:extLst>
          </p:cNvPr>
          <p:cNvSpPr/>
          <p:nvPr/>
        </p:nvSpPr>
        <p:spPr>
          <a:xfrm>
            <a:off x="981374" y="2190057"/>
            <a:ext cx="16324822" cy="747084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C60AE74C-E0E8-A0F0-6F53-8C0D7ABD40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5" name="ZoneTexte 4">
            <a:extLst>
              <a:ext uri="{FF2B5EF4-FFF2-40B4-BE49-F238E27FC236}">
                <a16:creationId xmlns:a16="http://schemas.microsoft.com/office/drawing/2014/main" id="{91625AB8-6DEF-9E9E-C84C-E995C6D08565}"/>
              </a:ext>
            </a:extLst>
          </p:cNvPr>
          <p:cNvSpPr txBox="1"/>
          <p:nvPr/>
        </p:nvSpPr>
        <p:spPr>
          <a:xfrm>
            <a:off x="952295" y="2507621"/>
            <a:ext cx="16324822" cy="769441"/>
          </a:xfrm>
          <a:prstGeom prst="rect">
            <a:avLst/>
          </a:prstGeom>
          <a:noFill/>
        </p:spPr>
        <p:txBody>
          <a:bodyPr wrap="square" rtlCol="0">
            <a:spAutoFit/>
          </a:bodyPr>
          <a:lstStyle/>
          <a:p>
            <a:pPr algn="ctr"/>
            <a:r>
              <a:rPr lang="fr-FR" sz="4400" b="1" dirty="0">
                <a:solidFill>
                  <a:srgbClr val="C00000"/>
                </a:solidFill>
                <a:latin typeface="Aptos" panose="020B0004020202020204" pitchFamily="34" charset="0"/>
              </a:rPr>
              <a:t>1 résident sur 2 !</a:t>
            </a:r>
          </a:p>
        </p:txBody>
      </p:sp>
      <p:pic>
        <p:nvPicPr>
          <p:cNvPr id="11" name="Image 10">
            <a:extLst>
              <a:ext uri="{FF2B5EF4-FFF2-40B4-BE49-F238E27FC236}">
                <a16:creationId xmlns:a16="http://schemas.microsoft.com/office/drawing/2014/main" id="{4B0BB8C8-27C4-CA6E-FC94-D935B2E44237}"/>
              </a:ext>
            </a:extLst>
          </p:cNvPr>
          <p:cNvPicPr>
            <a:picLocks noChangeAspect="1"/>
          </p:cNvPicPr>
          <p:nvPr/>
        </p:nvPicPr>
        <p:blipFill>
          <a:blip r:embed="rId5"/>
          <a:srcRect l="35362" t="39337" r="39565" b="23486"/>
          <a:stretch>
            <a:fillRect/>
          </a:stretch>
        </p:blipFill>
        <p:spPr>
          <a:xfrm>
            <a:off x="3809362" y="6418466"/>
            <a:ext cx="3472070" cy="2895908"/>
          </a:xfrm>
          <a:prstGeom prst="rect">
            <a:avLst/>
          </a:prstGeom>
        </p:spPr>
      </p:pic>
      <p:pic>
        <p:nvPicPr>
          <p:cNvPr id="33" name="Image 32">
            <a:extLst>
              <a:ext uri="{FF2B5EF4-FFF2-40B4-BE49-F238E27FC236}">
                <a16:creationId xmlns:a16="http://schemas.microsoft.com/office/drawing/2014/main" id="{89934DE8-66C6-44A1-6B51-CA46D75A9E45}"/>
              </a:ext>
            </a:extLst>
          </p:cNvPr>
          <p:cNvPicPr>
            <a:picLocks noChangeAspect="1"/>
          </p:cNvPicPr>
          <p:nvPr/>
        </p:nvPicPr>
        <p:blipFill>
          <a:blip r:embed="rId6"/>
          <a:stretch>
            <a:fillRect/>
          </a:stretch>
        </p:blipFill>
        <p:spPr>
          <a:xfrm>
            <a:off x="5701697" y="3687902"/>
            <a:ext cx="677087" cy="1354174"/>
          </a:xfrm>
          <a:prstGeom prst="rect">
            <a:avLst/>
          </a:prstGeom>
        </p:spPr>
      </p:pic>
      <p:pic>
        <p:nvPicPr>
          <p:cNvPr id="36" name="Image 35">
            <a:extLst>
              <a:ext uri="{FF2B5EF4-FFF2-40B4-BE49-F238E27FC236}">
                <a16:creationId xmlns:a16="http://schemas.microsoft.com/office/drawing/2014/main" id="{F99CB52A-8EF7-17A8-73F2-2586C163948B}"/>
              </a:ext>
            </a:extLst>
          </p:cNvPr>
          <p:cNvPicPr>
            <a:picLocks noChangeAspect="1"/>
          </p:cNvPicPr>
          <p:nvPr/>
        </p:nvPicPr>
        <p:blipFill>
          <a:blip r:embed="rId7"/>
          <a:stretch>
            <a:fillRect/>
          </a:stretch>
        </p:blipFill>
        <p:spPr>
          <a:xfrm>
            <a:off x="4875574" y="3687902"/>
            <a:ext cx="677086" cy="1354172"/>
          </a:xfrm>
          <a:prstGeom prst="rect">
            <a:avLst/>
          </a:prstGeom>
        </p:spPr>
      </p:pic>
      <p:pic>
        <p:nvPicPr>
          <p:cNvPr id="37" name="Image 36">
            <a:extLst>
              <a:ext uri="{FF2B5EF4-FFF2-40B4-BE49-F238E27FC236}">
                <a16:creationId xmlns:a16="http://schemas.microsoft.com/office/drawing/2014/main" id="{D332ED32-D857-96B1-CC49-B3ADE9742335}"/>
              </a:ext>
            </a:extLst>
          </p:cNvPr>
          <p:cNvPicPr>
            <a:picLocks noChangeAspect="1"/>
          </p:cNvPicPr>
          <p:nvPr/>
        </p:nvPicPr>
        <p:blipFill>
          <a:blip r:embed="rId6"/>
          <a:stretch>
            <a:fillRect/>
          </a:stretch>
        </p:blipFill>
        <p:spPr>
          <a:xfrm>
            <a:off x="7360158" y="3687900"/>
            <a:ext cx="677087" cy="1354174"/>
          </a:xfrm>
          <a:prstGeom prst="rect">
            <a:avLst/>
          </a:prstGeom>
        </p:spPr>
      </p:pic>
      <p:pic>
        <p:nvPicPr>
          <p:cNvPr id="38" name="Image 37">
            <a:extLst>
              <a:ext uri="{FF2B5EF4-FFF2-40B4-BE49-F238E27FC236}">
                <a16:creationId xmlns:a16="http://schemas.microsoft.com/office/drawing/2014/main" id="{9DEAF916-31A4-5103-2177-55C3152212B2}"/>
              </a:ext>
            </a:extLst>
          </p:cNvPr>
          <p:cNvPicPr>
            <a:picLocks noChangeAspect="1"/>
          </p:cNvPicPr>
          <p:nvPr/>
        </p:nvPicPr>
        <p:blipFill>
          <a:blip r:embed="rId7"/>
          <a:stretch>
            <a:fillRect/>
          </a:stretch>
        </p:blipFill>
        <p:spPr>
          <a:xfrm>
            <a:off x="6534035" y="3687900"/>
            <a:ext cx="677086" cy="1354172"/>
          </a:xfrm>
          <a:prstGeom prst="rect">
            <a:avLst/>
          </a:prstGeom>
        </p:spPr>
      </p:pic>
      <p:pic>
        <p:nvPicPr>
          <p:cNvPr id="39" name="Image 38">
            <a:extLst>
              <a:ext uri="{FF2B5EF4-FFF2-40B4-BE49-F238E27FC236}">
                <a16:creationId xmlns:a16="http://schemas.microsoft.com/office/drawing/2014/main" id="{926D26C8-825E-3800-21FD-87C9072979F0}"/>
              </a:ext>
            </a:extLst>
          </p:cNvPr>
          <p:cNvPicPr>
            <a:picLocks noChangeAspect="1"/>
          </p:cNvPicPr>
          <p:nvPr/>
        </p:nvPicPr>
        <p:blipFill>
          <a:blip r:embed="rId6"/>
          <a:stretch>
            <a:fillRect/>
          </a:stretch>
        </p:blipFill>
        <p:spPr>
          <a:xfrm>
            <a:off x="8202587" y="3687898"/>
            <a:ext cx="677087" cy="1354174"/>
          </a:xfrm>
          <a:prstGeom prst="rect">
            <a:avLst/>
          </a:prstGeom>
        </p:spPr>
      </p:pic>
      <p:pic>
        <p:nvPicPr>
          <p:cNvPr id="40" name="Image 39">
            <a:extLst>
              <a:ext uri="{FF2B5EF4-FFF2-40B4-BE49-F238E27FC236}">
                <a16:creationId xmlns:a16="http://schemas.microsoft.com/office/drawing/2014/main" id="{7D313698-6FB7-7867-3A24-F309FD6C6F14}"/>
              </a:ext>
            </a:extLst>
          </p:cNvPr>
          <p:cNvPicPr>
            <a:picLocks noChangeAspect="1"/>
          </p:cNvPicPr>
          <p:nvPr/>
        </p:nvPicPr>
        <p:blipFill>
          <a:blip r:embed="rId7"/>
          <a:stretch>
            <a:fillRect/>
          </a:stretch>
        </p:blipFill>
        <p:spPr>
          <a:xfrm>
            <a:off x="9045019" y="3687900"/>
            <a:ext cx="677086" cy="1354172"/>
          </a:xfrm>
          <a:prstGeom prst="rect">
            <a:avLst/>
          </a:prstGeom>
        </p:spPr>
      </p:pic>
      <p:pic>
        <p:nvPicPr>
          <p:cNvPr id="41" name="Image 40">
            <a:extLst>
              <a:ext uri="{FF2B5EF4-FFF2-40B4-BE49-F238E27FC236}">
                <a16:creationId xmlns:a16="http://schemas.microsoft.com/office/drawing/2014/main" id="{4D340F6C-3A1B-B740-4B40-2626352FE9E8}"/>
              </a:ext>
            </a:extLst>
          </p:cNvPr>
          <p:cNvPicPr>
            <a:picLocks noChangeAspect="1"/>
          </p:cNvPicPr>
          <p:nvPr/>
        </p:nvPicPr>
        <p:blipFill>
          <a:blip r:embed="rId7"/>
          <a:stretch>
            <a:fillRect/>
          </a:stretch>
        </p:blipFill>
        <p:spPr>
          <a:xfrm>
            <a:off x="9887450" y="3687898"/>
            <a:ext cx="677086" cy="1354172"/>
          </a:xfrm>
          <a:prstGeom prst="rect">
            <a:avLst/>
          </a:prstGeom>
        </p:spPr>
      </p:pic>
      <p:pic>
        <p:nvPicPr>
          <p:cNvPr id="42" name="Image 41">
            <a:extLst>
              <a:ext uri="{FF2B5EF4-FFF2-40B4-BE49-F238E27FC236}">
                <a16:creationId xmlns:a16="http://schemas.microsoft.com/office/drawing/2014/main" id="{C0FF3BFB-AFBE-97D8-36FC-C9FAAC9076DC}"/>
              </a:ext>
            </a:extLst>
          </p:cNvPr>
          <p:cNvPicPr>
            <a:picLocks noChangeAspect="1"/>
          </p:cNvPicPr>
          <p:nvPr/>
        </p:nvPicPr>
        <p:blipFill>
          <a:blip r:embed="rId6"/>
          <a:stretch>
            <a:fillRect/>
          </a:stretch>
        </p:blipFill>
        <p:spPr>
          <a:xfrm>
            <a:off x="10714457" y="3696121"/>
            <a:ext cx="677087" cy="1354174"/>
          </a:xfrm>
          <a:prstGeom prst="rect">
            <a:avLst/>
          </a:prstGeom>
        </p:spPr>
      </p:pic>
      <p:pic>
        <p:nvPicPr>
          <p:cNvPr id="43" name="Image 42">
            <a:extLst>
              <a:ext uri="{FF2B5EF4-FFF2-40B4-BE49-F238E27FC236}">
                <a16:creationId xmlns:a16="http://schemas.microsoft.com/office/drawing/2014/main" id="{41E19965-F67D-4167-6DAE-3FBAA0F80585}"/>
              </a:ext>
            </a:extLst>
          </p:cNvPr>
          <p:cNvPicPr>
            <a:picLocks noChangeAspect="1"/>
          </p:cNvPicPr>
          <p:nvPr/>
        </p:nvPicPr>
        <p:blipFill>
          <a:blip r:embed="rId7"/>
          <a:stretch>
            <a:fillRect/>
          </a:stretch>
        </p:blipFill>
        <p:spPr>
          <a:xfrm>
            <a:off x="11529604" y="3687898"/>
            <a:ext cx="677086" cy="1354172"/>
          </a:xfrm>
          <a:prstGeom prst="rect">
            <a:avLst/>
          </a:prstGeom>
        </p:spPr>
      </p:pic>
      <p:pic>
        <p:nvPicPr>
          <p:cNvPr id="44" name="Image 43">
            <a:extLst>
              <a:ext uri="{FF2B5EF4-FFF2-40B4-BE49-F238E27FC236}">
                <a16:creationId xmlns:a16="http://schemas.microsoft.com/office/drawing/2014/main" id="{573045BD-D679-F23F-21DA-4C79C46AF9F0}"/>
              </a:ext>
            </a:extLst>
          </p:cNvPr>
          <p:cNvPicPr>
            <a:picLocks noChangeAspect="1"/>
          </p:cNvPicPr>
          <p:nvPr/>
        </p:nvPicPr>
        <p:blipFill>
          <a:blip r:embed="rId6"/>
          <a:stretch>
            <a:fillRect/>
          </a:stretch>
        </p:blipFill>
        <p:spPr>
          <a:xfrm>
            <a:off x="12344750" y="3696121"/>
            <a:ext cx="677087" cy="1354174"/>
          </a:xfrm>
          <a:prstGeom prst="rect">
            <a:avLst/>
          </a:prstGeom>
        </p:spPr>
      </p:pic>
      <p:sp>
        <p:nvSpPr>
          <p:cNvPr id="45" name="Flèche : bas 44">
            <a:extLst>
              <a:ext uri="{FF2B5EF4-FFF2-40B4-BE49-F238E27FC236}">
                <a16:creationId xmlns:a16="http://schemas.microsoft.com/office/drawing/2014/main" id="{F56A39EB-8032-96A8-5047-9843042C490F}"/>
              </a:ext>
            </a:extLst>
          </p:cNvPr>
          <p:cNvSpPr/>
          <p:nvPr/>
        </p:nvSpPr>
        <p:spPr>
          <a:xfrm rot="16200000">
            <a:off x="8254157" y="6892094"/>
            <a:ext cx="573946" cy="1026094"/>
          </a:xfrm>
          <a:prstGeom prst="down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832765F7-AED0-5496-E50D-C782D25C3ADE}"/>
              </a:ext>
            </a:extLst>
          </p:cNvPr>
          <p:cNvSpPr txBox="1"/>
          <p:nvPr/>
        </p:nvSpPr>
        <p:spPr>
          <a:xfrm>
            <a:off x="9535062" y="7020420"/>
            <a:ext cx="6556136" cy="769441"/>
          </a:xfrm>
          <a:prstGeom prst="rect">
            <a:avLst/>
          </a:prstGeom>
          <a:noFill/>
        </p:spPr>
        <p:txBody>
          <a:bodyPr wrap="square" rtlCol="0">
            <a:spAutoFit/>
          </a:bodyPr>
          <a:lstStyle/>
          <a:p>
            <a:r>
              <a:rPr lang="fr-FR" sz="4400" b="1" dirty="0">
                <a:solidFill>
                  <a:srgbClr val="14387F"/>
                </a:solidFill>
                <a:latin typeface="Aptos" panose="020B0004020202020204" pitchFamily="34" charset="0"/>
              </a:rPr>
              <a:t>Souvent non pathogène </a:t>
            </a:r>
          </a:p>
        </p:txBody>
      </p:sp>
      <p:pic>
        <p:nvPicPr>
          <p:cNvPr id="47" name="Picture 2" descr="C:\Users\medqual1\Desktop\traffic-sign-38589_960_720-removebg-preview.png">
            <a:extLst>
              <a:ext uri="{FF2B5EF4-FFF2-40B4-BE49-F238E27FC236}">
                <a16:creationId xmlns:a16="http://schemas.microsoft.com/office/drawing/2014/main" id="{4368B7C3-A00B-149E-BAF1-DAA553958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2598" y="8037006"/>
            <a:ext cx="925266" cy="812429"/>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a:extLst>
              <a:ext uri="{FF2B5EF4-FFF2-40B4-BE49-F238E27FC236}">
                <a16:creationId xmlns:a16="http://schemas.microsoft.com/office/drawing/2014/main" id="{0D4D419F-F565-2D92-70C0-A5D1FD70C13C}"/>
              </a:ext>
            </a:extLst>
          </p:cNvPr>
          <p:cNvSpPr txBox="1"/>
          <p:nvPr/>
        </p:nvSpPr>
        <p:spPr>
          <a:xfrm>
            <a:off x="9902077" y="8107385"/>
            <a:ext cx="6556136" cy="830997"/>
          </a:xfrm>
          <a:prstGeom prst="rect">
            <a:avLst/>
          </a:prstGeom>
          <a:noFill/>
        </p:spPr>
        <p:txBody>
          <a:bodyPr wrap="square" rtlCol="0">
            <a:spAutoFit/>
          </a:bodyPr>
          <a:lstStyle/>
          <a:p>
            <a:pPr algn="ctr"/>
            <a:r>
              <a:rPr lang="fr-FR" sz="4800" b="1" dirty="0">
                <a:solidFill>
                  <a:srgbClr val="C00000"/>
                </a:solidFill>
                <a:latin typeface="Aptos" panose="020B0004020202020204" pitchFamily="34" charset="0"/>
              </a:rPr>
              <a:t> </a:t>
            </a:r>
            <a:r>
              <a:rPr lang="fr-FR" sz="4400" b="1" dirty="0">
                <a:solidFill>
                  <a:srgbClr val="C00000"/>
                </a:solidFill>
                <a:latin typeface="Aptos" panose="020B0004020202020204" pitchFamily="34" charset="0"/>
              </a:rPr>
              <a:t>SOURCE D’ERREUR </a:t>
            </a:r>
            <a:r>
              <a:rPr lang="fr-FR" sz="4800" b="1" dirty="0">
                <a:solidFill>
                  <a:srgbClr val="C00000"/>
                </a:solidFill>
                <a:latin typeface="Aptos" panose="020B0004020202020204" pitchFamily="34" charset="0"/>
              </a:rPr>
              <a:t>!  </a:t>
            </a:r>
          </a:p>
        </p:txBody>
      </p:sp>
    </p:spTree>
    <p:custDataLst>
      <p:tags r:id="rId1"/>
    </p:custDataLst>
    <p:extLst>
      <p:ext uri="{BB962C8B-B14F-4D97-AF65-F5344CB8AC3E}">
        <p14:creationId xmlns:p14="http://schemas.microsoft.com/office/powerpoint/2010/main" val="357000429"/>
      </p:ext>
    </p:extLst>
  </p:cSld>
  <p:clrMapOvr>
    <a:masterClrMapping/>
  </p:clrMapOvr>
  <mc:AlternateContent xmlns:mc="http://schemas.openxmlformats.org/markup-compatibility/2006" xmlns:p14="http://schemas.microsoft.com/office/powerpoint/2010/main">
    <mc:Choice Requires="p14">
      <p:transition spd="slow" p14:dur="2000" advTm="24284"/>
    </mc:Choice>
    <mc:Fallback xmlns="">
      <p:transition spd="slow" advTm="242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6"/>
                                        </p:tgtEl>
                                        <p:attrNameLst>
                                          <p:attrName>style.color</p:attrName>
                                        </p:attrNameLst>
                                      </p:cBhvr>
                                      <p:to>
                                        <a:srgbClr val="C00000"/>
                                      </p:to>
                                    </p:animClr>
                                    <p:animClr clrSpc="rgb" dir="cw">
                                      <p:cBhvr>
                                        <p:cTn id="7" dur="500" fill="hold"/>
                                        <p:tgtEl>
                                          <p:spTgt spid="36"/>
                                        </p:tgtEl>
                                        <p:attrNameLst>
                                          <p:attrName>fillcolor</p:attrName>
                                        </p:attrNameLst>
                                      </p:cBhvr>
                                      <p:to>
                                        <a:srgbClr val="C00000"/>
                                      </p:to>
                                    </p:animClr>
                                    <p:set>
                                      <p:cBhvr>
                                        <p:cTn id="8" dur="500" fill="hold"/>
                                        <p:tgtEl>
                                          <p:spTgt spid="36"/>
                                        </p:tgtEl>
                                        <p:attrNameLst>
                                          <p:attrName>fill.type</p:attrName>
                                        </p:attrNameLst>
                                      </p:cBhvr>
                                      <p:to>
                                        <p:strVal val="solid"/>
                                      </p:to>
                                    </p:set>
                                    <p:set>
                                      <p:cBhvr>
                                        <p:cTn id="9" dur="500" fill="hold"/>
                                        <p:tgtEl>
                                          <p:spTgt spid="36"/>
                                        </p:tgtEl>
                                        <p:attrNameLst>
                                          <p:attrName>fill.on</p:attrName>
                                        </p:attrNameLst>
                                      </p:cBhvr>
                                      <p:to>
                                        <p:strVal val="true"/>
                                      </p:to>
                                    </p:set>
                                  </p:childTnLst>
                                </p:cTn>
                              </p:par>
                            </p:childTnLst>
                          </p:cTn>
                        </p:par>
                        <p:par>
                          <p:cTn id="10" fill="hold">
                            <p:stCondLst>
                              <p:cond delay="500"/>
                            </p:stCondLst>
                            <p:childTnLst>
                              <p:par>
                                <p:cTn id="11" presetID="19" presetClass="emph" presetSubtype="0" fill="hold" nodeType="afterEffect">
                                  <p:stCondLst>
                                    <p:cond delay="0"/>
                                  </p:stCondLst>
                                  <p:childTnLst>
                                    <p:animClr clrSpc="rgb" dir="cw">
                                      <p:cBhvr override="childStyle">
                                        <p:cTn id="12" dur="500" fill="hold"/>
                                        <p:tgtEl>
                                          <p:spTgt spid="33"/>
                                        </p:tgtEl>
                                        <p:attrNameLst>
                                          <p:attrName>style.color</p:attrName>
                                        </p:attrNameLst>
                                      </p:cBhvr>
                                      <p:to>
                                        <a:srgbClr val="C00000"/>
                                      </p:to>
                                    </p:animClr>
                                    <p:animClr clrSpc="rgb" dir="cw">
                                      <p:cBhvr>
                                        <p:cTn id="13" dur="500" fill="hold"/>
                                        <p:tgtEl>
                                          <p:spTgt spid="33"/>
                                        </p:tgtEl>
                                        <p:attrNameLst>
                                          <p:attrName>fillcolor</p:attrName>
                                        </p:attrNameLst>
                                      </p:cBhvr>
                                      <p:to>
                                        <a:srgbClr val="C00000"/>
                                      </p:to>
                                    </p:animClr>
                                    <p:set>
                                      <p:cBhvr>
                                        <p:cTn id="14" dur="500" fill="hold"/>
                                        <p:tgtEl>
                                          <p:spTgt spid="33"/>
                                        </p:tgtEl>
                                        <p:attrNameLst>
                                          <p:attrName>fill.type</p:attrName>
                                        </p:attrNameLst>
                                      </p:cBhvr>
                                      <p:to>
                                        <p:strVal val="solid"/>
                                      </p:to>
                                    </p:set>
                                    <p:set>
                                      <p:cBhvr>
                                        <p:cTn id="15" dur="500" fill="hold"/>
                                        <p:tgtEl>
                                          <p:spTgt spid="33"/>
                                        </p:tgtEl>
                                        <p:attrNameLst>
                                          <p:attrName>fill.on</p:attrName>
                                        </p:attrNameLst>
                                      </p:cBhvr>
                                      <p:to>
                                        <p:strVal val="true"/>
                                      </p:to>
                                    </p:set>
                                  </p:childTnLst>
                                </p:cTn>
                              </p:par>
                            </p:childTnLst>
                          </p:cTn>
                        </p:par>
                        <p:par>
                          <p:cTn id="16" fill="hold">
                            <p:stCondLst>
                              <p:cond delay="1000"/>
                            </p:stCondLst>
                            <p:childTnLst>
                              <p:par>
                                <p:cTn id="17" presetID="19" presetClass="emph" presetSubtype="0" fill="hold" nodeType="afterEffect">
                                  <p:stCondLst>
                                    <p:cond delay="0"/>
                                  </p:stCondLst>
                                  <p:childTnLst>
                                    <p:animClr clrSpc="rgb" dir="cw">
                                      <p:cBhvr override="childStyle">
                                        <p:cTn id="18" dur="500" fill="hold"/>
                                        <p:tgtEl>
                                          <p:spTgt spid="38"/>
                                        </p:tgtEl>
                                        <p:attrNameLst>
                                          <p:attrName>style.color</p:attrName>
                                        </p:attrNameLst>
                                      </p:cBhvr>
                                      <p:to>
                                        <a:srgbClr val="C00000"/>
                                      </p:to>
                                    </p:animClr>
                                    <p:animClr clrSpc="rgb" dir="cw">
                                      <p:cBhvr>
                                        <p:cTn id="19" dur="500" fill="hold"/>
                                        <p:tgtEl>
                                          <p:spTgt spid="38"/>
                                        </p:tgtEl>
                                        <p:attrNameLst>
                                          <p:attrName>fillcolor</p:attrName>
                                        </p:attrNameLst>
                                      </p:cBhvr>
                                      <p:to>
                                        <a:srgbClr val="C00000"/>
                                      </p:to>
                                    </p:animClr>
                                    <p:set>
                                      <p:cBhvr>
                                        <p:cTn id="20" dur="500" fill="hold"/>
                                        <p:tgtEl>
                                          <p:spTgt spid="38"/>
                                        </p:tgtEl>
                                        <p:attrNameLst>
                                          <p:attrName>fill.type</p:attrName>
                                        </p:attrNameLst>
                                      </p:cBhvr>
                                      <p:to>
                                        <p:strVal val="solid"/>
                                      </p:to>
                                    </p:set>
                                    <p:set>
                                      <p:cBhvr>
                                        <p:cTn id="21" dur="500" fill="hold"/>
                                        <p:tgtEl>
                                          <p:spTgt spid="38"/>
                                        </p:tgtEl>
                                        <p:attrNameLst>
                                          <p:attrName>fill.on</p:attrName>
                                        </p:attrNameLst>
                                      </p:cBhvr>
                                      <p:to>
                                        <p:strVal val="true"/>
                                      </p:to>
                                    </p:set>
                                  </p:childTnLst>
                                </p:cTn>
                              </p:par>
                            </p:childTnLst>
                          </p:cTn>
                        </p:par>
                        <p:par>
                          <p:cTn id="22" fill="hold">
                            <p:stCondLst>
                              <p:cond delay="1500"/>
                            </p:stCondLst>
                            <p:childTnLst>
                              <p:par>
                                <p:cTn id="23" presetID="19" presetClass="emph" presetSubtype="0" fill="hold" nodeType="afterEffect">
                                  <p:stCondLst>
                                    <p:cond delay="0"/>
                                  </p:stCondLst>
                                  <p:childTnLst>
                                    <p:animClr clrSpc="rgb" dir="cw">
                                      <p:cBhvr override="childStyle">
                                        <p:cTn id="24" dur="500" fill="hold"/>
                                        <p:tgtEl>
                                          <p:spTgt spid="37"/>
                                        </p:tgtEl>
                                        <p:attrNameLst>
                                          <p:attrName>style.color</p:attrName>
                                        </p:attrNameLst>
                                      </p:cBhvr>
                                      <p:to>
                                        <a:srgbClr val="C00000"/>
                                      </p:to>
                                    </p:animClr>
                                    <p:animClr clrSpc="rgb" dir="cw">
                                      <p:cBhvr>
                                        <p:cTn id="25" dur="500" fill="hold"/>
                                        <p:tgtEl>
                                          <p:spTgt spid="37"/>
                                        </p:tgtEl>
                                        <p:attrNameLst>
                                          <p:attrName>fillcolor</p:attrName>
                                        </p:attrNameLst>
                                      </p:cBhvr>
                                      <p:to>
                                        <a:srgbClr val="C00000"/>
                                      </p:to>
                                    </p:animClr>
                                    <p:set>
                                      <p:cBhvr>
                                        <p:cTn id="26" dur="500" fill="hold"/>
                                        <p:tgtEl>
                                          <p:spTgt spid="37"/>
                                        </p:tgtEl>
                                        <p:attrNameLst>
                                          <p:attrName>fill.type</p:attrName>
                                        </p:attrNameLst>
                                      </p:cBhvr>
                                      <p:to>
                                        <p:strVal val="solid"/>
                                      </p:to>
                                    </p:set>
                                    <p:set>
                                      <p:cBhvr>
                                        <p:cTn id="27" dur="500" fill="hold"/>
                                        <p:tgtEl>
                                          <p:spTgt spid="37"/>
                                        </p:tgtEl>
                                        <p:attrNameLst>
                                          <p:attrName>fill.on</p:attrName>
                                        </p:attrNameLst>
                                      </p:cBhvr>
                                      <p:to>
                                        <p:strVal val="true"/>
                                      </p:to>
                                    </p:set>
                                  </p:childTnLst>
                                </p:cTn>
                              </p:par>
                            </p:childTnLst>
                          </p:cTn>
                        </p:par>
                        <p:par>
                          <p:cTn id="28" fill="hold">
                            <p:stCondLst>
                              <p:cond delay="2000"/>
                            </p:stCondLst>
                            <p:childTnLst>
                              <p:par>
                                <p:cTn id="29" presetID="19" presetClass="emph" presetSubtype="0" fill="hold" nodeType="afterEffect">
                                  <p:stCondLst>
                                    <p:cond delay="0"/>
                                  </p:stCondLst>
                                  <p:childTnLst>
                                    <p:animClr clrSpc="rgb" dir="cw">
                                      <p:cBhvr override="childStyle">
                                        <p:cTn id="30" dur="500" fill="hold"/>
                                        <p:tgtEl>
                                          <p:spTgt spid="39"/>
                                        </p:tgtEl>
                                        <p:attrNameLst>
                                          <p:attrName>style.color</p:attrName>
                                        </p:attrNameLst>
                                      </p:cBhvr>
                                      <p:to>
                                        <a:srgbClr val="C00000"/>
                                      </p:to>
                                    </p:animClr>
                                    <p:animClr clrSpc="rgb" dir="cw">
                                      <p:cBhvr>
                                        <p:cTn id="31" dur="500" fill="hold"/>
                                        <p:tgtEl>
                                          <p:spTgt spid="39"/>
                                        </p:tgtEl>
                                        <p:attrNameLst>
                                          <p:attrName>fillcolor</p:attrName>
                                        </p:attrNameLst>
                                      </p:cBhvr>
                                      <p:to>
                                        <a:srgbClr val="C00000"/>
                                      </p:to>
                                    </p:animClr>
                                    <p:set>
                                      <p:cBhvr>
                                        <p:cTn id="32" dur="500" fill="hold"/>
                                        <p:tgtEl>
                                          <p:spTgt spid="39"/>
                                        </p:tgtEl>
                                        <p:attrNameLst>
                                          <p:attrName>fill.type</p:attrName>
                                        </p:attrNameLst>
                                      </p:cBhvr>
                                      <p:to>
                                        <p:strVal val="solid"/>
                                      </p:to>
                                    </p:set>
                                    <p:set>
                                      <p:cBhvr>
                                        <p:cTn id="33" dur="500" fill="hold"/>
                                        <p:tgtEl>
                                          <p:spTgt spid="39"/>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p:bldLst>
  </p:timing>
  <p:extLst>
    <p:ext uri="{E180D4A7-C9FB-4DFB-919C-405C955672EB}">
      <p14:showEvtLst xmlns:p14="http://schemas.microsoft.com/office/powerpoint/2010/main">
        <p14:playEvt time="0" objId="24"/>
        <p14:stopEvt time="24165" objId="2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0" y="434"/>
            <a:ext cx="7849707" cy="10287144"/>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2A1833C9-8176-22FC-4B27-AF6E042A67D9}"/>
              </a:ext>
            </a:extLst>
          </p:cNvPr>
          <p:cNvSpPr/>
          <p:nvPr/>
        </p:nvSpPr>
        <p:spPr>
          <a:xfrm>
            <a:off x="803626" y="14051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7" name="object 7">
            <a:extLst>
              <a:ext uri="{FF2B5EF4-FFF2-40B4-BE49-F238E27FC236}">
                <a16:creationId xmlns:a16="http://schemas.microsoft.com/office/drawing/2014/main" id="{3961CD2A-D00B-4996-F4A5-ED1C63606FC9}"/>
              </a:ext>
            </a:extLst>
          </p:cNvPr>
          <p:cNvSpPr txBox="1"/>
          <p:nvPr/>
        </p:nvSpPr>
        <p:spPr>
          <a:xfrm>
            <a:off x="586575" y="3759970"/>
            <a:ext cx="6518764" cy="2520404"/>
          </a:xfrm>
          <a:prstGeom prst="rect">
            <a:avLst/>
          </a:prstGeom>
        </p:spPr>
        <p:txBody>
          <a:bodyPr vert="horz" wrap="square" lIns="0" tIns="27149" rIns="0" bIns="0" rtlCol="0">
            <a:spAutoFit/>
          </a:bodyPr>
          <a:lstStyle/>
          <a:p>
            <a:pPr marL="10976" marR="4621" algn="ctr">
              <a:spcBef>
                <a:spcPts val="214"/>
              </a:spcBef>
              <a:tabLst>
                <a:tab pos="217200" algn="l"/>
              </a:tabLst>
            </a:pPr>
            <a:r>
              <a:rPr lang="fr-FR" sz="5400" b="1" dirty="0">
                <a:solidFill>
                  <a:schemeClr val="bg1"/>
                </a:solidFill>
                <a:latin typeface="Aptos" panose="020B0004020202020204" pitchFamily="34" charset="0"/>
                <a:cs typeface="Calibri" panose="020F0502020204030204" pitchFamily="34" charset="0"/>
              </a:rPr>
              <a:t>Quand faire un prélèvement urinaire ?</a:t>
            </a:r>
            <a:endParaRPr lang="fr-FR" sz="4800" dirty="0">
              <a:solidFill>
                <a:schemeClr val="bg1"/>
              </a:solidFill>
              <a:latin typeface="Aptos" panose="020B0004020202020204" pitchFamily="34" charset="0"/>
              <a:cs typeface="Calibri" panose="020F0502020204030204" pitchFamily="34" charset="0"/>
            </a:endParaRPr>
          </a:p>
        </p:txBody>
      </p:sp>
      <p:graphicFrame>
        <p:nvGraphicFramePr>
          <p:cNvPr id="3" name="Objet 2">
            <a:extLst>
              <a:ext uri="{FF2B5EF4-FFF2-40B4-BE49-F238E27FC236}">
                <a16:creationId xmlns:a16="http://schemas.microsoft.com/office/drawing/2014/main" id="{FB11E9A2-FDF4-83E0-9FA0-771076F863ED}"/>
              </a:ext>
            </a:extLst>
          </p:cNvPr>
          <p:cNvGraphicFramePr>
            <a:graphicFrameLocks noChangeAspect="1"/>
          </p:cNvGraphicFramePr>
          <p:nvPr>
            <p:extLst>
              <p:ext uri="{D42A27DB-BD31-4B8C-83A1-F6EECF244321}">
                <p14:modId xmlns:p14="http://schemas.microsoft.com/office/powerpoint/2010/main" val="341652367"/>
              </p:ext>
            </p:extLst>
          </p:nvPr>
        </p:nvGraphicFramePr>
        <p:xfrm>
          <a:off x="8653333" y="2148061"/>
          <a:ext cx="1862078" cy="2373494"/>
        </p:xfrm>
        <a:graphic>
          <a:graphicData uri="http://schemas.openxmlformats.org/presentationml/2006/ole">
            <mc:AlternateContent xmlns:mc="http://schemas.openxmlformats.org/markup-compatibility/2006">
              <mc:Choice xmlns:v="urn:schemas-microsoft-com:vml" Requires="v">
                <p:oleObj name="Image" r:id="rId4" imgW="4057099" imgH="5171904" progId="Photoshop.Image.11">
                  <p:embed/>
                </p:oleObj>
              </mc:Choice>
              <mc:Fallback>
                <p:oleObj name="Image" r:id="rId4" imgW="4057099" imgH="5171904" progId="Photoshop.Image.11">
                  <p:embed/>
                  <p:pic>
                    <p:nvPicPr>
                      <p:cNvPr id="17" name="Objet 16">
                        <a:extLst>
                          <a:ext uri="{FF2B5EF4-FFF2-40B4-BE49-F238E27FC236}">
                            <a16:creationId xmlns:a16="http://schemas.microsoft.com/office/drawing/2014/main" id="{431CFE88-AD04-CAA3-29FC-4B5127274612}"/>
                          </a:ext>
                        </a:extLst>
                      </p:cNvPr>
                      <p:cNvPicPr/>
                      <p:nvPr/>
                    </p:nvPicPr>
                    <p:blipFill>
                      <a:blip r:embed="rId5"/>
                      <a:stretch>
                        <a:fillRect/>
                      </a:stretch>
                    </p:blipFill>
                    <p:spPr>
                      <a:xfrm>
                        <a:off x="8653333" y="2148061"/>
                        <a:ext cx="1862078" cy="2373494"/>
                      </a:xfrm>
                      <a:prstGeom prst="rect">
                        <a:avLst/>
                      </a:prstGeom>
                    </p:spPr>
                  </p:pic>
                </p:oleObj>
              </mc:Fallback>
            </mc:AlternateContent>
          </a:graphicData>
        </a:graphic>
      </p:graphicFrame>
      <p:pic>
        <p:nvPicPr>
          <p:cNvPr id="8" name="Image 7">
            <a:extLst>
              <a:ext uri="{FF2B5EF4-FFF2-40B4-BE49-F238E27FC236}">
                <a16:creationId xmlns:a16="http://schemas.microsoft.com/office/drawing/2014/main" id="{9D7CFEC7-DDAB-1262-0229-A6CA5C4A4E0A}"/>
              </a:ext>
            </a:extLst>
          </p:cNvPr>
          <p:cNvPicPr>
            <a:picLocks noChangeAspect="1"/>
          </p:cNvPicPr>
          <p:nvPr/>
        </p:nvPicPr>
        <p:blipFill>
          <a:blip r:embed="rId6"/>
          <a:srcRect t="24146" b="10848"/>
          <a:stretch>
            <a:fillRect/>
          </a:stretch>
        </p:blipFill>
        <p:spPr>
          <a:xfrm rot="17502499">
            <a:off x="10983286" y="2516231"/>
            <a:ext cx="2465919" cy="1603006"/>
          </a:xfrm>
          <a:prstGeom prst="rect">
            <a:avLst/>
          </a:prstGeom>
        </p:spPr>
      </p:pic>
      <p:sp>
        <p:nvSpPr>
          <p:cNvPr id="9" name="ZoneTexte 8">
            <a:extLst>
              <a:ext uri="{FF2B5EF4-FFF2-40B4-BE49-F238E27FC236}">
                <a16:creationId xmlns:a16="http://schemas.microsoft.com/office/drawing/2014/main" id="{84C9AC00-31F2-9446-5F35-1CC38874BC6F}"/>
              </a:ext>
            </a:extLst>
          </p:cNvPr>
          <p:cNvSpPr txBox="1"/>
          <p:nvPr/>
        </p:nvSpPr>
        <p:spPr>
          <a:xfrm>
            <a:off x="8541779" y="627851"/>
            <a:ext cx="8935506" cy="553998"/>
          </a:xfrm>
          <a:prstGeom prst="rect">
            <a:avLst/>
          </a:prstGeom>
          <a:noFill/>
        </p:spPr>
        <p:txBody>
          <a:bodyPr wrap="square" rtlCol="0">
            <a:spAutoFit/>
          </a:bodyPr>
          <a:lstStyle/>
          <a:p>
            <a:pPr algn="ctr"/>
            <a:r>
              <a:rPr lang="fr-FR" sz="3000" b="1" dirty="0">
                <a:solidFill>
                  <a:srgbClr val="C00000"/>
                </a:solidFill>
                <a:latin typeface="Aptos" panose="020B0004020202020204" pitchFamily="34" charset="0"/>
              </a:rPr>
              <a:t>Urines foncées / malodorantes</a:t>
            </a:r>
          </a:p>
        </p:txBody>
      </p:sp>
      <p:sp>
        <p:nvSpPr>
          <p:cNvPr id="10" name="Flèche : bas 9">
            <a:extLst>
              <a:ext uri="{FF2B5EF4-FFF2-40B4-BE49-F238E27FC236}">
                <a16:creationId xmlns:a16="http://schemas.microsoft.com/office/drawing/2014/main" id="{20F7F3C9-3CAE-11ED-D161-D53CEA0B4DB8}"/>
              </a:ext>
            </a:extLst>
          </p:cNvPr>
          <p:cNvSpPr/>
          <p:nvPr/>
        </p:nvSpPr>
        <p:spPr>
          <a:xfrm rot="16200000">
            <a:off x="14089612" y="2871262"/>
            <a:ext cx="573946" cy="1026094"/>
          </a:xfrm>
          <a:prstGeom prst="down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7ACC0257-5765-6AD0-6756-E4BDA50B0DF8}"/>
              </a:ext>
            </a:extLst>
          </p:cNvPr>
          <p:cNvSpPr txBox="1"/>
          <p:nvPr/>
        </p:nvSpPr>
        <p:spPr>
          <a:xfrm>
            <a:off x="15093138" y="3114153"/>
            <a:ext cx="4152275" cy="523220"/>
          </a:xfrm>
          <a:prstGeom prst="rect">
            <a:avLst/>
          </a:prstGeom>
          <a:noFill/>
        </p:spPr>
        <p:txBody>
          <a:bodyPr wrap="square" rtlCol="0">
            <a:spAutoFit/>
          </a:bodyPr>
          <a:lstStyle/>
          <a:p>
            <a:r>
              <a:rPr lang="fr-FR" sz="2800" b="1" dirty="0">
                <a:solidFill>
                  <a:srgbClr val="14387F"/>
                </a:solidFill>
                <a:latin typeface="Aptos" panose="020B0004020202020204" pitchFamily="34" charset="0"/>
              </a:rPr>
              <a:t>déshydratation</a:t>
            </a:r>
          </a:p>
        </p:txBody>
      </p:sp>
      <p:pic>
        <p:nvPicPr>
          <p:cNvPr id="13" name="Image 12">
            <a:extLst>
              <a:ext uri="{FF2B5EF4-FFF2-40B4-BE49-F238E27FC236}">
                <a16:creationId xmlns:a16="http://schemas.microsoft.com/office/drawing/2014/main" id="{ECE12046-1389-0656-77AB-877A19D9EFE7}"/>
              </a:ext>
            </a:extLst>
          </p:cNvPr>
          <p:cNvPicPr>
            <a:picLocks noChangeAspect="1"/>
          </p:cNvPicPr>
          <p:nvPr/>
        </p:nvPicPr>
        <p:blipFill>
          <a:blip r:embed="rId7"/>
          <a:stretch>
            <a:fillRect/>
          </a:stretch>
        </p:blipFill>
        <p:spPr>
          <a:xfrm rot="21183722">
            <a:off x="10960570" y="2140649"/>
            <a:ext cx="2354171" cy="2354171"/>
          </a:xfrm>
          <a:prstGeom prst="rect">
            <a:avLst/>
          </a:prstGeom>
        </p:spPr>
      </p:pic>
      <p:sp>
        <p:nvSpPr>
          <p:cNvPr id="14" name="ZoneTexte 13">
            <a:extLst>
              <a:ext uri="{FF2B5EF4-FFF2-40B4-BE49-F238E27FC236}">
                <a16:creationId xmlns:a16="http://schemas.microsoft.com/office/drawing/2014/main" id="{13E4018B-02F1-80CE-2349-5CD56A8E6E42}"/>
              </a:ext>
            </a:extLst>
          </p:cNvPr>
          <p:cNvSpPr txBox="1"/>
          <p:nvPr/>
        </p:nvSpPr>
        <p:spPr>
          <a:xfrm>
            <a:off x="10048109" y="6962279"/>
            <a:ext cx="3024336" cy="553998"/>
          </a:xfrm>
          <a:prstGeom prst="rect">
            <a:avLst/>
          </a:prstGeom>
          <a:noFill/>
        </p:spPr>
        <p:txBody>
          <a:bodyPr wrap="square" rtlCol="0">
            <a:spAutoFit/>
          </a:bodyPr>
          <a:lstStyle/>
          <a:p>
            <a:pPr algn="ctr"/>
            <a:r>
              <a:rPr lang="fr-FR" sz="3000" b="1" dirty="0">
                <a:solidFill>
                  <a:srgbClr val="C00000"/>
                </a:solidFill>
                <a:latin typeface="Aptos" panose="020B0004020202020204" pitchFamily="34" charset="0"/>
              </a:rPr>
              <a:t>Chutes</a:t>
            </a:r>
          </a:p>
        </p:txBody>
      </p:sp>
      <p:sp>
        <p:nvSpPr>
          <p:cNvPr id="15" name="ZoneTexte 14">
            <a:extLst>
              <a:ext uri="{FF2B5EF4-FFF2-40B4-BE49-F238E27FC236}">
                <a16:creationId xmlns:a16="http://schemas.microsoft.com/office/drawing/2014/main" id="{BF77FF46-9445-4D3F-09CF-20EEDDB3387A}"/>
              </a:ext>
            </a:extLst>
          </p:cNvPr>
          <p:cNvSpPr txBox="1"/>
          <p:nvPr/>
        </p:nvSpPr>
        <p:spPr>
          <a:xfrm>
            <a:off x="9503368" y="6296411"/>
            <a:ext cx="3024336" cy="553998"/>
          </a:xfrm>
          <a:prstGeom prst="rect">
            <a:avLst/>
          </a:prstGeom>
          <a:noFill/>
        </p:spPr>
        <p:txBody>
          <a:bodyPr wrap="square" rtlCol="0">
            <a:spAutoFit/>
          </a:bodyPr>
          <a:lstStyle/>
          <a:p>
            <a:pPr algn="ctr"/>
            <a:r>
              <a:rPr lang="fr-FR" sz="3000" b="1" dirty="0">
                <a:solidFill>
                  <a:srgbClr val="C00000"/>
                </a:solidFill>
                <a:latin typeface="Aptos" panose="020B0004020202020204" pitchFamily="34" charset="0"/>
              </a:rPr>
              <a:t>Fièvre</a:t>
            </a:r>
          </a:p>
        </p:txBody>
      </p:sp>
      <p:sp>
        <p:nvSpPr>
          <p:cNvPr id="16" name="ZoneTexte 15">
            <a:extLst>
              <a:ext uri="{FF2B5EF4-FFF2-40B4-BE49-F238E27FC236}">
                <a16:creationId xmlns:a16="http://schemas.microsoft.com/office/drawing/2014/main" id="{938804F6-1621-8476-D1B4-C7A86106C9EB}"/>
              </a:ext>
            </a:extLst>
          </p:cNvPr>
          <p:cNvSpPr txBox="1"/>
          <p:nvPr/>
        </p:nvSpPr>
        <p:spPr>
          <a:xfrm>
            <a:off x="11337013" y="8400683"/>
            <a:ext cx="3024336" cy="553998"/>
          </a:xfrm>
          <a:prstGeom prst="rect">
            <a:avLst/>
          </a:prstGeom>
          <a:noFill/>
        </p:spPr>
        <p:txBody>
          <a:bodyPr wrap="square" rtlCol="0">
            <a:spAutoFit/>
          </a:bodyPr>
          <a:lstStyle/>
          <a:p>
            <a:pPr algn="ctr"/>
            <a:r>
              <a:rPr lang="fr-FR" sz="3000" b="1" dirty="0">
                <a:solidFill>
                  <a:srgbClr val="C00000"/>
                </a:solidFill>
                <a:latin typeface="Aptos" panose="020B0004020202020204" pitchFamily="34" charset="0"/>
              </a:rPr>
              <a:t>Confusion</a:t>
            </a:r>
            <a:endParaRPr lang="fr-FR" sz="4050" b="1" dirty="0">
              <a:solidFill>
                <a:srgbClr val="C00000"/>
              </a:solidFill>
              <a:latin typeface="Aptos" panose="020B0004020202020204" pitchFamily="34" charset="0"/>
            </a:endParaRPr>
          </a:p>
        </p:txBody>
      </p:sp>
      <p:sp>
        <p:nvSpPr>
          <p:cNvPr id="17" name="ZoneTexte 16">
            <a:extLst>
              <a:ext uri="{FF2B5EF4-FFF2-40B4-BE49-F238E27FC236}">
                <a16:creationId xmlns:a16="http://schemas.microsoft.com/office/drawing/2014/main" id="{28354F1A-BAA7-1A6C-7974-C117209517BA}"/>
              </a:ext>
            </a:extLst>
          </p:cNvPr>
          <p:cNvSpPr txBox="1"/>
          <p:nvPr/>
        </p:nvSpPr>
        <p:spPr>
          <a:xfrm>
            <a:off x="11260649" y="7666263"/>
            <a:ext cx="2171700" cy="553998"/>
          </a:xfrm>
          <a:prstGeom prst="rect">
            <a:avLst/>
          </a:prstGeom>
          <a:noFill/>
        </p:spPr>
        <p:txBody>
          <a:bodyPr wrap="square" rtlCol="0">
            <a:spAutoFit/>
          </a:bodyPr>
          <a:lstStyle/>
          <a:p>
            <a:pPr algn="ctr"/>
            <a:r>
              <a:rPr lang="fr-FR" sz="3000" b="1" dirty="0">
                <a:solidFill>
                  <a:srgbClr val="C00000"/>
                </a:solidFill>
                <a:latin typeface="Aptos" panose="020B0004020202020204" pitchFamily="34" charset="0"/>
              </a:rPr>
              <a:t>Altération</a:t>
            </a:r>
          </a:p>
        </p:txBody>
      </p:sp>
      <p:pic>
        <p:nvPicPr>
          <p:cNvPr id="18" name="Picture 2" descr="C:\Users\medqual1\Desktop\traffic-sign-38589_960_720-removebg-preview.png">
            <a:extLst>
              <a:ext uri="{FF2B5EF4-FFF2-40B4-BE49-F238E27FC236}">
                <a16:creationId xmlns:a16="http://schemas.microsoft.com/office/drawing/2014/main" id="{59A3AE45-9B73-FB5E-5587-BBA6025B30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3333" y="6597338"/>
            <a:ext cx="2738294" cy="24043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coins arrondis 18">
            <a:extLst>
              <a:ext uri="{FF2B5EF4-FFF2-40B4-BE49-F238E27FC236}">
                <a16:creationId xmlns:a16="http://schemas.microsoft.com/office/drawing/2014/main" id="{45DEB8BF-DBEF-12DB-BBF9-0792EBCA6ECD}"/>
              </a:ext>
            </a:extLst>
          </p:cNvPr>
          <p:cNvSpPr/>
          <p:nvPr/>
        </p:nvSpPr>
        <p:spPr>
          <a:xfrm>
            <a:off x="14540459" y="5711254"/>
            <a:ext cx="3160966" cy="734422"/>
          </a:xfrm>
          <a:prstGeom prst="roundRect">
            <a:avLst/>
          </a:prstGeom>
          <a:solidFill>
            <a:srgbClr val="DBE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rPr>
              <a:t>Evaluer</a:t>
            </a:r>
            <a:endParaRPr lang="fr-FR" dirty="0">
              <a:solidFill>
                <a:srgbClr val="14387F"/>
              </a:solidFill>
            </a:endParaRPr>
          </a:p>
        </p:txBody>
      </p:sp>
      <p:sp>
        <p:nvSpPr>
          <p:cNvPr id="25" name="Rectangle : coins arrondis 24">
            <a:extLst>
              <a:ext uri="{FF2B5EF4-FFF2-40B4-BE49-F238E27FC236}">
                <a16:creationId xmlns:a16="http://schemas.microsoft.com/office/drawing/2014/main" id="{CFBC2807-6544-41CC-272D-939341673D90}"/>
              </a:ext>
            </a:extLst>
          </p:cNvPr>
          <p:cNvSpPr/>
          <p:nvPr/>
        </p:nvSpPr>
        <p:spPr>
          <a:xfrm>
            <a:off x="14540459" y="6660360"/>
            <a:ext cx="3160966" cy="734422"/>
          </a:xfrm>
          <a:prstGeom prst="roundRect">
            <a:avLst/>
          </a:prstGeom>
          <a:solidFill>
            <a:srgbClr val="DBE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rPr>
              <a:t>Hydrater</a:t>
            </a:r>
            <a:endParaRPr lang="fr-FR" dirty="0">
              <a:solidFill>
                <a:srgbClr val="14387F"/>
              </a:solidFill>
            </a:endParaRPr>
          </a:p>
        </p:txBody>
      </p:sp>
      <p:sp>
        <p:nvSpPr>
          <p:cNvPr id="26" name="Rectangle : coins arrondis 25">
            <a:extLst>
              <a:ext uri="{FF2B5EF4-FFF2-40B4-BE49-F238E27FC236}">
                <a16:creationId xmlns:a16="http://schemas.microsoft.com/office/drawing/2014/main" id="{46CBAC35-76D2-FE0D-A090-67E2E053F753}"/>
              </a:ext>
            </a:extLst>
          </p:cNvPr>
          <p:cNvSpPr/>
          <p:nvPr/>
        </p:nvSpPr>
        <p:spPr>
          <a:xfrm>
            <a:off x="14540459" y="7609466"/>
            <a:ext cx="3160966" cy="734422"/>
          </a:xfrm>
          <a:prstGeom prst="roundRect">
            <a:avLst/>
          </a:prstGeom>
          <a:solidFill>
            <a:srgbClr val="DBE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rPr>
              <a:t>Surveiller</a:t>
            </a:r>
            <a:endParaRPr lang="fr-FR" dirty="0">
              <a:solidFill>
                <a:srgbClr val="14387F"/>
              </a:solidFill>
            </a:endParaRPr>
          </a:p>
        </p:txBody>
      </p:sp>
      <p:sp>
        <p:nvSpPr>
          <p:cNvPr id="27" name="Rectangle : coins arrondis 26">
            <a:extLst>
              <a:ext uri="{FF2B5EF4-FFF2-40B4-BE49-F238E27FC236}">
                <a16:creationId xmlns:a16="http://schemas.microsoft.com/office/drawing/2014/main" id="{B2ABD036-23C8-DCED-37C3-7B45755B88D6}"/>
              </a:ext>
            </a:extLst>
          </p:cNvPr>
          <p:cNvSpPr/>
          <p:nvPr/>
        </p:nvSpPr>
        <p:spPr>
          <a:xfrm>
            <a:off x="14540459" y="8558572"/>
            <a:ext cx="3160966" cy="734422"/>
          </a:xfrm>
          <a:prstGeom prst="roundRect">
            <a:avLst/>
          </a:prstGeom>
          <a:solidFill>
            <a:srgbClr val="DBE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rPr>
              <a:t>Réévaluer</a:t>
            </a:r>
            <a:endParaRPr lang="fr-FR" dirty="0">
              <a:solidFill>
                <a:srgbClr val="14387F"/>
              </a:solidFill>
            </a:endParaRPr>
          </a:p>
        </p:txBody>
      </p:sp>
      <p:pic>
        <p:nvPicPr>
          <p:cNvPr id="20" name="Image 19">
            <a:extLst>
              <a:ext uri="{FF2B5EF4-FFF2-40B4-BE49-F238E27FC236}">
                <a16:creationId xmlns:a16="http://schemas.microsoft.com/office/drawing/2014/main" id="{56214662-899F-BC9E-C8AB-C26C42E9E3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489" y="9358561"/>
            <a:ext cx="2195022" cy="579736"/>
          </a:xfrm>
          <a:prstGeom prst="rect">
            <a:avLst/>
          </a:prstGeom>
        </p:spPr>
      </p:pic>
    </p:spTree>
    <p:custDataLst>
      <p:tags r:id="rId1"/>
    </p:custDataLst>
    <p:extLst>
      <p:ext uri="{BB962C8B-B14F-4D97-AF65-F5344CB8AC3E}">
        <p14:creationId xmlns:p14="http://schemas.microsoft.com/office/powerpoint/2010/main" val="10028788"/>
      </p:ext>
    </p:extLst>
  </p:cSld>
  <p:clrMapOvr>
    <a:masterClrMapping/>
  </p:clrMapOvr>
  <mc:AlternateContent xmlns:mc="http://schemas.openxmlformats.org/markup-compatibility/2006" xmlns:p14="http://schemas.microsoft.com/office/powerpoint/2010/main">
    <mc:Choice Requires="p14">
      <p:transition spd="slow" p14:dur="2000" advTm="72330"/>
    </mc:Choice>
    <mc:Fallback xmlns="">
      <p:transition spd="slow" advTm="723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par>
                          <p:cTn id="24" fill="hold">
                            <p:stCondLst>
                              <p:cond delay="1000"/>
                            </p:stCondLst>
                            <p:childTnLst>
                              <p:par>
                                <p:cTn id="25" presetID="18" presetClass="entr" presetSubtype="1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par>
                          <p:cTn id="28" fill="hold">
                            <p:stCondLst>
                              <p:cond delay="1500"/>
                            </p:stCondLst>
                            <p:childTnLst>
                              <p:par>
                                <p:cTn id="29" presetID="18" presetClass="entr" presetSubtype="1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1000"/>
                                        <p:tgtEl>
                                          <p:spTgt spid="17"/>
                                        </p:tgtEl>
                                      </p:cBhvr>
                                    </p:animEffect>
                                  </p:childTnLst>
                                </p:cTn>
                              </p:par>
                            </p:childTnLst>
                          </p:cTn>
                        </p:par>
                        <p:par>
                          <p:cTn id="32" fill="hold">
                            <p:stCondLst>
                              <p:cond delay="2500"/>
                            </p:stCondLst>
                            <p:childTnLst>
                              <p:par>
                                <p:cTn id="33" presetID="18" presetClass="entr" presetSubtype="1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Left)">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1000"/>
                                        <p:tgtEl>
                                          <p:spTgt spid="19"/>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1000"/>
                                        <p:tgtEl>
                                          <p:spTgt spid="25"/>
                                        </p:tgtEl>
                                      </p:cBhvr>
                                    </p:animEffect>
                                  </p:childTnLst>
                                </p:cTn>
                              </p:par>
                            </p:childTnLst>
                          </p:cTn>
                        </p:par>
                        <p:par>
                          <p:cTn id="45" fill="hold">
                            <p:stCondLst>
                              <p:cond delay="2000"/>
                            </p:stCondLst>
                            <p:childTnLst>
                              <p:par>
                                <p:cTn id="46" presetID="16" presetClass="entr" presetSubtype="21"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1000"/>
                                        <p:tgtEl>
                                          <p:spTgt spid="26"/>
                                        </p:tgtEl>
                                      </p:cBhvr>
                                    </p:animEffect>
                                  </p:childTnLst>
                                </p:cTn>
                              </p:par>
                            </p:childTnLst>
                          </p:cTn>
                        </p:par>
                        <p:par>
                          <p:cTn id="49" fill="hold">
                            <p:stCondLst>
                              <p:cond delay="3000"/>
                            </p:stCondLst>
                            <p:childTnLst>
                              <p:par>
                                <p:cTn id="50" presetID="16" presetClass="entr" presetSubtype="21"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P spid="17" grpId="0"/>
      <p:bldP spid="19" grpId="0" animBg="1"/>
      <p:bldP spid="25" grpId="0" animBg="1"/>
      <p:bldP spid="26" grpId="0" animBg="1"/>
      <p:bldP spid="27" grpId="0" animBg="1"/>
    </p:bldLst>
  </p:timing>
  <p:extLst>
    <p:ext uri="{E180D4A7-C9FB-4DFB-919C-405C955672EB}">
      <p14:showEvtLst xmlns:p14="http://schemas.microsoft.com/office/powerpoint/2010/main">
        <p14:playEvt time="0" objId="21"/>
        <p14:stopEvt time="71103" objId="21"/>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30B1F8C2-7A2C-FC9B-83FC-19E20C649D60}"/>
              </a:ext>
            </a:extLst>
          </p:cNvPr>
          <p:cNvGrpSpPr>
            <a:grpSpLocks/>
          </p:cNvGrpSpPr>
          <p:nvPr/>
        </p:nvGrpSpPr>
        <p:grpSpPr>
          <a:xfrm>
            <a:off x="0" y="1011"/>
            <a:ext cx="18288000" cy="10287144"/>
            <a:chOff x="5373" y="635"/>
            <a:chExt cx="20104100" cy="11308715"/>
          </a:xfrm>
        </p:grpSpPr>
        <p:sp>
          <p:nvSpPr>
            <p:cNvPr id="10" name="object 2">
              <a:extLst>
                <a:ext uri="{FF2B5EF4-FFF2-40B4-BE49-F238E27FC236}">
                  <a16:creationId xmlns:a16="http://schemas.microsoft.com/office/drawing/2014/main" id="{A436BF94-5FF4-360F-C134-A9D269AFF54E}"/>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11" name="object 3">
              <a:extLst>
                <a:ext uri="{FF2B5EF4-FFF2-40B4-BE49-F238E27FC236}">
                  <a16:creationId xmlns:a16="http://schemas.microsoft.com/office/drawing/2014/main" id="{31130389-3BF0-2AE9-D618-023922705AE9}"/>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12" name="object 4">
            <a:extLst>
              <a:ext uri="{FF2B5EF4-FFF2-40B4-BE49-F238E27FC236}">
                <a16:creationId xmlns:a16="http://schemas.microsoft.com/office/drawing/2014/main" id="{C65D4722-C4EB-8AA1-236E-4E6899BE28BE}"/>
              </a:ext>
            </a:extLst>
          </p:cNvPr>
          <p:cNvSpPr txBox="1">
            <a:spLocks/>
          </p:cNvSpPr>
          <p:nvPr/>
        </p:nvSpPr>
        <p:spPr>
          <a:xfrm>
            <a:off x="1241129" y="454077"/>
            <a:ext cx="15805314" cy="1265296"/>
          </a:xfrm>
          <a:prstGeom prst="rect">
            <a:avLst/>
          </a:prstGeom>
        </p:spPr>
        <p:txBody>
          <a:bodyPr vert="horz" wrap="square" lIns="0" tIns="13285" rIns="0" bIns="0" rtlCol="0">
            <a:spAutoFit/>
          </a:bodyPr>
          <a:lstStyle>
            <a:lvl1pPr>
              <a:defRPr b="0" i="0">
                <a:latin typeface="Calibri" panose="020F0502020204030204" pitchFamily="34" charset="0"/>
                <a:ea typeface="+mj-ea"/>
                <a:cs typeface="Calibri" panose="020F0502020204030204" pitchFamily="34" charset="0"/>
              </a:defRPr>
            </a:lvl1pPr>
          </a:lstStyle>
          <a:p>
            <a:pPr algn="ctr">
              <a:lnSpc>
                <a:spcPct val="150000"/>
              </a:lnSpc>
            </a:pPr>
            <a:r>
              <a:rPr lang="fr-FR" sz="6000" dirty="0">
                <a:solidFill>
                  <a:srgbClr val="1E3D7D"/>
                </a:solidFill>
                <a:latin typeface="Aptos" panose="020B0004020202020204" pitchFamily="34" charset="0"/>
              </a:rPr>
              <a:t>A retenir…</a:t>
            </a:r>
          </a:p>
        </p:txBody>
      </p:sp>
      <p:sp>
        <p:nvSpPr>
          <p:cNvPr id="13" name="Rectangle : coins arrondis 12">
            <a:extLst>
              <a:ext uri="{FF2B5EF4-FFF2-40B4-BE49-F238E27FC236}">
                <a16:creationId xmlns:a16="http://schemas.microsoft.com/office/drawing/2014/main" id="{481B845A-12CB-C1A5-0F50-085087924A98}"/>
              </a:ext>
            </a:extLst>
          </p:cNvPr>
          <p:cNvSpPr/>
          <p:nvPr/>
        </p:nvSpPr>
        <p:spPr>
          <a:xfrm>
            <a:off x="2177693" y="2145266"/>
            <a:ext cx="13932614" cy="1932057"/>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latin typeface="Aptos" panose="020B0004020202020204" pitchFamily="34" charset="0"/>
              </a:rPr>
              <a:t>Avoir une bactérie dans les urines ce n’est pas forcément grave</a:t>
            </a:r>
          </a:p>
        </p:txBody>
      </p:sp>
      <p:pic>
        <p:nvPicPr>
          <p:cNvPr id="14" name="Image 13">
            <a:extLst>
              <a:ext uri="{FF2B5EF4-FFF2-40B4-BE49-F238E27FC236}">
                <a16:creationId xmlns:a16="http://schemas.microsoft.com/office/drawing/2014/main" id="{945CC450-18E2-E706-DE33-4F31CB94D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2" name="Rectangle : coins arrondis 1">
            <a:extLst>
              <a:ext uri="{FF2B5EF4-FFF2-40B4-BE49-F238E27FC236}">
                <a16:creationId xmlns:a16="http://schemas.microsoft.com/office/drawing/2014/main" id="{74F18BA5-DC38-E1D6-D7A7-4D0FDCD7B7B1}"/>
              </a:ext>
            </a:extLst>
          </p:cNvPr>
          <p:cNvSpPr/>
          <p:nvPr/>
        </p:nvSpPr>
        <p:spPr>
          <a:xfrm>
            <a:off x="2177693" y="4283195"/>
            <a:ext cx="13932614" cy="1932057"/>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latin typeface="Aptos" panose="020B0004020202020204" pitchFamily="34" charset="0"/>
              </a:rPr>
              <a:t>La colonisation n’est pas synonyme d’infection : </a:t>
            </a:r>
          </a:p>
          <a:p>
            <a:pPr algn="ctr"/>
            <a:r>
              <a:rPr lang="fr-FR" sz="3600" dirty="0">
                <a:solidFill>
                  <a:srgbClr val="14387F"/>
                </a:solidFill>
                <a:latin typeface="Aptos" panose="020B0004020202020204" pitchFamily="34" charset="0"/>
              </a:rPr>
              <a:t>pas d’antibiotique, au contraire ! </a:t>
            </a:r>
          </a:p>
        </p:txBody>
      </p:sp>
      <p:sp>
        <p:nvSpPr>
          <p:cNvPr id="4" name="Rectangle : coins arrondis 3">
            <a:extLst>
              <a:ext uri="{FF2B5EF4-FFF2-40B4-BE49-F238E27FC236}">
                <a16:creationId xmlns:a16="http://schemas.microsoft.com/office/drawing/2014/main" id="{E0247F1F-AD01-F139-1A26-C5ECF88745F6}"/>
              </a:ext>
            </a:extLst>
          </p:cNvPr>
          <p:cNvSpPr/>
          <p:nvPr/>
        </p:nvSpPr>
        <p:spPr>
          <a:xfrm>
            <a:off x="2177479" y="6436115"/>
            <a:ext cx="13932614" cy="1932057"/>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14387F"/>
                </a:solidFill>
                <a:latin typeface="Aptos" panose="020B0004020202020204" pitchFamily="34" charset="0"/>
              </a:rPr>
              <a:t>Pas de risque à patienter chez un résident qui va bien</a:t>
            </a:r>
          </a:p>
        </p:txBody>
      </p:sp>
      <p:pic>
        <p:nvPicPr>
          <p:cNvPr id="17" name="Image 16">
            <a:extLst>
              <a:ext uri="{FF2B5EF4-FFF2-40B4-BE49-F238E27FC236}">
                <a16:creationId xmlns:a16="http://schemas.microsoft.com/office/drawing/2014/main" id="{8915D8DD-AC6E-6DB1-EDFB-FEAE0A1DC54D}"/>
              </a:ext>
            </a:extLst>
          </p:cNvPr>
          <p:cNvPicPr>
            <a:picLocks noChangeAspect="1"/>
          </p:cNvPicPr>
          <p:nvPr/>
        </p:nvPicPr>
        <p:blipFill>
          <a:blip r:embed="rId3"/>
          <a:srcRect l="37460" t="52719" r="26393"/>
          <a:stretch>
            <a:fillRect/>
          </a:stretch>
        </p:blipFill>
        <p:spPr>
          <a:xfrm>
            <a:off x="10966867" y="71951"/>
            <a:ext cx="2598753" cy="2374132"/>
          </a:xfrm>
          <a:prstGeom prst="rect">
            <a:avLst/>
          </a:prstGeom>
        </p:spPr>
      </p:pic>
    </p:spTree>
    <p:extLst>
      <p:ext uri="{BB962C8B-B14F-4D97-AF65-F5344CB8AC3E}">
        <p14:creationId xmlns:p14="http://schemas.microsoft.com/office/powerpoint/2010/main" val="3081053434"/>
      </p:ext>
    </p:extLst>
  </p:cSld>
  <p:clrMapOvr>
    <a:masterClrMapping/>
  </p:clrMapOvr>
  <mc:AlternateContent xmlns:mc="http://schemas.openxmlformats.org/markup-compatibility/2006" xmlns:p14="http://schemas.microsoft.com/office/powerpoint/2010/main">
    <mc:Choice Requires="p14">
      <p:transition spd="slow" p14:dur="2000" advTm="18769"/>
    </mc:Choice>
    <mc:Fallback xmlns="">
      <p:transition spd="slow" advTm="18769"/>
    </mc:Fallback>
  </mc:AlternateContent>
  <p:extLst>
    <p:ext uri="{E180D4A7-C9FB-4DFB-919C-405C955672EB}">
      <p14:showEvtLst xmlns:p14="http://schemas.microsoft.com/office/powerpoint/2010/main">
        <p14:playEvt time="0" objId="15"/>
        <p14:stopEvt time="18288" objId="1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9AC9E-E5C3-3910-0FF7-3B58B4C57F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7C0AA7-7DD8-11E7-7C63-50F4548D93AD}"/>
              </a:ext>
            </a:extLst>
          </p:cNvPr>
          <p:cNvSpPr/>
          <p:nvPr/>
        </p:nvSpPr>
        <p:spPr>
          <a:xfrm>
            <a:off x="0" y="434"/>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dirty="0"/>
          </a:p>
        </p:txBody>
      </p:sp>
      <p:sp>
        <p:nvSpPr>
          <p:cNvPr id="14" name="object 14">
            <a:extLst>
              <a:ext uri="{FF2B5EF4-FFF2-40B4-BE49-F238E27FC236}">
                <a16:creationId xmlns:a16="http://schemas.microsoft.com/office/drawing/2014/main" id="{E747EE8A-3518-6D0E-D31F-E66D525F6289}"/>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25" name="object 2">
            <a:extLst>
              <a:ext uri="{FF2B5EF4-FFF2-40B4-BE49-F238E27FC236}">
                <a16:creationId xmlns:a16="http://schemas.microsoft.com/office/drawing/2014/main" id="{503C8E28-D2F0-9A05-5146-B56BFE48686E}"/>
              </a:ext>
            </a:extLst>
          </p:cNvPr>
          <p:cNvSpPr txBox="1">
            <a:spLocks noGrp="1"/>
          </p:cNvSpPr>
          <p:nvPr>
            <p:ph type="title"/>
          </p:nvPr>
        </p:nvSpPr>
        <p:spPr>
          <a:xfrm>
            <a:off x="2454866" y="785958"/>
            <a:ext cx="13279687" cy="6983004"/>
          </a:xfrm>
          <a:prstGeom prst="rect">
            <a:avLst/>
          </a:prstGeom>
        </p:spPr>
        <p:txBody>
          <a:bodyPr vert="horz" wrap="square" lIns="0" tIns="544134" rIns="0" bIns="0" rtlCol="0" anchor="ctr">
            <a:spAutoFit/>
          </a:bodyPr>
          <a:lstStyle/>
          <a:p>
            <a:pPr algn="ctr"/>
            <a:r>
              <a:rPr lang="fr-FR" sz="8000" dirty="0">
                <a:solidFill>
                  <a:srgbClr val="FFFFFF"/>
                </a:solidFill>
                <a:latin typeface="Aptos" panose="020B0004020202020204" pitchFamily="34" charset="0"/>
              </a:rPr>
              <a:t>Nous sommes tous concernés !</a:t>
            </a:r>
            <a:br>
              <a:rPr lang="fr-FR" sz="8000" dirty="0">
                <a:solidFill>
                  <a:srgbClr val="FFFFFF"/>
                </a:solidFill>
                <a:latin typeface="Aptos" panose="020B0004020202020204" pitchFamily="34" charset="0"/>
              </a:rPr>
            </a:br>
            <a:br>
              <a:rPr lang="fr-FR" sz="8000" dirty="0">
                <a:solidFill>
                  <a:srgbClr val="FFFFFF"/>
                </a:solidFill>
                <a:latin typeface="Aptos" panose="020B0004020202020204" pitchFamily="34" charset="0"/>
              </a:rPr>
            </a:br>
            <a:r>
              <a:rPr lang="fr-FR" sz="4800" dirty="0">
                <a:solidFill>
                  <a:schemeClr val="bg1"/>
                </a:solidFill>
                <a:latin typeface="Aptos" panose="020B0004020202020204" pitchFamily="34" charset="0"/>
              </a:rPr>
              <a:t>Bon usage des antibiotiques : </a:t>
            </a:r>
            <a:br>
              <a:rPr lang="fr-FR" sz="4800" dirty="0">
                <a:solidFill>
                  <a:schemeClr val="bg1"/>
                </a:solidFill>
                <a:latin typeface="Aptos" panose="020B0004020202020204" pitchFamily="34" charset="0"/>
              </a:rPr>
            </a:br>
            <a:br>
              <a:rPr lang="fr-FR" sz="3200" dirty="0">
                <a:solidFill>
                  <a:schemeClr val="bg1"/>
                </a:solidFill>
                <a:latin typeface="Aptos" panose="020B0004020202020204" pitchFamily="34" charset="0"/>
              </a:rPr>
            </a:br>
            <a:r>
              <a:rPr lang="fr-FR" sz="4800" dirty="0">
                <a:solidFill>
                  <a:schemeClr val="bg1"/>
                </a:solidFill>
                <a:latin typeface="Aptos" panose="020B0004020202020204" pitchFamily="34" charset="0"/>
              </a:rPr>
              <a:t>ATTENTION AUX PRÉLÈVEMENTS URINAIRES !</a:t>
            </a:r>
            <a:br>
              <a:rPr lang="fr-FR" sz="4800" dirty="0">
                <a:solidFill>
                  <a:schemeClr val="bg1"/>
                </a:solidFill>
                <a:latin typeface="Aptos" panose="020B0004020202020204" pitchFamily="34" charset="0"/>
              </a:rPr>
            </a:br>
            <a:endParaRPr sz="8000" dirty="0">
              <a:solidFill>
                <a:schemeClr val="bg1"/>
              </a:solidFill>
              <a:latin typeface="Aptos" panose="020B0004020202020204" pitchFamily="34" charset="0"/>
            </a:endParaRPr>
          </a:p>
        </p:txBody>
      </p:sp>
      <p:pic>
        <p:nvPicPr>
          <p:cNvPr id="3" name="Image 2">
            <a:extLst>
              <a:ext uri="{FF2B5EF4-FFF2-40B4-BE49-F238E27FC236}">
                <a16:creationId xmlns:a16="http://schemas.microsoft.com/office/drawing/2014/main" id="{5833F1DB-4250-9D24-3A4C-D006D6EBA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60" y="8801683"/>
            <a:ext cx="3083012" cy="778866"/>
          </a:xfrm>
          <a:prstGeom prst="rect">
            <a:avLst/>
          </a:prstGeom>
        </p:spPr>
      </p:pic>
      <p:grpSp>
        <p:nvGrpSpPr>
          <p:cNvPr id="4" name="Groupe 3">
            <a:extLst>
              <a:ext uri="{FF2B5EF4-FFF2-40B4-BE49-F238E27FC236}">
                <a16:creationId xmlns:a16="http://schemas.microsoft.com/office/drawing/2014/main" id="{4AA95BB2-E077-2987-5773-78136646EC46}"/>
              </a:ext>
            </a:extLst>
          </p:cNvPr>
          <p:cNvGrpSpPr/>
          <p:nvPr/>
        </p:nvGrpSpPr>
        <p:grpSpPr>
          <a:xfrm>
            <a:off x="10152858" y="7639687"/>
            <a:ext cx="7173058" cy="1940862"/>
            <a:chOff x="8832850" y="8397875"/>
            <a:chExt cx="7885382" cy="2133600"/>
          </a:xfrm>
        </p:grpSpPr>
        <p:sp>
          <p:nvSpPr>
            <p:cNvPr id="5" name="Rectangle : coins arrondis 4">
              <a:extLst>
                <a:ext uri="{FF2B5EF4-FFF2-40B4-BE49-F238E27FC236}">
                  <a16:creationId xmlns:a16="http://schemas.microsoft.com/office/drawing/2014/main" id="{97702431-8BD8-C76E-9978-0D2DA9F2C56A}"/>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6" name="object 19">
              <a:extLst>
                <a:ext uri="{FF2B5EF4-FFF2-40B4-BE49-F238E27FC236}">
                  <a16:creationId xmlns:a16="http://schemas.microsoft.com/office/drawing/2014/main" id="{B03B76AF-E0BF-3E6C-C576-6DDFC57E0C55}"/>
                </a:ext>
              </a:extLst>
            </p:cNvPr>
            <p:cNvPicPr/>
            <p:nvPr/>
          </p:nvPicPr>
          <p:blipFill>
            <a:blip r:embed="rId3" cstate="print"/>
            <a:stretch>
              <a:fillRect/>
            </a:stretch>
          </p:blipFill>
          <p:spPr>
            <a:xfrm>
              <a:off x="12566650" y="8534793"/>
              <a:ext cx="3265829" cy="1840734"/>
            </a:xfrm>
            <a:prstGeom prst="rect">
              <a:avLst/>
            </a:prstGeom>
          </p:spPr>
        </p:pic>
      </p:grpSp>
      <p:pic>
        <p:nvPicPr>
          <p:cNvPr id="9" name="Image 8">
            <a:extLst>
              <a:ext uri="{FF2B5EF4-FFF2-40B4-BE49-F238E27FC236}">
                <a16:creationId xmlns:a16="http://schemas.microsoft.com/office/drawing/2014/main" id="{E3ADA4F5-5853-4D4C-2815-D77D0C6085F1}"/>
              </a:ext>
            </a:extLst>
          </p:cNvPr>
          <p:cNvPicPr>
            <a:picLocks noChangeAspect="1"/>
          </p:cNvPicPr>
          <p:nvPr/>
        </p:nvPicPr>
        <p:blipFill>
          <a:blip r:embed="rId4"/>
          <a:stretch>
            <a:fillRect/>
          </a:stretch>
        </p:blipFill>
        <p:spPr>
          <a:xfrm>
            <a:off x="11047831" y="8261273"/>
            <a:ext cx="1958123" cy="697689"/>
          </a:xfrm>
          <a:prstGeom prst="rect">
            <a:avLst/>
          </a:prstGeom>
        </p:spPr>
      </p:pic>
    </p:spTree>
    <p:extLst>
      <p:ext uri="{BB962C8B-B14F-4D97-AF65-F5344CB8AC3E}">
        <p14:creationId xmlns:p14="http://schemas.microsoft.com/office/powerpoint/2010/main" val="2516190224"/>
      </p:ext>
    </p:extLst>
  </p:cSld>
  <p:clrMapOvr>
    <a:masterClrMapping/>
  </p:clrMapOvr>
  <mc:AlternateContent xmlns:mc="http://schemas.openxmlformats.org/markup-compatibility/2006" xmlns:p14="http://schemas.microsoft.com/office/powerpoint/2010/main">
    <mc:Choice Requires="p14">
      <p:transition spd="slow" p14:dur="2000" advTm="12634"/>
    </mc:Choice>
    <mc:Fallback xmlns="">
      <p:transition spd="slow" advTm="12634"/>
    </mc:Fallback>
  </mc:AlternateContent>
  <p:extLst>
    <p:ext uri="{E180D4A7-C9FB-4DFB-919C-405C955672EB}">
      <p14:showEvtLst xmlns:p14="http://schemas.microsoft.com/office/powerpoint/2010/main">
        <p14:playEvt time="0" objId="10"/>
        <p14:stopEvt time="10809" objId="10"/>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ags/tag3.xml><?xml version="1.0" encoding="utf-8"?>
<p:tagLst xmlns:a="http://schemas.openxmlformats.org/drawingml/2006/main" xmlns:r="http://schemas.openxmlformats.org/officeDocument/2006/relationships" xmlns:p="http://schemas.openxmlformats.org/presentationml/2006/main">
  <p:tag name="TIMING" val="|6.6|2.3|6"/>
</p:tagLst>
</file>

<file path=ppt/tags/tag4.xml><?xml version="1.0" encoding="utf-8"?>
<p:tagLst xmlns:a="http://schemas.openxmlformats.org/drawingml/2006/main" xmlns:r="http://schemas.openxmlformats.org/officeDocument/2006/relationships" xmlns:p="http://schemas.openxmlformats.org/presentationml/2006/main">
  <p:tag name="TIMING" val="|2.2|17.6"/>
</p:tagLst>
</file>

<file path=ppt/tags/tag5.xml><?xml version="1.0" encoding="utf-8"?>
<p:tagLst xmlns:a="http://schemas.openxmlformats.org/drawingml/2006/main" xmlns:r="http://schemas.openxmlformats.org/officeDocument/2006/relationships" xmlns:p="http://schemas.openxmlformats.org/presentationml/2006/main">
  <p:tag name="TIMING" val="|12|12.7|25.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792</Words>
  <Application>Microsoft Office PowerPoint</Application>
  <PresentationFormat>Personnalisé</PresentationFormat>
  <Paragraphs>77</Paragraphs>
  <Slides>9</Slides>
  <Notes>6</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5" baseType="lpstr">
      <vt:lpstr>Aptos</vt:lpstr>
      <vt:lpstr>Arial</vt:lpstr>
      <vt:lpstr>Calibri</vt:lpstr>
      <vt:lpstr>Calibri Light</vt:lpstr>
      <vt:lpstr>Thème Office</vt:lpstr>
      <vt:lpstr>Image</vt:lpstr>
      <vt:lpstr>Présentation PowerPoint</vt:lpstr>
      <vt:lpstr>Présentation PowerPoint</vt:lpstr>
      <vt:lpstr>L’enjeu de la résistance aux antibiotiques</vt:lpstr>
      <vt:lpstr>Présentation PowerPoint</vt:lpstr>
      <vt:lpstr>Présentation PowerPoint</vt:lpstr>
      <vt:lpstr>La colonisation urinaire en EHPAD :  c’est fréquent ?</vt:lpstr>
      <vt:lpstr>Présentation PowerPoint</vt:lpstr>
      <vt:lpstr>Présentation PowerPoint</vt:lpstr>
      <vt:lpstr>Nous sommes tous concernés !  Bon usage des antibiotiques :   ATTENTION AUX PRÉLÈVEMENTS URINAIRES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aux prélèvements urinaires !</dc:title>
  <dc:creator>Willy Boutfol</dc:creator>
  <cp:lastModifiedBy>willy Boutfol</cp:lastModifiedBy>
  <cp:revision>22</cp:revision>
  <dcterms:modified xsi:type="dcterms:W3CDTF">2025-12-22T12:15:24Z</dcterms:modified>
</cp:coreProperties>
</file>