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5" r:id="rId2"/>
    <p:sldId id="256" r:id="rId3"/>
    <p:sldId id="257" r:id="rId4"/>
    <p:sldId id="258" r:id="rId5"/>
    <p:sldId id="276" r:id="rId6"/>
    <p:sldId id="278" r:id="rId7"/>
    <p:sldId id="279" r:id="rId8"/>
    <p:sldId id="280" r:id="rId9"/>
    <p:sldId id="281" r:id="rId10"/>
    <p:sldId id="282" r:id="rId11"/>
    <p:sldId id="277" r:id="rId12"/>
    <p:sldId id="283" r:id="rId13"/>
    <p:sldId id="284" r:id="rId14"/>
    <p:sldId id="268" r:id="rId15"/>
    <p:sldId id="262" r:id="rId16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D7D"/>
    <a:srgbClr val="F4B861"/>
    <a:srgbClr val="FFFFFF"/>
    <a:srgbClr val="088158"/>
    <a:srgbClr val="275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88"/>
    <p:restoredTop sz="94584"/>
  </p:normalViewPr>
  <p:slideViewPr>
    <p:cSldViewPr>
      <p:cViewPr varScale="1">
        <p:scale>
          <a:sx n="65" d="100"/>
          <a:sy n="65" d="100"/>
        </p:scale>
        <p:origin x="129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5B2C0-5D8A-944C-8C59-F468ADB26FDC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73D2E-3F2D-AB4F-8F1A-5BEDD4753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85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73D2E-3F2D-AB4F-8F1A-5BEDD47535E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259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73D2E-3F2D-AB4F-8F1A-5BEDD47535E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793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 vaccin </a:t>
            </a:r>
            <a:r>
              <a:rPr lang="fr-FR" dirty="0" err="1"/>
              <a:t>meme</a:t>
            </a:r>
            <a:r>
              <a:rPr lang="fr-FR" dirty="0"/>
              <a:t> en mauvaise année </a:t>
            </a:r>
            <a:r>
              <a:rPr lang="fr-FR" dirty="0" err="1"/>
              <a:t>evite</a:t>
            </a:r>
            <a:r>
              <a:rPr lang="fr-FR" dirty="0"/>
              <a:t> au moins 30% de grippes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73D2E-3F2D-AB4F-8F1A-5BEDD47535E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140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73D2E-3F2D-AB4F-8F1A-5BEDD47535E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57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907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rgbClr val="224180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00" b="0" i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224180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900" b="0" i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224180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241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355845" y="1543391"/>
            <a:ext cx="7748270" cy="9765665"/>
          </a:xfrm>
          <a:custGeom>
            <a:avLst/>
            <a:gdLst/>
            <a:ahLst/>
            <a:cxnLst/>
            <a:rect l="l" t="t" r="r" b="b"/>
            <a:pathLst>
              <a:path w="7748269" h="9765665">
                <a:moveTo>
                  <a:pt x="7748254" y="0"/>
                </a:moveTo>
                <a:lnTo>
                  <a:pt x="2655727" y="909896"/>
                </a:lnTo>
                <a:lnTo>
                  <a:pt x="2655727" y="5192660"/>
                </a:lnTo>
                <a:lnTo>
                  <a:pt x="578019" y="5818061"/>
                </a:lnTo>
                <a:lnTo>
                  <a:pt x="529465" y="5830885"/>
                </a:lnTo>
                <a:lnTo>
                  <a:pt x="482031" y="5845619"/>
                </a:lnTo>
                <a:lnTo>
                  <a:pt x="435875" y="5862236"/>
                </a:lnTo>
                <a:lnTo>
                  <a:pt x="391154" y="5880711"/>
                </a:lnTo>
                <a:lnTo>
                  <a:pt x="348027" y="5901016"/>
                </a:lnTo>
                <a:lnTo>
                  <a:pt x="306653" y="5923127"/>
                </a:lnTo>
                <a:lnTo>
                  <a:pt x="267188" y="5947017"/>
                </a:lnTo>
                <a:lnTo>
                  <a:pt x="229793" y="5972659"/>
                </a:lnTo>
                <a:lnTo>
                  <a:pt x="194624" y="6000027"/>
                </a:lnTo>
                <a:lnTo>
                  <a:pt x="161841" y="6029095"/>
                </a:lnTo>
                <a:lnTo>
                  <a:pt x="131601" y="6059838"/>
                </a:lnTo>
                <a:lnTo>
                  <a:pt x="104062" y="6092228"/>
                </a:lnTo>
                <a:lnTo>
                  <a:pt x="79384" y="6126239"/>
                </a:lnTo>
                <a:lnTo>
                  <a:pt x="57723" y="6161846"/>
                </a:lnTo>
                <a:lnTo>
                  <a:pt x="39239" y="6199022"/>
                </a:lnTo>
                <a:lnTo>
                  <a:pt x="24089" y="6237741"/>
                </a:lnTo>
                <a:lnTo>
                  <a:pt x="12432" y="6277976"/>
                </a:lnTo>
                <a:lnTo>
                  <a:pt x="4426" y="6319702"/>
                </a:lnTo>
                <a:lnTo>
                  <a:pt x="229" y="6362892"/>
                </a:lnTo>
                <a:lnTo>
                  <a:pt x="0" y="6407520"/>
                </a:lnTo>
                <a:lnTo>
                  <a:pt x="3896" y="6453559"/>
                </a:lnTo>
                <a:lnTo>
                  <a:pt x="12076" y="6500985"/>
                </a:lnTo>
                <a:lnTo>
                  <a:pt x="21792" y="6545357"/>
                </a:lnTo>
                <a:lnTo>
                  <a:pt x="31809" y="6589751"/>
                </a:lnTo>
                <a:lnTo>
                  <a:pt x="42124" y="6634163"/>
                </a:lnTo>
                <a:lnTo>
                  <a:pt x="52736" y="6678592"/>
                </a:lnTo>
                <a:lnTo>
                  <a:pt x="63645" y="6723035"/>
                </a:lnTo>
                <a:lnTo>
                  <a:pt x="74849" y="6767490"/>
                </a:lnTo>
                <a:lnTo>
                  <a:pt x="86348" y="6811954"/>
                </a:lnTo>
                <a:lnTo>
                  <a:pt x="98139" y="6856424"/>
                </a:lnTo>
                <a:lnTo>
                  <a:pt x="110222" y="6900899"/>
                </a:lnTo>
                <a:lnTo>
                  <a:pt x="122596" y="6945375"/>
                </a:lnTo>
                <a:lnTo>
                  <a:pt x="135260" y="6989851"/>
                </a:lnTo>
                <a:lnTo>
                  <a:pt x="148212" y="7034323"/>
                </a:lnTo>
                <a:lnTo>
                  <a:pt x="161451" y="7078790"/>
                </a:lnTo>
                <a:lnTo>
                  <a:pt x="174977" y="7123248"/>
                </a:lnTo>
                <a:lnTo>
                  <a:pt x="188787" y="7167696"/>
                </a:lnTo>
                <a:lnTo>
                  <a:pt x="202882" y="7212131"/>
                </a:lnTo>
                <a:lnTo>
                  <a:pt x="217259" y="7256551"/>
                </a:lnTo>
                <a:lnTo>
                  <a:pt x="231918" y="7300953"/>
                </a:lnTo>
                <a:lnTo>
                  <a:pt x="246858" y="7345334"/>
                </a:lnTo>
                <a:lnTo>
                  <a:pt x="262077" y="7389692"/>
                </a:lnTo>
                <a:lnTo>
                  <a:pt x="277574" y="7434025"/>
                </a:lnTo>
                <a:lnTo>
                  <a:pt x="293349" y="7478331"/>
                </a:lnTo>
                <a:lnTo>
                  <a:pt x="309399" y="7522606"/>
                </a:lnTo>
                <a:lnTo>
                  <a:pt x="325725" y="7566848"/>
                </a:lnTo>
                <a:lnTo>
                  <a:pt x="342324" y="7611056"/>
                </a:lnTo>
                <a:lnTo>
                  <a:pt x="359196" y="7655225"/>
                </a:lnTo>
                <a:lnTo>
                  <a:pt x="376339" y="7699355"/>
                </a:lnTo>
                <a:lnTo>
                  <a:pt x="393753" y="7743442"/>
                </a:lnTo>
                <a:lnTo>
                  <a:pt x="411436" y="7787485"/>
                </a:lnTo>
                <a:lnTo>
                  <a:pt x="429387" y="7831480"/>
                </a:lnTo>
                <a:lnTo>
                  <a:pt x="447605" y="7875425"/>
                </a:lnTo>
                <a:lnTo>
                  <a:pt x="466088" y="7919318"/>
                </a:lnTo>
                <a:lnTo>
                  <a:pt x="484837" y="7963155"/>
                </a:lnTo>
                <a:lnTo>
                  <a:pt x="503849" y="8006936"/>
                </a:lnTo>
                <a:lnTo>
                  <a:pt x="523123" y="8050657"/>
                </a:lnTo>
                <a:lnTo>
                  <a:pt x="542659" y="8094316"/>
                </a:lnTo>
                <a:lnTo>
                  <a:pt x="562455" y="8137910"/>
                </a:lnTo>
                <a:lnTo>
                  <a:pt x="582510" y="8181438"/>
                </a:lnTo>
                <a:lnTo>
                  <a:pt x="602823" y="8224896"/>
                </a:lnTo>
                <a:lnTo>
                  <a:pt x="623393" y="8268281"/>
                </a:lnTo>
                <a:lnTo>
                  <a:pt x="644218" y="8311593"/>
                </a:lnTo>
                <a:lnTo>
                  <a:pt x="665298" y="8354827"/>
                </a:lnTo>
                <a:lnTo>
                  <a:pt x="686631" y="8397982"/>
                </a:lnTo>
                <a:lnTo>
                  <a:pt x="708217" y="8441056"/>
                </a:lnTo>
                <a:lnTo>
                  <a:pt x="730054" y="8484045"/>
                </a:lnTo>
                <a:lnTo>
                  <a:pt x="752140" y="8526947"/>
                </a:lnTo>
                <a:lnTo>
                  <a:pt x="774476" y="8569760"/>
                </a:lnTo>
                <a:lnTo>
                  <a:pt x="797059" y="8612482"/>
                </a:lnTo>
                <a:lnTo>
                  <a:pt x="819889" y="8655110"/>
                </a:lnTo>
                <a:lnTo>
                  <a:pt x="842964" y="8697641"/>
                </a:lnTo>
                <a:lnTo>
                  <a:pt x="866284" y="8740073"/>
                </a:lnTo>
                <a:lnTo>
                  <a:pt x="889846" y="8782403"/>
                </a:lnTo>
                <a:lnTo>
                  <a:pt x="913651" y="8824630"/>
                </a:lnTo>
                <a:lnTo>
                  <a:pt x="937697" y="8866750"/>
                </a:lnTo>
                <a:lnTo>
                  <a:pt x="961983" y="8908762"/>
                </a:lnTo>
                <a:lnTo>
                  <a:pt x="986507" y="8950662"/>
                </a:lnTo>
                <a:lnTo>
                  <a:pt x="1011269" y="8992448"/>
                </a:lnTo>
                <a:lnTo>
                  <a:pt x="1036267" y="9034119"/>
                </a:lnTo>
                <a:lnTo>
                  <a:pt x="1061500" y="9075671"/>
                </a:lnTo>
                <a:lnTo>
                  <a:pt x="1086968" y="9117101"/>
                </a:lnTo>
                <a:lnTo>
                  <a:pt x="1112669" y="9158408"/>
                </a:lnTo>
                <a:lnTo>
                  <a:pt x="1138601" y="9199589"/>
                </a:lnTo>
                <a:lnTo>
                  <a:pt x="1164764" y="9240642"/>
                </a:lnTo>
                <a:lnTo>
                  <a:pt x="1191157" y="9281564"/>
                </a:lnTo>
                <a:lnTo>
                  <a:pt x="1217779" y="9322352"/>
                </a:lnTo>
                <a:lnTo>
                  <a:pt x="1244627" y="9363004"/>
                </a:lnTo>
                <a:lnTo>
                  <a:pt x="1271702" y="9403519"/>
                </a:lnTo>
                <a:lnTo>
                  <a:pt x="1299002" y="9443892"/>
                </a:lnTo>
                <a:lnTo>
                  <a:pt x="1326526" y="9484122"/>
                </a:lnTo>
                <a:lnTo>
                  <a:pt x="1354273" y="9524207"/>
                </a:lnTo>
                <a:lnTo>
                  <a:pt x="1382241" y="9564143"/>
                </a:lnTo>
                <a:lnTo>
                  <a:pt x="1410430" y="9603929"/>
                </a:lnTo>
                <a:lnTo>
                  <a:pt x="1438839" y="9643562"/>
                </a:lnTo>
                <a:lnTo>
                  <a:pt x="1467466" y="9683039"/>
                </a:lnTo>
                <a:lnTo>
                  <a:pt x="1496310" y="9722359"/>
                </a:lnTo>
                <a:lnTo>
                  <a:pt x="1525369" y="9761518"/>
                </a:lnTo>
                <a:lnTo>
                  <a:pt x="1528107" y="9765164"/>
                </a:lnTo>
                <a:lnTo>
                  <a:pt x="7748254" y="9765164"/>
                </a:lnTo>
                <a:lnTo>
                  <a:pt x="7748254" y="0"/>
                </a:lnTo>
                <a:close/>
              </a:path>
            </a:pathLst>
          </a:custGeom>
          <a:solidFill>
            <a:srgbClr val="405A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807845" y="8362790"/>
            <a:ext cx="10487025" cy="2185035"/>
          </a:xfrm>
          <a:custGeom>
            <a:avLst/>
            <a:gdLst/>
            <a:ahLst/>
            <a:cxnLst/>
            <a:rect l="l" t="t" r="r" b="b"/>
            <a:pathLst>
              <a:path w="10487025" h="2185034">
                <a:moveTo>
                  <a:pt x="9394281" y="0"/>
                </a:moveTo>
                <a:lnTo>
                  <a:pt x="1092368" y="0"/>
                </a:lnTo>
                <a:lnTo>
                  <a:pt x="1043901" y="1069"/>
                </a:lnTo>
                <a:lnTo>
                  <a:pt x="995958" y="4248"/>
                </a:lnTo>
                <a:lnTo>
                  <a:pt x="948584" y="9490"/>
                </a:lnTo>
                <a:lnTo>
                  <a:pt x="901824" y="16752"/>
                </a:lnTo>
                <a:lnTo>
                  <a:pt x="855725" y="25986"/>
                </a:lnTo>
                <a:lnTo>
                  <a:pt x="810331" y="37148"/>
                </a:lnTo>
                <a:lnTo>
                  <a:pt x="765688" y="50193"/>
                </a:lnTo>
                <a:lnTo>
                  <a:pt x="721840" y="65075"/>
                </a:lnTo>
                <a:lnTo>
                  <a:pt x="678833" y="81750"/>
                </a:lnTo>
                <a:lnTo>
                  <a:pt x="636713" y="100171"/>
                </a:lnTo>
                <a:lnTo>
                  <a:pt x="595525" y="120294"/>
                </a:lnTo>
                <a:lnTo>
                  <a:pt x="555313" y="142073"/>
                </a:lnTo>
                <a:lnTo>
                  <a:pt x="516124" y="165463"/>
                </a:lnTo>
                <a:lnTo>
                  <a:pt x="478002" y="190418"/>
                </a:lnTo>
                <a:lnTo>
                  <a:pt x="440994" y="216894"/>
                </a:lnTo>
                <a:lnTo>
                  <a:pt x="405143" y="244846"/>
                </a:lnTo>
                <a:lnTo>
                  <a:pt x="370495" y="274226"/>
                </a:lnTo>
                <a:lnTo>
                  <a:pt x="337097" y="304992"/>
                </a:lnTo>
                <a:lnTo>
                  <a:pt x="304992" y="337097"/>
                </a:lnTo>
                <a:lnTo>
                  <a:pt x="274226" y="370495"/>
                </a:lnTo>
                <a:lnTo>
                  <a:pt x="244846" y="405143"/>
                </a:lnTo>
                <a:lnTo>
                  <a:pt x="216894" y="440994"/>
                </a:lnTo>
                <a:lnTo>
                  <a:pt x="190418" y="478002"/>
                </a:lnTo>
                <a:lnTo>
                  <a:pt x="165463" y="516124"/>
                </a:lnTo>
                <a:lnTo>
                  <a:pt x="142073" y="555313"/>
                </a:lnTo>
                <a:lnTo>
                  <a:pt x="120294" y="595525"/>
                </a:lnTo>
                <a:lnTo>
                  <a:pt x="100171" y="636713"/>
                </a:lnTo>
                <a:lnTo>
                  <a:pt x="81750" y="678833"/>
                </a:lnTo>
                <a:lnTo>
                  <a:pt x="65075" y="721840"/>
                </a:lnTo>
                <a:lnTo>
                  <a:pt x="50193" y="765688"/>
                </a:lnTo>
                <a:lnTo>
                  <a:pt x="37148" y="810331"/>
                </a:lnTo>
                <a:lnTo>
                  <a:pt x="25986" y="855725"/>
                </a:lnTo>
                <a:lnTo>
                  <a:pt x="16752" y="901824"/>
                </a:lnTo>
                <a:lnTo>
                  <a:pt x="9490" y="948584"/>
                </a:lnTo>
                <a:lnTo>
                  <a:pt x="4248" y="995958"/>
                </a:lnTo>
                <a:lnTo>
                  <a:pt x="1069" y="1043901"/>
                </a:lnTo>
                <a:lnTo>
                  <a:pt x="0" y="1092368"/>
                </a:lnTo>
                <a:lnTo>
                  <a:pt x="1070" y="1140847"/>
                </a:lnTo>
                <a:lnTo>
                  <a:pt x="4249" y="1188790"/>
                </a:lnTo>
                <a:lnTo>
                  <a:pt x="9492" y="1236163"/>
                </a:lnTo>
                <a:lnTo>
                  <a:pt x="16754" y="1282921"/>
                </a:lnTo>
                <a:lnTo>
                  <a:pt x="25989" y="1329020"/>
                </a:lnTo>
                <a:lnTo>
                  <a:pt x="37151" y="1374413"/>
                </a:lnTo>
                <a:lnTo>
                  <a:pt x="50197" y="1419056"/>
                </a:lnTo>
                <a:lnTo>
                  <a:pt x="65080" y="1462903"/>
                </a:lnTo>
                <a:lnTo>
                  <a:pt x="81754" y="1505909"/>
                </a:lnTo>
                <a:lnTo>
                  <a:pt x="100176" y="1548028"/>
                </a:lnTo>
                <a:lnTo>
                  <a:pt x="120299" y="1589216"/>
                </a:lnTo>
                <a:lnTo>
                  <a:pt x="142078" y="1629427"/>
                </a:lnTo>
                <a:lnTo>
                  <a:pt x="165469" y="1668616"/>
                </a:lnTo>
                <a:lnTo>
                  <a:pt x="190424" y="1706737"/>
                </a:lnTo>
                <a:lnTo>
                  <a:pt x="216901" y="1743746"/>
                </a:lnTo>
                <a:lnTo>
                  <a:pt x="244852" y="1779596"/>
                </a:lnTo>
                <a:lnTo>
                  <a:pt x="274233" y="1814243"/>
                </a:lnTo>
                <a:lnTo>
                  <a:pt x="304999" y="1847642"/>
                </a:lnTo>
                <a:lnTo>
                  <a:pt x="337103" y="1879746"/>
                </a:lnTo>
                <a:lnTo>
                  <a:pt x="370502" y="1910511"/>
                </a:lnTo>
                <a:lnTo>
                  <a:pt x="405149" y="1939892"/>
                </a:lnTo>
                <a:lnTo>
                  <a:pt x="441000" y="1967843"/>
                </a:lnTo>
                <a:lnTo>
                  <a:pt x="478009" y="1994319"/>
                </a:lnTo>
                <a:lnTo>
                  <a:pt x="516130" y="2019274"/>
                </a:lnTo>
                <a:lnTo>
                  <a:pt x="555319" y="2042664"/>
                </a:lnTo>
                <a:lnTo>
                  <a:pt x="595530" y="2064443"/>
                </a:lnTo>
                <a:lnTo>
                  <a:pt x="636718" y="2084566"/>
                </a:lnTo>
                <a:lnTo>
                  <a:pt x="678838" y="2102987"/>
                </a:lnTo>
                <a:lnTo>
                  <a:pt x="721844" y="2119661"/>
                </a:lnTo>
                <a:lnTo>
                  <a:pt x="765692" y="2134544"/>
                </a:lnTo>
                <a:lnTo>
                  <a:pt x="810335" y="2147589"/>
                </a:lnTo>
                <a:lnTo>
                  <a:pt x="855728" y="2158751"/>
                </a:lnTo>
                <a:lnTo>
                  <a:pt x="901827" y="2167985"/>
                </a:lnTo>
                <a:lnTo>
                  <a:pt x="948586" y="2175246"/>
                </a:lnTo>
                <a:lnTo>
                  <a:pt x="995959" y="2180489"/>
                </a:lnTo>
                <a:lnTo>
                  <a:pt x="1043902" y="2183667"/>
                </a:lnTo>
                <a:lnTo>
                  <a:pt x="1092368" y="2184737"/>
                </a:lnTo>
                <a:lnTo>
                  <a:pt x="9394268" y="2184737"/>
                </a:lnTo>
                <a:lnTo>
                  <a:pt x="9442735" y="2183667"/>
                </a:lnTo>
                <a:lnTo>
                  <a:pt x="9490677" y="2180489"/>
                </a:lnTo>
                <a:lnTo>
                  <a:pt x="9538050" y="2175246"/>
                </a:lnTo>
                <a:lnTo>
                  <a:pt x="9584809" y="2167985"/>
                </a:lnTo>
                <a:lnTo>
                  <a:pt x="9630907" y="2158751"/>
                </a:lnTo>
                <a:lnTo>
                  <a:pt x="9676300" y="2147589"/>
                </a:lnTo>
                <a:lnTo>
                  <a:pt x="9720943" y="2134544"/>
                </a:lnTo>
                <a:lnTo>
                  <a:pt x="9764790" y="2119661"/>
                </a:lnTo>
                <a:lnTo>
                  <a:pt x="9807796" y="2102987"/>
                </a:lnTo>
                <a:lnTo>
                  <a:pt x="9849916" y="2084566"/>
                </a:lnTo>
                <a:lnTo>
                  <a:pt x="9891104" y="2064443"/>
                </a:lnTo>
                <a:lnTo>
                  <a:pt x="9931315" y="2042664"/>
                </a:lnTo>
                <a:lnTo>
                  <a:pt x="9970503" y="2019274"/>
                </a:lnTo>
                <a:lnTo>
                  <a:pt x="10008625" y="1994319"/>
                </a:lnTo>
                <a:lnTo>
                  <a:pt x="10045633" y="1967843"/>
                </a:lnTo>
                <a:lnTo>
                  <a:pt x="10081484" y="1939892"/>
                </a:lnTo>
                <a:lnTo>
                  <a:pt x="10116131" y="1910511"/>
                </a:lnTo>
                <a:lnTo>
                  <a:pt x="10149529" y="1879746"/>
                </a:lnTo>
                <a:lnTo>
                  <a:pt x="10181633" y="1847642"/>
                </a:lnTo>
                <a:lnTo>
                  <a:pt x="10212399" y="1814243"/>
                </a:lnTo>
                <a:lnTo>
                  <a:pt x="10241779" y="1779596"/>
                </a:lnTo>
                <a:lnTo>
                  <a:pt x="10269730" y="1743746"/>
                </a:lnTo>
                <a:lnTo>
                  <a:pt x="10296206" y="1706737"/>
                </a:lnTo>
                <a:lnTo>
                  <a:pt x="10321162" y="1668616"/>
                </a:lnTo>
                <a:lnTo>
                  <a:pt x="10344552" y="1629427"/>
                </a:lnTo>
                <a:lnTo>
                  <a:pt x="10366331" y="1589216"/>
                </a:lnTo>
                <a:lnTo>
                  <a:pt x="10386453" y="1548028"/>
                </a:lnTo>
                <a:lnTo>
                  <a:pt x="10404874" y="1505909"/>
                </a:lnTo>
                <a:lnTo>
                  <a:pt x="10421549" y="1462903"/>
                </a:lnTo>
                <a:lnTo>
                  <a:pt x="10436431" y="1419056"/>
                </a:lnTo>
                <a:lnTo>
                  <a:pt x="10449476" y="1374413"/>
                </a:lnTo>
                <a:lnTo>
                  <a:pt x="10460638" y="1329020"/>
                </a:lnTo>
                <a:lnTo>
                  <a:pt x="10469873" y="1282921"/>
                </a:lnTo>
                <a:lnTo>
                  <a:pt x="10477134" y="1236163"/>
                </a:lnTo>
                <a:lnTo>
                  <a:pt x="10482376" y="1188790"/>
                </a:lnTo>
                <a:lnTo>
                  <a:pt x="10485555" y="1140847"/>
                </a:lnTo>
                <a:lnTo>
                  <a:pt x="10486624" y="1092368"/>
                </a:lnTo>
                <a:lnTo>
                  <a:pt x="10485555" y="1043901"/>
                </a:lnTo>
                <a:lnTo>
                  <a:pt x="10482378" y="995958"/>
                </a:lnTo>
                <a:lnTo>
                  <a:pt x="10477136" y="948584"/>
                </a:lnTo>
                <a:lnTo>
                  <a:pt x="10469876" y="901824"/>
                </a:lnTo>
                <a:lnTo>
                  <a:pt x="10460642" y="855725"/>
                </a:lnTo>
                <a:lnTo>
                  <a:pt x="10449481" y="810331"/>
                </a:lnTo>
                <a:lnTo>
                  <a:pt x="10436436" y="765688"/>
                </a:lnTo>
                <a:lnTo>
                  <a:pt x="10421555" y="721840"/>
                </a:lnTo>
                <a:lnTo>
                  <a:pt x="10404881" y="678833"/>
                </a:lnTo>
                <a:lnTo>
                  <a:pt x="10386460" y="636713"/>
                </a:lnTo>
                <a:lnTo>
                  <a:pt x="10366338" y="595525"/>
                </a:lnTo>
                <a:lnTo>
                  <a:pt x="10344559" y="555313"/>
                </a:lnTo>
                <a:lnTo>
                  <a:pt x="10321170" y="516124"/>
                </a:lnTo>
                <a:lnTo>
                  <a:pt x="10296215" y="478002"/>
                </a:lnTo>
                <a:lnTo>
                  <a:pt x="10269739" y="440994"/>
                </a:lnTo>
                <a:lnTo>
                  <a:pt x="10241788" y="405143"/>
                </a:lnTo>
                <a:lnTo>
                  <a:pt x="10212408" y="370495"/>
                </a:lnTo>
                <a:lnTo>
                  <a:pt x="10181642" y="337097"/>
                </a:lnTo>
                <a:lnTo>
                  <a:pt x="10149538" y="304992"/>
                </a:lnTo>
                <a:lnTo>
                  <a:pt x="10116140" y="274226"/>
                </a:lnTo>
                <a:lnTo>
                  <a:pt x="10081493" y="244846"/>
                </a:lnTo>
                <a:lnTo>
                  <a:pt x="10045643" y="216894"/>
                </a:lnTo>
                <a:lnTo>
                  <a:pt x="10008634" y="190418"/>
                </a:lnTo>
                <a:lnTo>
                  <a:pt x="9970513" y="165463"/>
                </a:lnTo>
                <a:lnTo>
                  <a:pt x="9931324" y="142073"/>
                </a:lnTo>
                <a:lnTo>
                  <a:pt x="9891113" y="120294"/>
                </a:lnTo>
                <a:lnTo>
                  <a:pt x="9849926" y="100171"/>
                </a:lnTo>
                <a:lnTo>
                  <a:pt x="9807806" y="81750"/>
                </a:lnTo>
                <a:lnTo>
                  <a:pt x="9764800" y="65075"/>
                </a:lnTo>
                <a:lnTo>
                  <a:pt x="9720953" y="50193"/>
                </a:lnTo>
                <a:lnTo>
                  <a:pt x="9676311" y="37148"/>
                </a:lnTo>
                <a:lnTo>
                  <a:pt x="9630918" y="25986"/>
                </a:lnTo>
                <a:lnTo>
                  <a:pt x="9584820" y="16752"/>
                </a:lnTo>
                <a:lnTo>
                  <a:pt x="9538061" y="9490"/>
                </a:lnTo>
                <a:lnTo>
                  <a:pt x="9490689" y="4248"/>
                </a:lnTo>
                <a:lnTo>
                  <a:pt x="9442747" y="1069"/>
                </a:lnTo>
                <a:lnTo>
                  <a:pt x="93942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6165" y="8534793"/>
            <a:ext cx="3265829" cy="18407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84712" y="8758201"/>
            <a:ext cx="2188528" cy="150143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26569" y="8841021"/>
            <a:ext cx="1416601" cy="14590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224180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3993" y="1407477"/>
            <a:ext cx="3261360" cy="907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rgbClr val="22418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3993" y="4026182"/>
            <a:ext cx="15206344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0" i="0"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bp-primo@chu-nantes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www.omedit-normandie.fr/boite-a-outils/bon-usage/liste-des-medicaments-ecrasables/liste-des-medicaments-ecrasables,3184,3511.html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o, Police&#10;&#10;Le contenu généré par l’IA peut être incorrect.">
            <a:extLst>
              <a:ext uri="{FF2B5EF4-FFF2-40B4-BE49-F238E27FC236}">
                <a16:creationId xmlns:a16="http://schemas.microsoft.com/office/drawing/2014/main" id="{8C52F968-0B0F-0735-9AC6-0A7C331BD7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/>
          <a:stretch>
            <a:fillRect/>
          </a:stretch>
        </p:blipFill>
        <p:spPr>
          <a:xfrm>
            <a:off x="20" y="2114"/>
            <a:ext cx="20104080" cy="113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84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A9D9D0D-2538-2A28-F001-C28A1F1D9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C4F9C002-1708-F191-4082-723E4B357831}"/>
              </a:ext>
            </a:extLst>
          </p:cNvPr>
          <p:cNvGrpSpPr>
            <a:grpSpLocks/>
          </p:cNvGrpSpPr>
          <p:nvPr/>
        </p:nvGrpSpPr>
        <p:grpSpPr>
          <a:xfrm>
            <a:off x="0" y="635"/>
            <a:ext cx="20104100" cy="11308715"/>
            <a:chOff x="5373" y="635"/>
            <a:chExt cx="20104100" cy="11308715"/>
          </a:xfrm>
        </p:grpSpPr>
        <p:sp>
          <p:nvSpPr>
            <p:cNvPr id="2" name="object 2">
              <a:extLst>
                <a:ext uri="{FF2B5EF4-FFF2-40B4-BE49-F238E27FC236}">
                  <a16:creationId xmlns:a16="http://schemas.microsoft.com/office/drawing/2014/main" id="{0495F9E1-1E23-E7FA-0B1E-E2F01A8D1348}"/>
                </a:ext>
              </a:extLst>
            </p:cNvPr>
            <p:cNvSpPr>
              <a:spLocks/>
            </p:cNvSpPr>
            <p:nvPr/>
          </p:nvSpPr>
          <p:spPr>
            <a:xfrm>
              <a:off x="5373" y="63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8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1C85C7A6-ACC3-ECFC-CC36-76B21B2C28B8}"/>
                </a:ext>
              </a:extLst>
            </p:cNvPr>
            <p:cNvSpPr>
              <a:spLocks/>
            </p:cNvSpPr>
            <p:nvPr/>
          </p:nvSpPr>
          <p:spPr>
            <a:xfrm>
              <a:off x="12355845" y="1543391"/>
              <a:ext cx="7748270" cy="9765665"/>
            </a:xfrm>
            <a:custGeom>
              <a:avLst/>
              <a:gdLst/>
              <a:ahLst/>
              <a:cxnLst/>
              <a:rect l="l" t="t" r="r" b="b"/>
              <a:pathLst>
                <a:path w="7748269" h="9765665">
                  <a:moveTo>
                    <a:pt x="7748254" y="0"/>
                  </a:moveTo>
                  <a:lnTo>
                    <a:pt x="2655727" y="909896"/>
                  </a:lnTo>
                  <a:lnTo>
                    <a:pt x="2655727" y="5192660"/>
                  </a:lnTo>
                  <a:lnTo>
                    <a:pt x="578019" y="5818061"/>
                  </a:lnTo>
                  <a:lnTo>
                    <a:pt x="529465" y="5830885"/>
                  </a:lnTo>
                  <a:lnTo>
                    <a:pt x="482031" y="5845619"/>
                  </a:lnTo>
                  <a:lnTo>
                    <a:pt x="435875" y="5862236"/>
                  </a:lnTo>
                  <a:lnTo>
                    <a:pt x="391154" y="5880711"/>
                  </a:lnTo>
                  <a:lnTo>
                    <a:pt x="348027" y="5901016"/>
                  </a:lnTo>
                  <a:lnTo>
                    <a:pt x="306653" y="5923127"/>
                  </a:lnTo>
                  <a:lnTo>
                    <a:pt x="267188" y="5947017"/>
                  </a:lnTo>
                  <a:lnTo>
                    <a:pt x="229793" y="5972659"/>
                  </a:lnTo>
                  <a:lnTo>
                    <a:pt x="194624" y="6000027"/>
                  </a:lnTo>
                  <a:lnTo>
                    <a:pt x="161841" y="6029095"/>
                  </a:lnTo>
                  <a:lnTo>
                    <a:pt x="131601" y="6059838"/>
                  </a:lnTo>
                  <a:lnTo>
                    <a:pt x="104062" y="6092228"/>
                  </a:lnTo>
                  <a:lnTo>
                    <a:pt x="79384" y="6126239"/>
                  </a:lnTo>
                  <a:lnTo>
                    <a:pt x="57723" y="6161846"/>
                  </a:lnTo>
                  <a:lnTo>
                    <a:pt x="39239" y="6199022"/>
                  </a:lnTo>
                  <a:lnTo>
                    <a:pt x="24089" y="6237741"/>
                  </a:lnTo>
                  <a:lnTo>
                    <a:pt x="12432" y="6277976"/>
                  </a:lnTo>
                  <a:lnTo>
                    <a:pt x="4426" y="6319702"/>
                  </a:lnTo>
                  <a:lnTo>
                    <a:pt x="229" y="6362892"/>
                  </a:lnTo>
                  <a:lnTo>
                    <a:pt x="0" y="6407520"/>
                  </a:lnTo>
                  <a:lnTo>
                    <a:pt x="3896" y="6453559"/>
                  </a:lnTo>
                  <a:lnTo>
                    <a:pt x="12076" y="6500985"/>
                  </a:lnTo>
                  <a:lnTo>
                    <a:pt x="21792" y="6545357"/>
                  </a:lnTo>
                  <a:lnTo>
                    <a:pt x="31809" y="6589751"/>
                  </a:lnTo>
                  <a:lnTo>
                    <a:pt x="42124" y="6634163"/>
                  </a:lnTo>
                  <a:lnTo>
                    <a:pt x="52736" y="6678592"/>
                  </a:lnTo>
                  <a:lnTo>
                    <a:pt x="63645" y="6723035"/>
                  </a:lnTo>
                  <a:lnTo>
                    <a:pt x="74849" y="6767490"/>
                  </a:lnTo>
                  <a:lnTo>
                    <a:pt x="86348" y="6811954"/>
                  </a:lnTo>
                  <a:lnTo>
                    <a:pt x="98139" y="6856424"/>
                  </a:lnTo>
                  <a:lnTo>
                    <a:pt x="110222" y="6900899"/>
                  </a:lnTo>
                  <a:lnTo>
                    <a:pt x="122596" y="6945375"/>
                  </a:lnTo>
                  <a:lnTo>
                    <a:pt x="135260" y="6989851"/>
                  </a:lnTo>
                  <a:lnTo>
                    <a:pt x="148212" y="7034323"/>
                  </a:lnTo>
                  <a:lnTo>
                    <a:pt x="161451" y="7078790"/>
                  </a:lnTo>
                  <a:lnTo>
                    <a:pt x="174977" y="7123248"/>
                  </a:lnTo>
                  <a:lnTo>
                    <a:pt x="188787" y="7167696"/>
                  </a:lnTo>
                  <a:lnTo>
                    <a:pt x="202882" y="7212131"/>
                  </a:lnTo>
                  <a:lnTo>
                    <a:pt x="217259" y="7256551"/>
                  </a:lnTo>
                  <a:lnTo>
                    <a:pt x="231918" y="7300953"/>
                  </a:lnTo>
                  <a:lnTo>
                    <a:pt x="246858" y="7345334"/>
                  </a:lnTo>
                  <a:lnTo>
                    <a:pt x="262077" y="7389692"/>
                  </a:lnTo>
                  <a:lnTo>
                    <a:pt x="277574" y="7434025"/>
                  </a:lnTo>
                  <a:lnTo>
                    <a:pt x="293349" y="7478331"/>
                  </a:lnTo>
                  <a:lnTo>
                    <a:pt x="309399" y="7522606"/>
                  </a:lnTo>
                  <a:lnTo>
                    <a:pt x="325725" y="7566848"/>
                  </a:lnTo>
                  <a:lnTo>
                    <a:pt x="342324" y="7611056"/>
                  </a:lnTo>
                  <a:lnTo>
                    <a:pt x="359196" y="7655225"/>
                  </a:lnTo>
                  <a:lnTo>
                    <a:pt x="376339" y="7699355"/>
                  </a:lnTo>
                  <a:lnTo>
                    <a:pt x="393753" y="7743442"/>
                  </a:lnTo>
                  <a:lnTo>
                    <a:pt x="411436" y="7787485"/>
                  </a:lnTo>
                  <a:lnTo>
                    <a:pt x="429387" y="7831480"/>
                  </a:lnTo>
                  <a:lnTo>
                    <a:pt x="447605" y="7875425"/>
                  </a:lnTo>
                  <a:lnTo>
                    <a:pt x="466088" y="7919318"/>
                  </a:lnTo>
                  <a:lnTo>
                    <a:pt x="484837" y="7963155"/>
                  </a:lnTo>
                  <a:lnTo>
                    <a:pt x="503849" y="8006936"/>
                  </a:lnTo>
                  <a:lnTo>
                    <a:pt x="523123" y="8050657"/>
                  </a:lnTo>
                  <a:lnTo>
                    <a:pt x="542659" y="8094316"/>
                  </a:lnTo>
                  <a:lnTo>
                    <a:pt x="562455" y="8137910"/>
                  </a:lnTo>
                  <a:lnTo>
                    <a:pt x="582510" y="8181438"/>
                  </a:lnTo>
                  <a:lnTo>
                    <a:pt x="602823" y="8224896"/>
                  </a:lnTo>
                  <a:lnTo>
                    <a:pt x="623393" y="8268281"/>
                  </a:lnTo>
                  <a:lnTo>
                    <a:pt x="644218" y="8311593"/>
                  </a:lnTo>
                  <a:lnTo>
                    <a:pt x="665298" y="8354827"/>
                  </a:lnTo>
                  <a:lnTo>
                    <a:pt x="686631" y="8397982"/>
                  </a:lnTo>
                  <a:lnTo>
                    <a:pt x="708217" y="8441056"/>
                  </a:lnTo>
                  <a:lnTo>
                    <a:pt x="730054" y="8484045"/>
                  </a:lnTo>
                  <a:lnTo>
                    <a:pt x="752140" y="8526947"/>
                  </a:lnTo>
                  <a:lnTo>
                    <a:pt x="774476" y="8569760"/>
                  </a:lnTo>
                  <a:lnTo>
                    <a:pt x="797059" y="8612482"/>
                  </a:lnTo>
                  <a:lnTo>
                    <a:pt x="819889" y="8655110"/>
                  </a:lnTo>
                  <a:lnTo>
                    <a:pt x="842964" y="8697641"/>
                  </a:lnTo>
                  <a:lnTo>
                    <a:pt x="866284" y="8740073"/>
                  </a:lnTo>
                  <a:lnTo>
                    <a:pt x="889846" y="8782403"/>
                  </a:lnTo>
                  <a:lnTo>
                    <a:pt x="913651" y="8824630"/>
                  </a:lnTo>
                  <a:lnTo>
                    <a:pt x="937697" y="8866750"/>
                  </a:lnTo>
                  <a:lnTo>
                    <a:pt x="961983" y="8908762"/>
                  </a:lnTo>
                  <a:lnTo>
                    <a:pt x="986507" y="8950662"/>
                  </a:lnTo>
                  <a:lnTo>
                    <a:pt x="1011269" y="8992448"/>
                  </a:lnTo>
                  <a:lnTo>
                    <a:pt x="1036267" y="9034119"/>
                  </a:lnTo>
                  <a:lnTo>
                    <a:pt x="1061500" y="9075671"/>
                  </a:lnTo>
                  <a:lnTo>
                    <a:pt x="1086968" y="9117101"/>
                  </a:lnTo>
                  <a:lnTo>
                    <a:pt x="1112669" y="9158408"/>
                  </a:lnTo>
                  <a:lnTo>
                    <a:pt x="1138601" y="9199589"/>
                  </a:lnTo>
                  <a:lnTo>
                    <a:pt x="1164764" y="9240642"/>
                  </a:lnTo>
                  <a:lnTo>
                    <a:pt x="1191157" y="9281564"/>
                  </a:lnTo>
                  <a:lnTo>
                    <a:pt x="1217779" y="9322352"/>
                  </a:lnTo>
                  <a:lnTo>
                    <a:pt x="1244627" y="9363004"/>
                  </a:lnTo>
                  <a:lnTo>
                    <a:pt x="1271702" y="9403519"/>
                  </a:lnTo>
                  <a:lnTo>
                    <a:pt x="1299002" y="9443892"/>
                  </a:lnTo>
                  <a:lnTo>
                    <a:pt x="1326526" y="9484122"/>
                  </a:lnTo>
                  <a:lnTo>
                    <a:pt x="1354273" y="9524207"/>
                  </a:lnTo>
                  <a:lnTo>
                    <a:pt x="1382241" y="9564143"/>
                  </a:lnTo>
                  <a:lnTo>
                    <a:pt x="1410430" y="9603929"/>
                  </a:lnTo>
                  <a:lnTo>
                    <a:pt x="1438839" y="9643562"/>
                  </a:lnTo>
                  <a:lnTo>
                    <a:pt x="1467466" y="9683039"/>
                  </a:lnTo>
                  <a:lnTo>
                    <a:pt x="1496310" y="9722359"/>
                  </a:lnTo>
                  <a:lnTo>
                    <a:pt x="1525369" y="9761518"/>
                  </a:lnTo>
                  <a:lnTo>
                    <a:pt x="1528107" y="9765164"/>
                  </a:lnTo>
                  <a:lnTo>
                    <a:pt x="7748254" y="9765164"/>
                  </a:lnTo>
                  <a:lnTo>
                    <a:pt x="7748254" y="0"/>
                  </a:lnTo>
                  <a:close/>
                </a:path>
              </a:pathLst>
            </a:custGeom>
            <a:solidFill>
              <a:srgbClr val="DB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>
            <a:extLst>
              <a:ext uri="{FF2B5EF4-FFF2-40B4-BE49-F238E27FC236}">
                <a16:creationId xmlns:a16="http://schemas.microsoft.com/office/drawing/2014/main" id="{1B67243B-1CE8-E173-095C-8653959F0F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4380" y="217950"/>
            <a:ext cx="17374869" cy="1245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/>
              <a:t>Prise en charge non spécifique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ED0C0720-BD9A-8149-3DF7-9D7DD327348E}"/>
              </a:ext>
            </a:extLst>
          </p:cNvPr>
          <p:cNvSpPr/>
          <p:nvPr/>
        </p:nvSpPr>
        <p:spPr>
          <a:xfrm>
            <a:off x="1600082" y="4565256"/>
            <a:ext cx="16903936" cy="5365291"/>
          </a:xfrm>
          <a:prstGeom prst="roundRect">
            <a:avLst>
              <a:gd name="adj" fmla="val 468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F9A41F4-5755-CDC5-774F-B25C1CE55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2EFE8951-C2B7-92DE-D3F2-B63884A8F33C}"/>
              </a:ext>
            </a:extLst>
          </p:cNvPr>
          <p:cNvSpPr txBox="1"/>
          <p:nvPr/>
        </p:nvSpPr>
        <p:spPr>
          <a:xfrm>
            <a:off x="2573894" y="4925528"/>
            <a:ext cx="12228410" cy="440716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471600" marR="5080" indent="-457200" algn="l">
              <a:lnSpc>
                <a:spcPct val="150000"/>
              </a:lnSpc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Prévention maladie thromboembolique (HBPM)</a:t>
            </a:r>
          </a:p>
          <a:p>
            <a:pPr marL="471600" marR="5080" indent="-457200" algn="l">
              <a:lnSpc>
                <a:spcPct val="150000"/>
              </a:lnSpc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Prévention déshydratation: surveillance hydrique, hydratation sous-cutanée ?</a:t>
            </a:r>
          </a:p>
          <a:p>
            <a:pPr marL="471600" marR="5080" indent="-457200" algn="l">
              <a:lnSpc>
                <a:spcPct val="150000"/>
              </a:lnSpc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Prévention dénutrition: surveillance alimentaire, CNO</a:t>
            </a:r>
          </a:p>
          <a:p>
            <a:pPr marL="471600" marR="5080" indent="-457200" algn="l">
              <a:lnSpc>
                <a:spcPct val="150000"/>
              </a:lnSpc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Antalgie et antipyrétique: paracétamol (adapté poids et </a:t>
            </a:r>
            <a:r>
              <a:rPr lang="fr-FR" sz="265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fn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rénale)</a:t>
            </a:r>
          </a:p>
          <a:p>
            <a:pPr marL="471600" marR="5080" indent="-457200" algn="l">
              <a:lnSpc>
                <a:spcPct val="150000"/>
              </a:lnSpc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Prévention des escarres</a:t>
            </a:r>
          </a:p>
          <a:p>
            <a:pPr marL="471600" marR="5080" indent="-457200" algn="l">
              <a:lnSpc>
                <a:spcPct val="150000"/>
              </a:lnSpc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Entretien de la motricité, kiné respiratoire</a:t>
            </a:r>
          </a:p>
          <a:p>
            <a:pPr marL="471600" marR="5080" indent="-457200" algn="l">
              <a:lnSpc>
                <a:spcPct val="150000"/>
              </a:lnSpc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Oxygénothérapie 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513968EE-8EB3-7073-52C6-428691E2682F}"/>
              </a:ext>
            </a:extLst>
          </p:cNvPr>
          <p:cNvSpPr/>
          <p:nvPr/>
        </p:nvSpPr>
        <p:spPr>
          <a:xfrm>
            <a:off x="1574682" y="1768475"/>
            <a:ext cx="16903936" cy="1245726"/>
          </a:xfrm>
          <a:prstGeom prst="roundRect">
            <a:avLst>
              <a:gd name="adj" fmla="val 3294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2CF0911B-1018-19D0-874D-BDE16B4F1254}"/>
              </a:ext>
            </a:extLst>
          </p:cNvPr>
          <p:cNvSpPr txBox="1"/>
          <p:nvPr/>
        </p:nvSpPr>
        <p:spPr>
          <a:xfrm>
            <a:off x="3895091" y="2128836"/>
            <a:ext cx="13926582" cy="49180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300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Le patient doit-il être transféré à l’hôpital (sévérité / niveau d’engagement) ?</a:t>
            </a: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22E9A77E-9DFE-466F-2F18-4B3A00B9B93E}"/>
              </a:ext>
            </a:extLst>
          </p:cNvPr>
          <p:cNvSpPr txBox="1"/>
          <p:nvPr/>
        </p:nvSpPr>
        <p:spPr>
          <a:xfrm>
            <a:off x="2251019" y="2128836"/>
            <a:ext cx="848477" cy="49180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3000" b="1" dirty="0">
                <a:solidFill>
                  <a:srgbClr val="F4B86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01.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4088497-9885-96A0-2A52-F249B9008AFE}"/>
              </a:ext>
            </a:extLst>
          </p:cNvPr>
          <p:cNvSpPr/>
          <p:nvPr/>
        </p:nvSpPr>
        <p:spPr>
          <a:xfrm>
            <a:off x="1574682" y="3138455"/>
            <a:ext cx="16903936" cy="1245726"/>
          </a:xfrm>
          <a:prstGeom prst="roundRect">
            <a:avLst>
              <a:gd name="adj" fmla="val 3447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E8A01DF6-AE16-BAA9-5861-4E30D03E7D0F}"/>
              </a:ext>
            </a:extLst>
          </p:cNvPr>
          <p:cNvSpPr txBox="1"/>
          <p:nvPr/>
        </p:nvSpPr>
        <p:spPr>
          <a:xfrm>
            <a:off x="3895091" y="3498816"/>
            <a:ext cx="13926582" cy="49180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300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Évaluer et traiter les décompensations de comorbidités (diabète…)</a:t>
            </a:r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C80514ED-C637-B0C1-939D-D9056E7F385D}"/>
              </a:ext>
            </a:extLst>
          </p:cNvPr>
          <p:cNvSpPr txBox="1"/>
          <p:nvPr/>
        </p:nvSpPr>
        <p:spPr>
          <a:xfrm>
            <a:off x="2251019" y="3498816"/>
            <a:ext cx="848477" cy="49180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3000" b="1" dirty="0">
                <a:solidFill>
                  <a:srgbClr val="F4B86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02.</a:t>
            </a:r>
          </a:p>
        </p:txBody>
      </p:sp>
      <p:pic>
        <p:nvPicPr>
          <p:cNvPr id="30" name="Picture 2" descr="Seringues De Dessin Animé Vectorielles Isolées Sur Fond Blanc | Vecteur ...">
            <a:extLst>
              <a:ext uri="{FF2B5EF4-FFF2-40B4-BE49-F238E27FC236}">
                <a16:creationId xmlns:a16="http://schemas.microsoft.com/office/drawing/2014/main" id="{851447D5-C81B-7504-6D37-219763E22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676" y="4868378"/>
            <a:ext cx="703718" cy="70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aptain Haddock">
            <a:extLst>
              <a:ext uri="{FF2B5EF4-FFF2-40B4-BE49-F238E27FC236}">
                <a16:creationId xmlns:a16="http://schemas.microsoft.com/office/drawing/2014/main" id="{B69D1736-613F-5BB0-8901-BF7573678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869" y="4991060"/>
            <a:ext cx="1511381" cy="150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AD0867F-0761-51DC-5109-EFEF014C1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8197" y="6340475"/>
            <a:ext cx="1433549" cy="148298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8836583-19C0-7764-665C-556910393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6108" y="7710684"/>
            <a:ext cx="1557860" cy="1416237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2B77B4D7-1905-2DE7-51CF-0AD1C2872C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149" t="17681" r="16575" b="17392"/>
          <a:stretch/>
        </p:blipFill>
        <p:spPr>
          <a:xfrm>
            <a:off x="6378599" y="8758043"/>
            <a:ext cx="919695" cy="9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1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545494D-C1C4-4364-8D3A-5757119DF679}"/>
              </a:ext>
            </a:extLst>
          </p:cNvPr>
          <p:cNvSpPr/>
          <p:nvPr/>
        </p:nvSpPr>
        <p:spPr>
          <a:xfrm>
            <a:off x="11347450" y="0"/>
            <a:ext cx="8757248" cy="11308715"/>
          </a:xfrm>
          <a:custGeom>
            <a:avLst/>
            <a:gdLst/>
            <a:ahLst/>
            <a:cxnLst/>
            <a:rect l="l" t="t" r="r" b="b"/>
            <a:pathLst>
              <a:path w="10140315" h="11308715">
                <a:moveTo>
                  <a:pt x="10139716" y="0"/>
                </a:moveTo>
                <a:lnTo>
                  <a:pt x="0" y="0"/>
                </a:lnTo>
                <a:lnTo>
                  <a:pt x="0" y="11308556"/>
                </a:lnTo>
                <a:lnTo>
                  <a:pt x="10139716" y="11308556"/>
                </a:lnTo>
                <a:lnTo>
                  <a:pt x="10139716" y="0"/>
                </a:lnTo>
                <a:close/>
              </a:path>
            </a:pathLst>
          </a:custGeom>
          <a:solidFill>
            <a:srgbClr val="1E3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8D27FE5-A99A-E9E7-4FE4-626CF5039E4F}"/>
              </a:ext>
            </a:extLst>
          </p:cNvPr>
          <p:cNvSpPr/>
          <p:nvPr/>
        </p:nvSpPr>
        <p:spPr>
          <a:xfrm>
            <a:off x="12355845" y="1543391"/>
            <a:ext cx="7748270" cy="9765665"/>
          </a:xfrm>
          <a:custGeom>
            <a:avLst/>
            <a:gdLst/>
            <a:ahLst/>
            <a:cxnLst/>
            <a:rect l="l" t="t" r="r" b="b"/>
            <a:pathLst>
              <a:path w="7748269" h="9765665">
                <a:moveTo>
                  <a:pt x="7748254" y="0"/>
                </a:moveTo>
                <a:lnTo>
                  <a:pt x="2655727" y="909896"/>
                </a:lnTo>
                <a:lnTo>
                  <a:pt x="2655727" y="5192660"/>
                </a:lnTo>
                <a:lnTo>
                  <a:pt x="578019" y="5818061"/>
                </a:lnTo>
                <a:lnTo>
                  <a:pt x="529465" y="5830885"/>
                </a:lnTo>
                <a:lnTo>
                  <a:pt x="482031" y="5845619"/>
                </a:lnTo>
                <a:lnTo>
                  <a:pt x="435875" y="5862236"/>
                </a:lnTo>
                <a:lnTo>
                  <a:pt x="391154" y="5880711"/>
                </a:lnTo>
                <a:lnTo>
                  <a:pt x="348027" y="5901016"/>
                </a:lnTo>
                <a:lnTo>
                  <a:pt x="306653" y="5923127"/>
                </a:lnTo>
                <a:lnTo>
                  <a:pt x="267188" y="5947017"/>
                </a:lnTo>
                <a:lnTo>
                  <a:pt x="229793" y="5972659"/>
                </a:lnTo>
                <a:lnTo>
                  <a:pt x="194624" y="6000027"/>
                </a:lnTo>
                <a:lnTo>
                  <a:pt x="161841" y="6029095"/>
                </a:lnTo>
                <a:lnTo>
                  <a:pt x="131601" y="6059838"/>
                </a:lnTo>
                <a:lnTo>
                  <a:pt x="104062" y="6092228"/>
                </a:lnTo>
                <a:lnTo>
                  <a:pt x="79384" y="6126239"/>
                </a:lnTo>
                <a:lnTo>
                  <a:pt x="57723" y="6161846"/>
                </a:lnTo>
                <a:lnTo>
                  <a:pt x="39239" y="6199022"/>
                </a:lnTo>
                <a:lnTo>
                  <a:pt x="24089" y="6237741"/>
                </a:lnTo>
                <a:lnTo>
                  <a:pt x="12432" y="6277976"/>
                </a:lnTo>
                <a:lnTo>
                  <a:pt x="4426" y="6319702"/>
                </a:lnTo>
                <a:lnTo>
                  <a:pt x="229" y="6362892"/>
                </a:lnTo>
                <a:lnTo>
                  <a:pt x="0" y="6407520"/>
                </a:lnTo>
                <a:lnTo>
                  <a:pt x="3896" y="6453559"/>
                </a:lnTo>
                <a:lnTo>
                  <a:pt x="12076" y="6500985"/>
                </a:lnTo>
                <a:lnTo>
                  <a:pt x="21792" y="6545357"/>
                </a:lnTo>
                <a:lnTo>
                  <a:pt x="31809" y="6589751"/>
                </a:lnTo>
                <a:lnTo>
                  <a:pt x="42124" y="6634163"/>
                </a:lnTo>
                <a:lnTo>
                  <a:pt x="52736" y="6678592"/>
                </a:lnTo>
                <a:lnTo>
                  <a:pt x="63645" y="6723035"/>
                </a:lnTo>
                <a:lnTo>
                  <a:pt x="74849" y="6767490"/>
                </a:lnTo>
                <a:lnTo>
                  <a:pt x="86348" y="6811954"/>
                </a:lnTo>
                <a:lnTo>
                  <a:pt x="98139" y="6856424"/>
                </a:lnTo>
                <a:lnTo>
                  <a:pt x="110222" y="6900899"/>
                </a:lnTo>
                <a:lnTo>
                  <a:pt x="122596" y="6945375"/>
                </a:lnTo>
                <a:lnTo>
                  <a:pt x="135260" y="6989851"/>
                </a:lnTo>
                <a:lnTo>
                  <a:pt x="148212" y="7034323"/>
                </a:lnTo>
                <a:lnTo>
                  <a:pt x="161451" y="7078790"/>
                </a:lnTo>
                <a:lnTo>
                  <a:pt x="174977" y="7123248"/>
                </a:lnTo>
                <a:lnTo>
                  <a:pt x="188787" y="7167696"/>
                </a:lnTo>
                <a:lnTo>
                  <a:pt x="202882" y="7212131"/>
                </a:lnTo>
                <a:lnTo>
                  <a:pt x="217259" y="7256551"/>
                </a:lnTo>
                <a:lnTo>
                  <a:pt x="231918" y="7300953"/>
                </a:lnTo>
                <a:lnTo>
                  <a:pt x="246858" y="7345334"/>
                </a:lnTo>
                <a:lnTo>
                  <a:pt x="262077" y="7389692"/>
                </a:lnTo>
                <a:lnTo>
                  <a:pt x="277574" y="7434025"/>
                </a:lnTo>
                <a:lnTo>
                  <a:pt x="293349" y="7478331"/>
                </a:lnTo>
                <a:lnTo>
                  <a:pt x="309399" y="7522606"/>
                </a:lnTo>
                <a:lnTo>
                  <a:pt x="325725" y="7566848"/>
                </a:lnTo>
                <a:lnTo>
                  <a:pt x="342324" y="7611056"/>
                </a:lnTo>
                <a:lnTo>
                  <a:pt x="359196" y="7655225"/>
                </a:lnTo>
                <a:lnTo>
                  <a:pt x="376339" y="7699355"/>
                </a:lnTo>
                <a:lnTo>
                  <a:pt x="393753" y="7743442"/>
                </a:lnTo>
                <a:lnTo>
                  <a:pt x="411436" y="7787485"/>
                </a:lnTo>
                <a:lnTo>
                  <a:pt x="429387" y="7831480"/>
                </a:lnTo>
                <a:lnTo>
                  <a:pt x="447605" y="7875425"/>
                </a:lnTo>
                <a:lnTo>
                  <a:pt x="466088" y="7919318"/>
                </a:lnTo>
                <a:lnTo>
                  <a:pt x="484837" y="7963155"/>
                </a:lnTo>
                <a:lnTo>
                  <a:pt x="503849" y="8006936"/>
                </a:lnTo>
                <a:lnTo>
                  <a:pt x="523123" y="8050657"/>
                </a:lnTo>
                <a:lnTo>
                  <a:pt x="542659" y="8094316"/>
                </a:lnTo>
                <a:lnTo>
                  <a:pt x="562455" y="8137910"/>
                </a:lnTo>
                <a:lnTo>
                  <a:pt x="582510" y="8181438"/>
                </a:lnTo>
                <a:lnTo>
                  <a:pt x="602823" y="8224896"/>
                </a:lnTo>
                <a:lnTo>
                  <a:pt x="623393" y="8268281"/>
                </a:lnTo>
                <a:lnTo>
                  <a:pt x="644218" y="8311593"/>
                </a:lnTo>
                <a:lnTo>
                  <a:pt x="665298" y="8354827"/>
                </a:lnTo>
                <a:lnTo>
                  <a:pt x="686631" y="8397982"/>
                </a:lnTo>
                <a:lnTo>
                  <a:pt x="708217" y="8441056"/>
                </a:lnTo>
                <a:lnTo>
                  <a:pt x="730054" y="8484045"/>
                </a:lnTo>
                <a:lnTo>
                  <a:pt x="752140" y="8526947"/>
                </a:lnTo>
                <a:lnTo>
                  <a:pt x="774476" y="8569760"/>
                </a:lnTo>
                <a:lnTo>
                  <a:pt x="797059" y="8612482"/>
                </a:lnTo>
                <a:lnTo>
                  <a:pt x="819889" y="8655110"/>
                </a:lnTo>
                <a:lnTo>
                  <a:pt x="842964" y="8697641"/>
                </a:lnTo>
                <a:lnTo>
                  <a:pt x="866284" y="8740073"/>
                </a:lnTo>
                <a:lnTo>
                  <a:pt x="889846" y="8782403"/>
                </a:lnTo>
                <a:lnTo>
                  <a:pt x="913651" y="8824630"/>
                </a:lnTo>
                <a:lnTo>
                  <a:pt x="937697" y="8866750"/>
                </a:lnTo>
                <a:lnTo>
                  <a:pt x="961983" y="8908762"/>
                </a:lnTo>
                <a:lnTo>
                  <a:pt x="986507" y="8950662"/>
                </a:lnTo>
                <a:lnTo>
                  <a:pt x="1011269" y="8992448"/>
                </a:lnTo>
                <a:lnTo>
                  <a:pt x="1036267" y="9034119"/>
                </a:lnTo>
                <a:lnTo>
                  <a:pt x="1061500" y="9075671"/>
                </a:lnTo>
                <a:lnTo>
                  <a:pt x="1086968" y="9117101"/>
                </a:lnTo>
                <a:lnTo>
                  <a:pt x="1112669" y="9158408"/>
                </a:lnTo>
                <a:lnTo>
                  <a:pt x="1138601" y="9199589"/>
                </a:lnTo>
                <a:lnTo>
                  <a:pt x="1164764" y="9240642"/>
                </a:lnTo>
                <a:lnTo>
                  <a:pt x="1191157" y="9281564"/>
                </a:lnTo>
                <a:lnTo>
                  <a:pt x="1217779" y="9322352"/>
                </a:lnTo>
                <a:lnTo>
                  <a:pt x="1244627" y="9363004"/>
                </a:lnTo>
                <a:lnTo>
                  <a:pt x="1271702" y="9403519"/>
                </a:lnTo>
                <a:lnTo>
                  <a:pt x="1299002" y="9443892"/>
                </a:lnTo>
                <a:lnTo>
                  <a:pt x="1326526" y="9484122"/>
                </a:lnTo>
                <a:lnTo>
                  <a:pt x="1354273" y="9524207"/>
                </a:lnTo>
                <a:lnTo>
                  <a:pt x="1382241" y="9564143"/>
                </a:lnTo>
                <a:lnTo>
                  <a:pt x="1410430" y="9603929"/>
                </a:lnTo>
                <a:lnTo>
                  <a:pt x="1438839" y="9643562"/>
                </a:lnTo>
                <a:lnTo>
                  <a:pt x="1467466" y="9683039"/>
                </a:lnTo>
                <a:lnTo>
                  <a:pt x="1496310" y="9722359"/>
                </a:lnTo>
                <a:lnTo>
                  <a:pt x="1525369" y="9761518"/>
                </a:lnTo>
                <a:lnTo>
                  <a:pt x="1528107" y="9765164"/>
                </a:lnTo>
                <a:lnTo>
                  <a:pt x="7748254" y="9765164"/>
                </a:lnTo>
                <a:lnTo>
                  <a:pt x="7748254" y="0"/>
                </a:lnTo>
                <a:close/>
              </a:path>
            </a:pathLst>
          </a:custGeom>
          <a:solidFill>
            <a:srgbClr val="405A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AD58E3-3F20-F8A2-8263-03ACDEA05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4E75E605-3D84-67AF-6944-D30E1CA91819}"/>
              </a:ext>
            </a:extLst>
          </p:cNvPr>
          <p:cNvSpPr txBox="1">
            <a:spLocks/>
          </p:cNvSpPr>
          <p:nvPr/>
        </p:nvSpPr>
        <p:spPr>
          <a:xfrm>
            <a:off x="1423992" y="854075"/>
            <a:ext cx="9237658" cy="3211648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>
            <a:lvl1pPr>
              <a:defRPr sz="5900" b="0" i="0">
                <a:solidFill>
                  <a:srgbClr val="224180"/>
                </a:solidFill>
                <a:latin typeface="Aptos" panose="020B00040202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12700" marR="5080">
              <a:lnSpc>
                <a:spcPts val="5940"/>
              </a:lnSpc>
              <a:spcBef>
                <a:spcPts val="1285"/>
              </a:spcBef>
            </a:pPr>
            <a:r>
              <a:rPr lang="fr-FR" dirty="0"/>
              <a:t>Prescription de la mise en place et de la levée des </a:t>
            </a:r>
            <a:r>
              <a:rPr lang="fr-FR"/>
              <a:t>précautions respiratoires </a:t>
            </a:r>
            <a:r>
              <a:rPr lang="fr-FR" dirty="0"/>
              <a:t>dès la suspicion 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674F4B79-6339-C204-250A-6267D897AC64}"/>
              </a:ext>
            </a:extLst>
          </p:cNvPr>
          <p:cNvSpPr txBox="1"/>
          <p:nvPr/>
        </p:nvSpPr>
        <p:spPr>
          <a:xfrm>
            <a:off x="1423409" y="4481580"/>
            <a:ext cx="9695441" cy="517693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Précautions spécifiques :</a:t>
            </a:r>
          </a:p>
          <a:p>
            <a:pPr marL="469265" marR="5080" indent="-457200">
              <a:lnSpc>
                <a:spcPts val="3170"/>
              </a:lnSpc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Respiratoires Collectives si cas groupés selon protocole établissement et conseil équipe d’hygiène ; </a:t>
            </a:r>
          </a:p>
          <a:p>
            <a:pPr marL="469265" marR="5080" indent="-457200">
              <a:lnSpc>
                <a:spcPts val="3170"/>
              </a:lnSpc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Environnementale si légionelle…</a:t>
            </a:r>
          </a:p>
          <a:p>
            <a:pPr marL="469265" marR="5080" indent="-457200">
              <a:lnSpc>
                <a:spcPts val="3170"/>
              </a:lnSpc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endParaRPr lang="fr-FR" sz="2650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12065" marR="5080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Mesures d’hygiène individuelles </a:t>
            </a:r>
          </a:p>
          <a:p>
            <a:pPr marL="469265" marR="5080" indent="-457200">
              <a:lnSpc>
                <a:spcPts val="3170"/>
              </a:lnSpc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Hygiène bucco dentaire et soins dentaires</a:t>
            </a:r>
          </a:p>
          <a:p>
            <a:pPr marL="469265" marR="5080" indent="-457200">
              <a:lnSpc>
                <a:spcPts val="3170"/>
              </a:lnSpc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endParaRPr lang="fr-FR" sz="2650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12065" marR="5080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Dépister et traiter les troubles de la déglutition (modification </a:t>
            </a:r>
            <a:r>
              <a:rPr lang="fr-FR" sz="2650" b="1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ttt</a:t>
            </a: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, adaptation texture, positionnement…</a:t>
            </a:r>
          </a:p>
          <a:p>
            <a:pPr marL="12065" marR="5080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endParaRPr lang="fr-FR" sz="2650" b="1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12065" marR="5080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Une occasion de refaire le point sur l’ordonnance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12E0A8D-6F32-E93F-E5F5-2748C5A52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9753" y="4920633"/>
            <a:ext cx="4519744" cy="28932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B8580DC-2010-4F2D-B070-5186FA544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9553" y="731168"/>
            <a:ext cx="3246885" cy="289326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15DBFF8-0615-C9F4-F205-BA06F23AF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8097" y="4920634"/>
            <a:ext cx="3471914" cy="289326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4522A25-1109-6008-0B16-9D66A9BD7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5142" y="8046107"/>
            <a:ext cx="2276939" cy="31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6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FE454EF-99D5-9902-B84D-50BC18AA5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F0AA64DE-772D-F572-66C4-0F603FEDC389}"/>
              </a:ext>
            </a:extLst>
          </p:cNvPr>
          <p:cNvGrpSpPr>
            <a:grpSpLocks/>
          </p:cNvGrpSpPr>
          <p:nvPr/>
        </p:nvGrpSpPr>
        <p:grpSpPr>
          <a:xfrm>
            <a:off x="2340" y="17448"/>
            <a:ext cx="20104100" cy="11308715"/>
            <a:chOff x="5373" y="635"/>
            <a:chExt cx="20104100" cy="11308715"/>
          </a:xfrm>
        </p:grpSpPr>
        <p:sp>
          <p:nvSpPr>
            <p:cNvPr id="2" name="object 2">
              <a:extLst>
                <a:ext uri="{FF2B5EF4-FFF2-40B4-BE49-F238E27FC236}">
                  <a16:creationId xmlns:a16="http://schemas.microsoft.com/office/drawing/2014/main" id="{DEC59496-4584-FE6A-9BCD-DA9150AA6A90}"/>
                </a:ext>
              </a:extLst>
            </p:cNvPr>
            <p:cNvSpPr>
              <a:spLocks/>
            </p:cNvSpPr>
            <p:nvPr/>
          </p:nvSpPr>
          <p:spPr>
            <a:xfrm>
              <a:off x="5373" y="63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8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63764950-A6E6-8F45-8D22-4DE41F319767}"/>
                </a:ext>
              </a:extLst>
            </p:cNvPr>
            <p:cNvSpPr>
              <a:spLocks/>
            </p:cNvSpPr>
            <p:nvPr/>
          </p:nvSpPr>
          <p:spPr>
            <a:xfrm>
              <a:off x="12355845" y="1543391"/>
              <a:ext cx="7748270" cy="9765665"/>
            </a:xfrm>
            <a:custGeom>
              <a:avLst/>
              <a:gdLst/>
              <a:ahLst/>
              <a:cxnLst/>
              <a:rect l="l" t="t" r="r" b="b"/>
              <a:pathLst>
                <a:path w="7748269" h="9765665">
                  <a:moveTo>
                    <a:pt x="7748254" y="0"/>
                  </a:moveTo>
                  <a:lnTo>
                    <a:pt x="2655727" y="909896"/>
                  </a:lnTo>
                  <a:lnTo>
                    <a:pt x="2655727" y="5192660"/>
                  </a:lnTo>
                  <a:lnTo>
                    <a:pt x="578019" y="5818061"/>
                  </a:lnTo>
                  <a:lnTo>
                    <a:pt x="529465" y="5830885"/>
                  </a:lnTo>
                  <a:lnTo>
                    <a:pt x="482031" y="5845619"/>
                  </a:lnTo>
                  <a:lnTo>
                    <a:pt x="435875" y="5862236"/>
                  </a:lnTo>
                  <a:lnTo>
                    <a:pt x="391154" y="5880711"/>
                  </a:lnTo>
                  <a:lnTo>
                    <a:pt x="348027" y="5901016"/>
                  </a:lnTo>
                  <a:lnTo>
                    <a:pt x="306653" y="5923127"/>
                  </a:lnTo>
                  <a:lnTo>
                    <a:pt x="267188" y="5947017"/>
                  </a:lnTo>
                  <a:lnTo>
                    <a:pt x="229793" y="5972659"/>
                  </a:lnTo>
                  <a:lnTo>
                    <a:pt x="194624" y="6000027"/>
                  </a:lnTo>
                  <a:lnTo>
                    <a:pt x="161841" y="6029095"/>
                  </a:lnTo>
                  <a:lnTo>
                    <a:pt x="131601" y="6059838"/>
                  </a:lnTo>
                  <a:lnTo>
                    <a:pt x="104062" y="6092228"/>
                  </a:lnTo>
                  <a:lnTo>
                    <a:pt x="79384" y="6126239"/>
                  </a:lnTo>
                  <a:lnTo>
                    <a:pt x="57723" y="6161846"/>
                  </a:lnTo>
                  <a:lnTo>
                    <a:pt x="39239" y="6199022"/>
                  </a:lnTo>
                  <a:lnTo>
                    <a:pt x="24089" y="6237741"/>
                  </a:lnTo>
                  <a:lnTo>
                    <a:pt x="12432" y="6277976"/>
                  </a:lnTo>
                  <a:lnTo>
                    <a:pt x="4426" y="6319702"/>
                  </a:lnTo>
                  <a:lnTo>
                    <a:pt x="229" y="6362892"/>
                  </a:lnTo>
                  <a:lnTo>
                    <a:pt x="0" y="6407520"/>
                  </a:lnTo>
                  <a:lnTo>
                    <a:pt x="3896" y="6453559"/>
                  </a:lnTo>
                  <a:lnTo>
                    <a:pt x="12076" y="6500985"/>
                  </a:lnTo>
                  <a:lnTo>
                    <a:pt x="21792" y="6545357"/>
                  </a:lnTo>
                  <a:lnTo>
                    <a:pt x="31809" y="6589751"/>
                  </a:lnTo>
                  <a:lnTo>
                    <a:pt x="42124" y="6634163"/>
                  </a:lnTo>
                  <a:lnTo>
                    <a:pt x="52736" y="6678592"/>
                  </a:lnTo>
                  <a:lnTo>
                    <a:pt x="63645" y="6723035"/>
                  </a:lnTo>
                  <a:lnTo>
                    <a:pt x="74849" y="6767490"/>
                  </a:lnTo>
                  <a:lnTo>
                    <a:pt x="86348" y="6811954"/>
                  </a:lnTo>
                  <a:lnTo>
                    <a:pt x="98139" y="6856424"/>
                  </a:lnTo>
                  <a:lnTo>
                    <a:pt x="110222" y="6900899"/>
                  </a:lnTo>
                  <a:lnTo>
                    <a:pt x="122596" y="6945375"/>
                  </a:lnTo>
                  <a:lnTo>
                    <a:pt x="135260" y="6989851"/>
                  </a:lnTo>
                  <a:lnTo>
                    <a:pt x="148212" y="7034323"/>
                  </a:lnTo>
                  <a:lnTo>
                    <a:pt x="161451" y="7078790"/>
                  </a:lnTo>
                  <a:lnTo>
                    <a:pt x="174977" y="7123248"/>
                  </a:lnTo>
                  <a:lnTo>
                    <a:pt x="188787" y="7167696"/>
                  </a:lnTo>
                  <a:lnTo>
                    <a:pt x="202882" y="7212131"/>
                  </a:lnTo>
                  <a:lnTo>
                    <a:pt x="217259" y="7256551"/>
                  </a:lnTo>
                  <a:lnTo>
                    <a:pt x="231918" y="7300953"/>
                  </a:lnTo>
                  <a:lnTo>
                    <a:pt x="246858" y="7345334"/>
                  </a:lnTo>
                  <a:lnTo>
                    <a:pt x="262077" y="7389692"/>
                  </a:lnTo>
                  <a:lnTo>
                    <a:pt x="277574" y="7434025"/>
                  </a:lnTo>
                  <a:lnTo>
                    <a:pt x="293349" y="7478331"/>
                  </a:lnTo>
                  <a:lnTo>
                    <a:pt x="309399" y="7522606"/>
                  </a:lnTo>
                  <a:lnTo>
                    <a:pt x="325725" y="7566848"/>
                  </a:lnTo>
                  <a:lnTo>
                    <a:pt x="342324" y="7611056"/>
                  </a:lnTo>
                  <a:lnTo>
                    <a:pt x="359196" y="7655225"/>
                  </a:lnTo>
                  <a:lnTo>
                    <a:pt x="376339" y="7699355"/>
                  </a:lnTo>
                  <a:lnTo>
                    <a:pt x="393753" y="7743442"/>
                  </a:lnTo>
                  <a:lnTo>
                    <a:pt x="411436" y="7787485"/>
                  </a:lnTo>
                  <a:lnTo>
                    <a:pt x="429387" y="7831480"/>
                  </a:lnTo>
                  <a:lnTo>
                    <a:pt x="447605" y="7875425"/>
                  </a:lnTo>
                  <a:lnTo>
                    <a:pt x="466088" y="7919318"/>
                  </a:lnTo>
                  <a:lnTo>
                    <a:pt x="484837" y="7963155"/>
                  </a:lnTo>
                  <a:lnTo>
                    <a:pt x="503849" y="8006936"/>
                  </a:lnTo>
                  <a:lnTo>
                    <a:pt x="523123" y="8050657"/>
                  </a:lnTo>
                  <a:lnTo>
                    <a:pt x="542659" y="8094316"/>
                  </a:lnTo>
                  <a:lnTo>
                    <a:pt x="562455" y="8137910"/>
                  </a:lnTo>
                  <a:lnTo>
                    <a:pt x="582510" y="8181438"/>
                  </a:lnTo>
                  <a:lnTo>
                    <a:pt x="602823" y="8224896"/>
                  </a:lnTo>
                  <a:lnTo>
                    <a:pt x="623393" y="8268281"/>
                  </a:lnTo>
                  <a:lnTo>
                    <a:pt x="644218" y="8311593"/>
                  </a:lnTo>
                  <a:lnTo>
                    <a:pt x="665298" y="8354827"/>
                  </a:lnTo>
                  <a:lnTo>
                    <a:pt x="686631" y="8397982"/>
                  </a:lnTo>
                  <a:lnTo>
                    <a:pt x="708217" y="8441056"/>
                  </a:lnTo>
                  <a:lnTo>
                    <a:pt x="730054" y="8484045"/>
                  </a:lnTo>
                  <a:lnTo>
                    <a:pt x="752140" y="8526947"/>
                  </a:lnTo>
                  <a:lnTo>
                    <a:pt x="774476" y="8569760"/>
                  </a:lnTo>
                  <a:lnTo>
                    <a:pt x="797059" y="8612482"/>
                  </a:lnTo>
                  <a:lnTo>
                    <a:pt x="819889" y="8655110"/>
                  </a:lnTo>
                  <a:lnTo>
                    <a:pt x="842964" y="8697641"/>
                  </a:lnTo>
                  <a:lnTo>
                    <a:pt x="866284" y="8740073"/>
                  </a:lnTo>
                  <a:lnTo>
                    <a:pt x="889846" y="8782403"/>
                  </a:lnTo>
                  <a:lnTo>
                    <a:pt x="913651" y="8824630"/>
                  </a:lnTo>
                  <a:lnTo>
                    <a:pt x="937697" y="8866750"/>
                  </a:lnTo>
                  <a:lnTo>
                    <a:pt x="961983" y="8908762"/>
                  </a:lnTo>
                  <a:lnTo>
                    <a:pt x="986507" y="8950662"/>
                  </a:lnTo>
                  <a:lnTo>
                    <a:pt x="1011269" y="8992448"/>
                  </a:lnTo>
                  <a:lnTo>
                    <a:pt x="1036267" y="9034119"/>
                  </a:lnTo>
                  <a:lnTo>
                    <a:pt x="1061500" y="9075671"/>
                  </a:lnTo>
                  <a:lnTo>
                    <a:pt x="1086968" y="9117101"/>
                  </a:lnTo>
                  <a:lnTo>
                    <a:pt x="1112669" y="9158408"/>
                  </a:lnTo>
                  <a:lnTo>
                    <a:pt x="1138601" y="9199589"/>
                  </a:lnTo>
                  <a:lnTo>
                    <a:pt x="1164764" y="9240642"/>
                  </a:lnTo>
                  <a:lnTo>
                    <a:pt x="1191157" y="9281564"/>
                  </a:lnTo>
                  <a:lnTo>
                    <a:pt x="1217779" y="9322352"/>
                  </a:lnTo>
                  <a:lnTo>
                    <a:pt x="1244627" y="9363004"/>
                  </a:lnTo>
                  <a:lnTo>
                    <a:pt x="1271702" y="9403519"/>
                  </a:lnTo>
                  <a:lnTo>
                    <a:pt x="1299002" y="9443892"/>
                  </a:lnTo>
                  <a:lnTo>
                    <a:pt x="1326526" y="9484122"/>
                  </a:lnTo>
                  <a:lnTo>
                    <a:pt x="1354273" y="9524207"/>
                  </a:lnTo>
                  <a:lnTo>
                    <a:pt x="1382241" y="9564143"/>
                  </a:lnTo>
                  <a:lnTo>
                    <a:pt x="1410430" y="9603929"/>
                  </a:lnTo>
                  <a:lnTo>
                    <a:pt x="1438839" y="9643562"/>
                  </a:lnTo>
                  <a:lnTo>
                    <a:pt x="1467466" y="9683039"/>
                  </a:lnTo>
                  <a:lnTo>
                    <a:pt x="1496310" y="9722359"/>
                  </a:lnTo>
                  <a:lnTo>
                    <a:pt x="1525369" y="9761518"/>
                  </a:lnTo>
                  <a:lnTo>
                    <a:pt x="1528107" y="9765164"/>
                  </a:lnTo>
                  <a:lnTo>
                    <a:pt x="7748254" y="9765164"/>
                  </a:lnTo>
                  <a:lnTo>
                    <a:pt x="7748254" y="0"/>
                  </a:lnTo>
                  <a:close/>
                </a:path>
              </a:pathLst>
            </a:custGeom>
            <a:solidFill>
              <a:srgbClr val="DB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>
            <a:extLst>
              <a:ext uri="{FF2B5EF4-FFF2-40B4-BE49-F238E27FC236}">
                <a16:creationId xmlns:a16="http://schemas.microsoft.com/office/drawing/2014/main" id="{73A6B3E4-C3F0-C681-38C7-F26CDD2992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4380" y="408968"/>
            <a:ext cx="17374869" cy="1245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/>
              <a:t>Prévention : les vaccins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43E056E-377C-D429-EE11-E5DE984F0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id="{937556A6-97B6-B200-C79B-18C88508FAE2}"/>
              </a:ext>
            </a:extLst>
          </p:cNvPr>
          <p:cNvSpPr txBox="1"/>
          <p:nvPr/>
        </p:nvSpPr>
        <p:spPr>
          <a:xfrm>
            <a:off x="5043831" y="2976778"/>
            <a:ext cx="4281828" cy="84241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Grippe (HD ou </a:t>
            </a:r>
            <a:r>
              <a:rPr lang="fr-FR" sz="2650" b="1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adjuvanté</a:t>
            </a: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; annuel) COVID 19 (6mois)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D718D90-4168-14FA-FB2E-16622E6F1DF6}"/>
              </a:ext>
            </a:extLst>
          </p:cNvPr>
          <p:cNvCxnSpPr>
            <a:cxnSpLocks/>
          </p:cNvCxnSpPr>
          <p:nvPr/>
        </p:nvCxnSpPr>
        <p:spPr>
          <a:xfrm>
            <a:off x="4680501" y="3110647"/>
            <a:ext cx="0" cy="1141711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7">
            <a:extLst>
              <a:ext uri="{FF2B5EF4-FFF2-40B4-BE49-F238E27FC236}">
                <a16:creationId xmlns:a16="http://schemas.microsoft.com/office/drawing/2014/main" id="{6B46D6BA-46D4-F1F8-A7AB-28455DADABF0}"/>
              </a:ext>
            </a:extLst>
          </p:cNvPr>
          <p:cNvSpPr txBox="1"/>
          <p:nvPr/>
        </p:nvSpPr>
        <p:spPr>
          <a:xfrm>
            <a:off x="17472521" y="2987675"/>
            <a:ext cx="1752600" cy="1278427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COVID 19 (6 mois)</a:t>
            </a:r>
          </a:p>
          <a:p>
            <a:pPr marL="12065" marR="5080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endParaRPr lang="fr-FR" sz="2650" b="1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B7D5259-56AB-8735-0B5F-B6E0924171BA}"/>
              </a:ext>
            </a:extLst>
          </p:cNvPr>
          <p:cNvCxnSpPr>
            <a:cxnSpLocks/>
          </p:cNvCxnSpPr>
          <p:nvPr/>
        </p:nvCxnSpPr>
        <p:spPr>
          <a:xfrm>
            <a:off x="17214850" y="3147213"/>
            <a:ext cx="0" cy="1880911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A9DCDB5-2C91-BAC8-6CEE-B1723D74C2A0}"/>
              </a:ext>
            </a:extLst>
          </p:cNvPr>
          <p:cNvGrpSpPr/>
          <p:nvPr/>
        </p:nvGrpSpPr>
        <p:grpSpPr>
          <a:xfrm>
            <a:off x="-2893761" y="4009116"/>
            <a:ext cx="22076108" cy="1673343"/>
            <a:chOff x="-2893761" y="4009116"/>
            <a:chExt cx="22076108" cy="1673343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BAC6E69B-F4A2-6B65-7B45-EB3C2C07D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893761" y="4009116"/>
              <a:ext cx="21780451" cy="1673343"/>
            </a:xfrm>
            <a:prstGeom prst="rect">
              <a:avLst/>
            </a:prstGeom>
          </p:spPr>
        </p:pic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EFDC78FE-E92C-09A9-DE1C-BDB3B5129B8F}"/>
                </a:ext>
              </a:extLst>
            </p:cNvPr>
            <p:cNvSpPr/>
            <p:nvPr/>
          </p:nvSpPr>
          <p:spPr>
            <a:xfrm rot="4500000">
              <a:off x="18793791" y="4830857"/>
              <a:ext cx="417338" cy="359774"/>
            </a:xfrm>
            <a:prstGeom prst="triangle">
              <a:avLst/>
            </a:prstGeom>
            <a:solidFill>
              <a:srgbClr val="1E3D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llipse 19">
            <a:extLst>
              <a:ext uri="{FF2B5EF4-FFF2-40B4-BE49-F238E27FC236}">
                <a16:creationId xmlns:a16="http://schemas.microsoft.com/office/drawing/2014/main" id="{6EAD4D6B-8D85-9C32-9F45-DE071E7BDD9A}"/>
              </a:ext>
            </a:extLst>
          </p:cNvPr>
          <p:cNvSpPr/>
          <p:nvPr/>
        </p:nvSpPr>
        <p:spPr>
          <a:xfrm>
            <a:off x="4558632" y="4459953"/>
            <a:ext cx="208397" cy="208397"/>
          </a:xfrm>
          <a:prstGeom prst="ellipse">
            <a:avLst/>
          </a:prstGeom>
          <a:solidFill>
            <a:schemeClr val="bg1"/>
          </a:solidFill>
          <a:ln w="63500">
            <a:solidFill>
              <a:srgbClr val="1E3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F867D95-0182-74F6-B0D2-83BAA748E3EA}"/>
              </a:ext>
            </a:extLst>
          </p:cNvPr>
          <p:cNvSpPr/>
          <p:nvPr/>
        </p:nvSpPr>
        <p:spPr>
          <a:xfrm>
            <a:off x="6339231" y="4959380"/>
            <a:ext cx="208397" cy="208397"/>
          </a:xfrm>
          <a:prstGeom prst="ellipse">
            <a:avLst/>
          </a:prstGeom>
          <a:solidFill>
            <a:schemeClr val="bg1"/>
          </a:solidFill>
          <a:ln w="63500">
            <a:solidFill>
              <a:srgbClr val="1E3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C96E606-6B0A-B26A-D8D4-0E06B8709623}"/>
              </a:ext>
            </a:extLst>
          </p:cNvPr>
          <p:cNvSpPr/>
          <p:nvPr/>
        </p:nvSpPr>
        <p:spPr>
          <a:xfrm>
            <a:off x="7996465" y="5293909"/>
            <a:ext cx="208397" cy="208397"/>
          </a:xfrm>
          <a:prstGeom prst="ellipse">
            <a:avLst/>
          </a:prstGeom>
          <a:solidFill>
            <a:schemeClr val="bg1"/>
          </a:solidFill>
          <a:ln w="63500">
            <a:solidFill>
              <a:srgbClr val="1E3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AFF1B9B-AFD8-4B30-FDE4-BD754B6344E4}"/>
              </a:ext>
            </a:extLst>
          </p:cNvPr>
          <p:cNvSpPr/>
          <p:nvPr/>
        </p:nvSpPr>
        <p:spPr>
          <a:xfrm>
            <a:off x="9773270" y="5442936"/>
            <a:ext cx="208397" cy="208397"/>
          </a:xfrm>
          <a:prstGeom prst="ellipse">
            <a:avLst/>
          </a:prstGeom>
          <a:solidFill>
            <a:schemeClr val="bg1"/>
          </a:solidFill>
          <a:ln w="63500">
            <a:solidFill>
              <a:srgbClr val="1E3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5C8EC7A-D26B-3FF1-89BD-66D367A4EAFE}"/>
              </a:ext>
            </a:extLst>
          </p:cNvPr>
          <p:cNvSpPr/>
          <p:nvPr/>
        </p:nvSpPr>
        <p:spPr>
          <a:xfrm>
            <a:off x="11514355" y="5510049"/>
            <a:ext cx="208397" cy="208397"/>
          </a:xfrm>
          <a:prstGeom prst="ellipse">
            <a:avLst/>
          </a:prstGeom>
          <a:solidFill>
            <a:schemeClr val="bg1"/>
          </a:solidFill>
          <a:ln w="63500">
            <a:solidFill>
              <a:srgbClr val="1E3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F0E217F1-F037-7E6D-0D40-358C71E4B830}"/>
              </a:ext>
            </a:extLst>
          </p:cNvPr>
          <p:cNvSpPr/>
          <p:nvPr/>
        </p:nvSpPr>
        <p:spPr>
          <a:xfrm>
            <a:off x="13386419" y="5471598"/>
            <a:ext cx="208397" cy="208397"/>
          </a:xfrm>
          <a:prstGeom prst="ellipse">
            <a:avLst/>
          </a:prstGeom>
          <a:solidFill>
            <a:schemeClr val="bg1"/>
          </a:solidFill>
          <a:ln w="63500">
            <a:solidFill>
              <a:srgbClr val="1E3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7C89F3CF-713B-91CE-868E-F71BEC29B0FE}"/>
              </a:ext>
            </a:extLst>
          </p:cNvPr>
          <p:cNvSpPr/>
          <p:nvPr/>
        </p:nvSpPr>
        <p:spPr>
          <a:xfrm>
            <a:off x="15400911" y="5333687"/>
            <a:ext cx="208397" cy="208397"/>
          </a:xfrm>
          <a:prstGeom prst="ellipse">
            <a:avLst/>
          </a:prstGeom>
          <a:solidFill>
            <a:schemeClr val="bg1"/>
          </a:solidFill>
          <a:ln w="63500">
            <a:solidFill>
              <a:srgbClr val="1E3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9F738A2B-3C99-62F8-7DE9-BA1CD7B941AC}"/>
              </a:ext>
            </a:extLst>
          </p:cNvPr>
          <p:cNvCxnSpPr>
            <a:cxnSpLocks/>
          </p:cNvCxnSpPr>
          <p:nvPr/>
        </p:nvCxnSpPr>
        <p:spPr>
          <a:xfrm>
            <a:off x="1794939" y="4354103"/>
            <a:ext cx="0" cy="2844146"/>
          </a:xfrm>
          <a:prstGeom prst="line">
            <a:avLst/>
          </a:prstGeom>
          <a:ln w="1905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DD77E6B8-4F02-43C4-7F22-26A33F95CF0E}"/>
              </a:ext>
            </a:extLst>
          </p:cNvPr>
          <p:cNvGrpSpPr/>
          <p:nvPr/>
        </p:nvGrpSpPr>
        <p:grpSpPr>
          <a:xfrm>
            <a:off x="2008807" y="4124035"/>
            <a:ext cx="1862755" cy="795195"/>
            <a:chOff x="2012641" y="4130675"/>
            <a:chExt cx="1862755" cy="795195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6BF077A3-3EF3-8538-E2EF-37D73BE8651E}"/>
                </a:ext>
              </a:extLst>
            </p:cNvPr>
            <p:cNvSpPr/>
            <p:nvPr/>
          </p:nvSpPr>
          <p:spPr>
            <a:xfrm>
              <a:off x="2854229" y="4130675"/>
              <a:ext cx="208397" cy="208397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1E3D7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object 7">
              <a:extLst>
                <a:ext uri="{FF2B5EF4-FFF2-40B4-BE49-F238E27FC236}">
                  <a16:creationId xmlns:a16="http://schemas.microsoft.com/office/drawing/2014/main" id="{86935C26-C999-D0F4-3A9B-6181C395223B}"/>
                </a:ext>
              </a:extLst>
            </p:cNvPr>
            <p:cNvSpPr txBox="1"/>
            <p:nvPr/>
          </p:nvSpPr>
          <p:spPr>
            <a:xfrm>
              <a:off x="2012641" y="4493829"/>
              <a:ext cx="1862755" cy="432041"/>
            </a:xfrm>
            <a:prstGeom prst="rect">
              <a:avLst/>
            </a:prstGeom>
          </p:spPr>
          <p:txBody>
            <a:bodyPr vert="horz" wrap="square" lIns="0" tIns="29845" rIns="0" bIns="0" rtlCol="0">
              <a:spAutoFit/>
            </a:bodyPr>
            <a:lstStyle/>
            <a:p>
              <a:pPr marL="12065" marR="5080" algn="ctr">
                <a:lnSpc>
                  <a:spcPts val="3170"/>
                </a:lnSpc>
                <a:spcBef>
                  <a:spcPts val="235"/>
                </a:spcBef>
                <a:tabLst>
                  <a:tab pos="238760" algn="l"/>
                </a:tabLst>
              </a:pPr>
              <a:r>
                <a:rPr lang="fr-FR" sz="2200" b="1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Septembre</a:t>
              </a:r>
            </a:p>
          </p:txBody>
        </p:sp>
      </p:grpSp>
      <p:sp>
        <p:nvSpPr>
          <p:cNvPr id="41" name="object 7">
            <a:extLst>
              <a:ext uri="{FF2B5EF4-FFF2-40B4-BE49-F238E27FC236}">
                <a16:creationId xmlns:a16="http://schemas.microsoft.com/office/drawing/2014/main" id="{1E6A4AA2-F296-523D-60BF-5FB9C796B5E9}"/>
              </a:ext>
            </a:extLst>
          </p:cNvPr>
          <p:cNvSpPr txBox="1"/>
          <p:nvPr/>
        </p:nvSpPr>
        <p:spPr>
          <a:xfrm>
            <a:off x="3702362" y="4880895"/>
            <a:ext cx="1862755" cy="43204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ctr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r>
              <a:rPr lang="fr-FR" sz="220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Octobre</a:t>
            </a:r>
          </a:p>
        </p:txBody>
      </p:sp>
      <p:sp>
        <p:nvSpPr>
          <p:cNvPr id="42" name="object 7">
            <a:extLst>
              <a:ext uri="{FF2B5EF4-FFF2-40B4-BE49-F238E27FC236}">
                <a16:creationId xmlns:a16="http://schemas.microsoft.com/office/drawing/2014/main" id="{7E5B283B-ED04-F454-9AAF-1801556A1725}"/>
              </a:ext>
            </a:extLst>
          </p:cNvPr>
          <p:cNvSpPr txBox="1"/>
          <p:nvPr/>
        </p:nvSpPr>
        <p:spPr>
          <a:xfrm>
            <a:off x="5456018" y="5419888"/>
            <a:ext cx="1862755" cy="43204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ctr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r>
              <a:rPr lang="fr-FR" sz="220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Novembre</a:t>
            </a:r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8DA59075-8779-96D3-22BF-EBFB0EF31F83}"/>
              </a:ext>
            </a:extLst>
          </p:cNvPr>
          <p:cNvSpPr txBox="1"/>
          <p:nvPr/>
        </p:nvSpPr>
        <p:spPr>
          <a:xfrm>
            <a:off x="7171599" y="5660475"/>
            <a:ext cx="1862755" cy="43204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ctr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r>
              <a:rPr lang="fr-FR" sz="220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Décembre</a:t>
            </a:r>
          </a:p>
        </p:txBody>
      </p:sp>
      <p:sp>
        <p:nvSpPr>
          <p:cNvPr id="44" name="object 7">
            <a:extLst>
              <a:ext uri="{FF2B5EF4-FFF2-40B4-BE49-F238E27FC236}">
                <a16:creationId xmlns:a16="http://schemas.microsoft.com/office/drawing/2014/main" id="{512B1112-8B46-1B38-506E-16B47A6B1B03}"/>
              </a:ext>
            </a:extLst>
          </p:cNvPr>
          <p:cNvSpPr txBox="1"/>
          <p:nvPr/>
        </p:nvSpPr>
        <p:spPr>
          <a:xfrm>
            <a:off x="8941830" y="5851929"/>
            <a:ext cx="1862755" cy="43204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ctr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r>
              <a:rPr lang="fr-FR" sz="220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Janvier</a:t>
            </a:r>
          </a:p>
        </p:txBody>
      </p:sp>
      <p:sp>
        <p:nvSpPr>
          <p:cNvPr id="45" name="object 7">
            <a:extLst>
              <a:ext uri="{FF2B5EF4-FFF2-40B4-BE49-F238E27FC236}">
                <a16:creationId xmlns:a16="http://schemas.microsoft.com/office/drawing/2014/main" id="{77EFE882-15EF-F97C-48CF-2B551EF4C3B5}"/>
              </a:ext>
            </a:extLst>
          </p:cNvPr>
          <p:cNvSpPr txBox="1"/>
          <p:nvPr/>
        </p:nvSpPr>
        <p:spPr>
          <a:xfrm>
            <a:off x="10715943" y="5933525"/>
            <a:ext cx="1862755" cy="43204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ctr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r>
              <a:rPr lang="fr-FR" sz="220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Février</a:t>
            </a:r>
          </a:p>
        </p:txBody>
      </p:sp>
      <p:sp>
        <p:nvSpPr>
          <p:cNvPr id="46" name="object 7">
            <a:extLst>
              <a:ext uri="{FF2B5EF4-FFF2-40B4-BE49-F238E27FC236}">
                <a16:creationId xmlns:a16="http://schemas.microsoft.com/office/drawing/2014/main" id="{6A97DEAA-FA61-904D-7279-F5FB8EB422B5}"/>
              </a:ext>
            </a:extLst>
          </p:cNvPr>
          <p:cNvSpPr txBox="1"/>
          <p:nvPr/>
        </p:nvSpPr>
        <p:spPr>
          <a:xfrm>
            <a:off x="12588163" y="5933524"/>
            <a:ext cx="1862755" cy="43204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ctr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r>
              <a:rPr lang="fr-FR" sz="220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Mars</a:t>
            </a:r>
          </a:p>
        </p:txBody>
      </p:sp>
      <p:sp>
        <p:nvSpPr>
          <p:cNvPr id="47" name="object 7">
            <a:extLst>
              <a:ext uri="{FF2B5EF4-FFF2-40B4-BE49-F238E27FC236}">
                <a16:creationId xmlns:a16="http://schemas.microsoft.com/office/drawing/2014/main" id="{723879AF-1203-1AC8-A1AC-51E203BCE17D}"/>
              </a:ext>
            </a:extLst>
          </p:cNvPr>
          <p:cNvSpPr txBox="1"/>
          <p:nvPr/>
        </p:nvSpPr>
        <p:spPr>
          <a:xfrm>
            <a:off x="14543421" y="5862378"/>
            <a:ext cx="1862755" cy="43204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ctr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r>
              <a:rPr lang="fr-FR" sz="220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Avril</a:t>
            </a:r>
          </a:p>
        </p:txBody>
      </p:sp>
      <p:sp>
        <p:nvSpPr>
          <p:cNvPr id="48" name="object 7">
            <a:extLst>
              <a:ext uri="{FF2B5EF4-FFF2-40B4-BE49-F238E27FC236}">
                <a16:creationId xmlns:a16="http://schemas.microsoft.com/office/drawing/2014/main" id="{20485A9C-6F37-D022-0AA9-B8958F03D2B0}"/>
              </a:ext>
            </a:extLst>
          </p:cNvPr>
          <p:cNvSpPr txBox="1"/>
          <p:nvPr/>
        </p:nvSpPr>
        <p:spPr>
          <a:xfrm>
            <a:off x="2092813" y="6001836"/>
            <a:ext cx="2465819" cy="125277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VRS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(</a:t>
            </a:r>
            <a:r>
              <a:rPr lang="fr-FR" sz="265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Abrysvo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/</a:t>
            </a:r>
            <a:r>
              <a:rPr lang="fr-FR" sz="265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Arexvy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/</a:t>
            </a:r>
            <a:r>
              <a:rPr lang="fr-FR" sz="265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mRESVIA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82C5611A-D6E1-F7EF-0137-E95B07B8A0A6}"/>
              </a:ext>
            </a:extLst>
          </p:cNvPr>
          <p:cNvCxnSpPr>
            <a:cxnSpLocks/>
          </p:cNvCxnSpPr>
          <p:nvPr/>
        </p:nvCxnSpPr>
        <p:spPr>
          <a:xfrm>
            <a:off x="7206966" y="5510049"/>
            <a:ext cx="0" cy="3582867"/>
          </a:xfrm>
          <a:prstGeom prst="line">
            <a:avLst/>
          </a:prstGeom>
          <a:ln w="1905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bject 7">
            <a:extLst>
              <a:ext uri="{FF2B5EF4-FFF2-40B4-BE49-F238E27FC236}">
                <a16:creationId xmlns:a16="http://schemas.microsoft.com/office/drawing/2014/main" id="{69B5DCA4-3A9D-4F44-0164-0CE347E9023E}"/>
              </a:ext>
            </a:extLst>
          </p:cNvPr>
          <p:cNvSpPr txBox="1"/>
          <p:nvPr/>
        </p:nvSpPr>
        <p:spPr>
          <a:xfrm>
            <a:off x="7406067" y="7111197"/>
            <a:ext cx="2960409" cy="209916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Pneumocoque (20 valences conjugué / 21 valences)</a:t>
            </a:r>
          </a:p>
          <a:p>
            <a:pPr marL="12065" marR="5080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r>
              <a:rPr lang="fr-FR" sz="265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dTP</a:t>
            </a:r>
            <a:r>
              <a:rPr lang="fr-FR" sz="2650" b="1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coq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le même jour (10 ans)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8D42654B-3AF6-CB69-EE5A-F3D738F0EBF8}"/>
              </a:ext>
            </a:extLst>
          </p:cNvPr>
          <p:cNvCxnSpPr>
            <a:cxnSpLocks/>
          </p:cNvCxnSpPr>
          <p:nvPr/>
        </p:nvCxnSpPr>
        <p:spPr>
          <a:xfrm>
            <a:off x="10814050" y="5866247"/>
            <a:ext cx="0" cy="2449762"/>
          </a:xfrm>
          <a:prstGeom prst="line">
            <a:avLst/>
          </a:prstGeom>
          <a:ln w="1905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bject 7">
            <a:extLst>
              <a:ext uri="{FF2B5EF4-FFF2-40B4-BE49-F238E27FC236}">
                <a16:creationId xmlns:a16="http://schemas.microsoft.com/office/drawing/2014/main" id="{9A3FBCFB-96F9-0879-D6E5-0762BF482B4E}"/>
              </a:ext>
            </a:extLst>
          </p:cNvPr>
          <p:cNvSpPr txBox="1"/>
          <p:nvPr/>
        </p:nvSpPr>
        <p:spPr>
          <a:xfrm>
            <a:off x="10982168" y="7965834"/>
            <a:ext cx="3155586" cy="43204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VZV </a:t>
            </a:r>
            <a:r>
              <a:rPr lang="fr-FR" sz="265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adjuvanté</a:t>
            </a:r>
            <a:endParaRPr lang="fr-FR" sz="2650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B0D8B2CA-4E30-1156-B45E-262FE872C073}"/>
              </a:ext>
            </a:extLst>
          </p:cNvPr>
          <p:cNvCxnSpPr>
            <a:cxnSpLocks/>
          </p:cNvCxnSpPr>
          <p:nvPr/>
        </p:nvCxnSpPr>
        <p:spPr>
          <a:xfrm>
            <a:off x="15976469" y="5654675"/>
            <a:ext cx="0" cy="2031897"/>
          </a:xfrm>
          <a:prstGeom prst="line">
            <a:avLst/>
          </a:prstGeom>
          <a:ln w="1905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bject 7">
            <a:extLst>
              <a:ext uri="{FF2B5EF4-FFF2-40B4-BE49-F238E27FC236}">
                <a16:creationId xmlns:a16="http://schemas.microsoft.com/office/drawing/2014/main" id="{FC7D1D58-6769-796F-9F33-2E4B154B9D61}"/>
              </a:ext>
            </a:extLst>
          </p:cNvPr>
          <p:cNvSpPr txBox="1"/>
          <p:nvPr/>
        </p:nvSpPr>
        <p:spPr>
          <a:xfrm>
            <a:off x="16173486" y="7278964"/>
            <a:ext cx="3155586" cy="43204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VZV </a:t>
            </a:r>
            <a:r>
              <a:rPr lang="fr-FR" sz="265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adjuvanté</a:t>
            </a:r>
            <a:endParaRPr lang="fr-FR" sz="2650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à coins arrondis 13">
            <a:extLst>
              <a:ext uri="{FF2B5EF4-FFF2-40B4-BE49-F238E27FC236}">
                <a16:creationId xmlns:a16="http://schemas.microsoft.com/office/drawing/2014/main" id="{E7CD179E-0122-8B3E-0C00-55E6A2EE9AD6}"/>
              </a:ext>
            </a:extLst>
          </p:cNvPr>
          <p:cNvSpPr/>
          <p:nvPr/>
        </p:nvSpPr>
        <p:spPr>
          <a:xfrm>
            <a:off x="11152974" y="6730899"/>
            <a:ext cx="4456761" cy="732244"/>
          </a:xfrm>
          <a:prstGeom prst="roundRect">
            <a:avLst/>
          </a:prstGeom>
          <a:solidFill>
            <a:srgbClr val="1E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ptos" panose="020B0004020202020204" pitchFamily="34" charset="0"/>
              </a:rPr>
              <a:t>2 mois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D14A57E-82E3-ED6B-A367-81E29D73A440}"/>
              </a:ext>
            </a:extLst>
          </p:cNvPr>
          <p:cNvSpPr/>
          <p:nvPr/>
        </p:nvSpPr>
        <p:spPr>
          <a:xfrm>
            <a:off x="11626150" y="9823582"/>
            <a:ext cx="8031619" cy="1101167"/>
          </a:xfrm>
          <a:prstGeom prst="roundRect">
            <a:avLst>
              <a:gd name="adj" fmla="val 3294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>
                <a:latin typeface="Aptos" panose="020B0004020202020204" pitchFamily="34" charset="0"/>
              </a:rPr>
              <a:t>Des vaccins à venir (CMV, </a:t>
            </a:r>
            <a:r>
              <a:rPr lang="fr-FR" sz="2600" dirty="0" err="1">
                <a:latin typeface="Aptos" panose="020B0004020202020204" pitchFamily="34" charset="0"/>
              </a:rPr>
              <a:t>hMP</a:t>
            </a:r>
            <a:r>
              <a:rPr lang="fr-FR" sz="2600" dirty="0">
                <a:latin typeface="Aptos" panose="020B0004020202020204" pitchFamily="34" charset="0"/>
              </a:rPr>
              <a:t>, combinés…)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2EE4F96B-2471-E06C-3269-7E9ED099E441}"/>
              </a:ext>
            </a:extLst>
          </p:cNvPr>
          <p:cNvSpPr/>
          <p:nvPr/>
        </p:nvSpPr>
        <p:spPr>
          <a:xfrm>
            <a:off x="6414106" y="9823582"/>
            <a:ext cx="5043559" cy="1101167"/>
          </a:xfrm>
          <a:prstGeom prst="roundRect">
            <a:avLst>
              <a:gd name="adj" fmla="val 32942"/>
            </a:avLst>
          </a:prstGeom>
          <a:solidFill>
            <a:srgbClr val="F4B8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>
                <a:solidFill>
                  <a:srgbClr val="1E3D7D"/>
                </a:solidFill>
                <a:latin typeface="Aptos" panose="020B0004020202020204" pitchFamily="34" charset="0"/>
              </a:rPr>
              <a:t>Et pour les soignants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DBD5A39-D364-042A-2B0C-23E9E3A327C2}"/>
              </a:ext>
            </a:extLst>
          </p:cNvPr>
          <p:cNvSpPr/>
          <p:nvPr/>
        </p:nvSpPr>
        <p:spPr>
          <a:xfrm>
            <a:off x="5099050" y="9854888"/>
            <a:ext cx="1268150" cy="1090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2" descr="Pense-bête personnage de dessin animé en papier avec différents types d ...">
            <a:extLst>
              <a:ext uri="{FF2B5EF4-FFF2-40B4-BE49-F238E27FC236}">
                <a16:creationId xmlns:a16="http://schemas.microsoft.com/office/drawing/2014/main" id="{23AA209C-C20D-66D2-0D67-301351621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48244" r="62548" b="22180"/>
          <a:stretch/>
        </p:blipFill>
        <p:spPr bwMode="auto">
          <a:xfrm>
            <a:off x="5256340" y="9944847"/>
            <a:ext cx="953570" cy="91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70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0E11A-ABF8-7178-6C69-A368C9E39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0F717EF-ADC8-D327-ECD3-C7E97B8E7AD6}"/>
              </a:ext>
            </a:extLst>
          </p:cNvPr>
          <p:cNvSpPr/>
          <p:nvPr/>
        </p:nvSpPr>
        <p:spPr>
          <a:xfrm>
            <a:off x="13176249" y="0"/>
            <a:ext cx="6928447" cy="11308715"/>
          </a:xfrm>
          <a:custGeom>
            <a:avLst/>
            <a:gdLst/>
            <a:ahLst/>
            <a:cxnLst/>
            <a:rect l="l" t="t" r="r" b="b"/>
            <a:pathLst>
              <a:path w="10140315" h="11308715">
                <a:moveTo>
                  <a:pt x="10139716" y="0"/>
                </a:moveTo>
                <a:lnTo>
                  <a:pt x="0" y="0"/>
                </a:lnTo>
                <a:lnTo>
                  <a:pt x="0" y="11308556"/>
                </a:lnTo>
                <a:lnTo>
                  <a:pt x="10139716" y="11308556"/>
                </a:lnTo>
                <a:lnTo>
                  <a:pt x="10139716" y="0"/>
                </a:lnTo>
                <a:close/>
              </a:path>
            </a:pathLst>
          </a:custGeom>
          <a:solidFill>
            <a:srgbClr val="1E3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F042B20-C036-DA7E-0EAA-C48E3CD9E056}"/>
              </a:ext>
            </a:extLst>
          </p:cNvPr>
          <p:cNvSpPr/>
          <p:nvPr/>
        </p:nvSpPr>
        <p:spPr>
          <a:xfrm>
            <a:off x="13938250" y="1533525"/>
            <a:ext cx="7748270" cy="9765665"/>
          </a:xfrm>
          <a:custGeom>
            <a:avLst/>
            <a:gdLst/>
            <a:ahLst/>
            <a:cxnLst/>
            <a:rect l="l" t="t" r="r" b="b"/>
            <a:pathLst>
              <a:path w="7748269" h="9765665">
                <a:moveTo>
                  <a:pt x="7748254" y="0"/>
                </a:moveTo>
                <a:lnTo>
                  <a:pt x="2655727" y="909896"/>
                </a:lnTo>
                <a:lnTo>
                  <a:pt x="2655727" y="5192660"/>
                </a:lnTo>
                <a:lnTo>
                  <a:pt x="578019" y="5818061"/>
                </a:lnTo>
                <a:lnTo>
                  <a:pt x="529465" y="5830885"/>
                </a:lnTo>
                <a:lnTo>
                  <a:pt x="482031" y="5845619"/>
                </a:lnTo>
                <a:lnTo>
                  <a:pt x="435875" y="5862236"/>
                </a:lnTo>
                <a:lnTo>
                  <a:pt x="391154" y="5880711"/>
                </a:lnTo>
                <a:lnTo>
                  <a:pt x="348027" y="5901016"/>
                </a:lnTo>
                <a:lnTo>
                  <a:pt x="306653" y="5923127"/>
                </a:lnTo>
                <a:lnTo>
                  <a:pt x="267188" y="5947017"/>
                </a:lnTo>
                <a:lnTo>
                  <a:pt x="229793" y="5972659"/>
                </a:lnTo>
                <a:lnTo>
                  <a:pt x="194624" y="6000027"/>
                </a:lnTo>
                <a:lnTo>
                  <a:pt x="161841" y="6029095"/>
                </a:lnTo>
                <a:lnTo>
                  <a:pt x="131601" y="6059838"/>
                </a:lnTo>
                <a:lnTo>
                  <a:pt x="104062" y="6092228"/>
                </a:lnTo>
                <a:lnTo>
                  <a:pt x="79384" y="6126239"/>
                </a:lnTo>
                <a:lnTo>
                  <a:pt x="57723" y="6161846"/>
                </a:lnTo>
                <a:lnTo>
                  <a:pt x="39239" y="6199022"/>
                </a:lnTo>
                <a:lnTo>
                  <a:pt x="24089" y="6237741"/>
                </a:lnTo>
                <a:lnTo>
                  <a:pt x="12432" y="6277976"/>
                </a:lnTo>
                <a:lnTo>
                  <a:pt x="4426" y="6319702"/>
                </a:lnTo>
                <a:lnTo>
                  <a:pt x="229" y="6362892"/>
                </a:lnTo>
                <a:lnTo>
                  <a:pt x="0" y="6407520"/>
                </a:lnTo>
                <a:lnTo>
                  <a:pt x="3896" y="6453559"/>
                </a:lnTo>
                <a:lnTo>
                  <a:pt x="12076" y="6500985"/>
                </a:lnTo>
                <a:lnTo>
                  <a:pt x="21792" y="6545357"/>
                </a:lnTo>
                <a:lnTo>
                  <a:pt x="31809" y="6589751"/>
                </a:lnTo>
                <a:lnTo>
                  <a:pt x="42124" y="6634163"/>
                </a:lnTo>
                <a:lnTo>
                  <a:pt x="52736" y="6678592"/>
                </a:lnTo>
                <a:lnTo>
                  <a:pt x="63645" y="6723035"/>
                </a:lnTo>
                <a:lnTo>
                  <a:pt x="74849" y="6767490"/>
                </a:lnTo>
                <a:lnTo>
                  <a:pt x="86348" y="6811954"/>
                </a:lnTo>
                <a:lnTo>
                  <a:pt x="98139" y="6856424"/>
                </a:lnTo>
                <a:lnTo>
                  <a:pt x="110222" y="6900899"/>
                </a:lnTo>
                <a:lnTo>
                  <a:pt x="122596" y="6945375"/>
                </a:lnTo>
                <a:lnTo>
                  <a:pt x="135260" y="6989851"/>
                </a:lnTo>
                <a:lnTo>
                  <a:pt x="148212" y="7034323"/>
                </a:lnTo>
                <a:lnTo>
                  <a:pt x="161451" y="7078790"/>
                </a:lnTo>
                <a:lnTo>
                  <a:pt x="174977" y="7123248"/>
                </a:lnTo>
                <a:lnTo>
                  <a:pt x="188787" y="7167696"/>
                </a:lnTo>
                <a:lnTo>
                  <a:pt x="202882" y="7212131"/>
                </a:lnTo>
                <a:lnTo>
                  <a:pt x="217259" y="7256551"/>
                </a:lnTo>
                <a:lnTo>
                  <a:pt x="231918" y="7300953"/>
                </a:lnTo>
                <a:lnTo>
                  <a:pt x="246858" y="7345334"/>
                </a:lnTo>
                <a:lnTo>
                  <a:pt x="262077" y="7389692"/>
                </a:lnTo>
                <a:lnTo>
                  <a:pt x="277574" y="7434025"/>
                </a:lnTo>
                <a:lnTo>
                  <a:pt x="293349" y="7478331"/>
                </a:lnTo>
                <a:lnTo>
                  <a:pt x="309399" y="7522606"/>
                </a:lnTo>
                <a:lnTo>
                  <a:pt x="325725" y="7566848"/>
                </a:lnTo>
                <a:lnTo>
                  <a:pt x="342324" y="7611056"/>
                </a:lnTo>
                <a:lnTo>
                  <a:pt x="359196" y="7655225"/>
                </a:lnTo>
                <a:lnTo>
                  <a:pt x="376339" y="7699355"/>
                </a:lnTo>
                <a:lnTo>
                  <a:pt x="393753" y="7743442"/>
                </a:lnTo>
                <a:lnTo>
                  <a:pt x="411436" y="7787485"/>
                </a:lnTo>
                <a:lnTo>
                  <a:pt x="429387" y="7831480"/>
                </a:lnTo>
                <a:lnTo>
                  <a:pt x="447605" y="7875425"/>
                </a:lnTo>
                <a:lnTo>
                  <a:pt x="466088" y="7919318"/>
                </a:lnTo>
                <a:lnTo>
                  <a:pt x="484837" y="7963155"/>
                </a:lnTo>
                <a:lnTo>
                  <a:pt x="503849" y="8006936"/>
                </a:lnTo>
                <a:lnTo>
                  <a:pt x="523123" y="8050657"/>
                </a:lnTo>
                <a:lnTo>
                  <a:pt x="542659" y="8094316"/>
                </a:lnTo>
                <a:lnTo>
                  <a:pt x="562455" y="8137910"/>
                </a:lnTo>
                <a:lnTo>
                  <a:pt x="582510" y="8181438"/>
                </a:lnTo>
                <a:lnTo>
                  <a:pt x="602823" y="8224896"/>
                </a:lnTo>
                <a:lnTo>
                  <a:pt x="623393" y="8268281"/>
                </a:lnTo>
                <a:lnTo>
                  <a:pt x="644218" y="8311593"/>
                </a:lnTo>
                <a:lnTo>
                  <a:pt x="665298" y="8354827"/>
                </a:lnTo>
                <a:lnTo>
                  <a:pt x="686631" y="8397982"/>
                </a:lnTo>
                <a:lnTo>
                  <a:pt x="708217" y="8441056"/>
                </a:lnTo>
                <a:lnTo>
                  <a:pt x="730054" y="8484045"/>
                </a:lnTo>
                <a:lnTo>
                  <a:pt x="752140" y="8526947"/>
                </a:lnTo>
                <a:lnTo>
                  <a:pt x="774476" y="8569760"/>
                </a:lnTo>
                <a:lnTo>
                  <a:pt x="797059" y="8612482"/>
                </a:lnTo>
                <a:lnTo>
                  <a:pt x="819889" y="8655110"/>
                </a:lnTo>
                <a:lnTo>
                  <a:pt x="842964" y="8697641"/>
                </a:lnTo>
                <a:lnTo>
                  <a:pt x="866284" y="8740073"/>
                </a:lnTo>
                <a:lnTo>
                  <a:pt x="889846" y="8782403"/>
                </a:lnTo>
                <a:lnTo>
                  <a:pt x="913651" y="8824630"/>
                </a:lnTo>
                <a:lnTo>
                  <a:pt x="937697" y="8866750"/>
                </a:lnTo>
                <a:lnTo>
                  <a:pt x="961983" y="8908762"/>
                </a:lnTo>
                <a:lnTo>
                  <a:pt x="986507" y="8950662"/>
                </a:lnTo>
                <a:lnTo>
                  <a:pt x="1011269" y="8992448"/>
                </a:lnTo>
                <a:lnTo>
                  <a:pt x="1036267" y="9034119"/>
                </a:lnTo>
                <a:lnTo>
                  <a:pt x="1061500" y="9075671"/>
                </a:lnTo>
                <a:lnTo>
                  <a:pt x="1086968" y="9117101"/>
                </a:lnTo>
                <a:lnTo>
                  <a:pt x="1112669" y="9158408"/>
                </a:lnTo>
                <a:lnTo>
                  <a:pt x="1138601" y="9199589"/>
                </a:lnTo>
                <a:lnTo>
                  <a:pt x="1164764" y="9240642"/>
                </a:lnTo>
                <a:lnTo>
                  <a:pt x="1191157" y="9281564"/>
                </a:lnTo>
                <a:lnTo>
                  <a:pt x="1217779" y="9322352"/>
                </a:lnTo>
                <a:lnTo>
                  <a:pt x="1244627" y="9363004"/>
                </a:lnTo>
                <a:lnTo>
                  <a:pt x="1271702" y="9403519"/>
                </a:lnTo>
                <a:lnTo>
                  <a:pt x="1299002" y="9443892"/>
                </a:lnTo>
                <a:lnTo>
                  <a:pt x="1326526" y="9484122"/>
                </a:lnTo>
                <a:lnTo>
                  <a:pt x="1354273" y="9524207"/>
                </a:lnTo>
                <a:lnTo>
                  <a:pt x="1382241" y="9564143"/>
                </a:lnTo>
                <a:lnTo>
                  <a:pt x="1410430" y="9603929"/>
                </a:lnTo>
                <a:lnTo>
                  <a:pt x="1438839" y="9643562"/>
                </a:lnTo>
                <a:lnTo>
                  <a:pt x="1467466" y="9683039"/>
                </a:lnTo>
                <a:lnTo>
                  <a:pt x="1496310" y="9722359"/>
                </a:lnTo>
                <a:lnTo>
                  <a:pt x="1525369" y="9761518"/>
                </a:lnTo>
                <a:lnTo>
                  <a:pt x="1528107" y="9765164"/>
                </a:lnTo>
                <a:lnTo>
                  <a:pt x="7748254" y="9765164"/>
                </a:lnTo>
                <a:lnTo>
                  <a:pt x="7748254" y="0"/>
                </a:lnTo>
                <a:close/>
              </a:path>
            </a:pathLst>
          </a:custGeom>
          <a:solidFill>
            <a:srgbClr val="405A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B4CDD7-4872-A2E9-3A07-EBEC61D42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A905F440-D605-3108-8793-060CCEE2D2C0}"/>
              </a:ext>
            </a:extLst>
          </p:cNvPr>
          <p:cNvSpPr txBox="1">
            <a:spLocks/>
          </p:cNvSpPr>
          <p:nvPr/>
        </p:nvSpPr>
        <p:spPr>
          <a:xfrm>
            <a:off x="1423992" y="777875"/>
            <a:ext cx="4970458" cy="941796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>
            <a:lvl1pPr>
              <a:defRPr sz="5900" b="0" i="0">
                <a:solidFill>
                  <a:srgbClr val="224180"/>
                </a:solidFill>
                <a:latin typeface="Aptos" panose="020B00040202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12700" marR="5080">
              <a:lnSpc>
                <a:spcPts val="5940"/>
              </a:lnSpc>
              <a:spcBef>
                <a:spcPts val="1285"/>
              </a:spcBef>
            </a:pPr>
            <a:r>
              <a:rPr lang="fr-FR" dirty="0"/>
              <a:t>Prévention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A43F0EB-0B5F-486B-08EF-1AF376BF7FAB}"/>
              </a:ext>
            </a:extLst>
          </p:cNvPr>
          <p:cNvSpPr txBox="1"/>
          <p:nvPr/>
        </p:nvSpPr>
        <p:spPr>
          <a:xfrm>
            <a:off x="1423409" y="1924245"/>
            <a:ext cx="11524241" cy="594637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r>
              <a:rPr lang="fr-FR" sz="320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Grippe: </a:t>
            </a:r>
          </a:p>
          <a:p>
            <a:pPr marL="12065" marR="5080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endParaRPr lang="fr-FR" sz="2650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12065" marR="5080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r>
              <a:rPr lang="fr-FR" sz="265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Oseltamivir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en situation épidémique en institution</a:t>
            </a:r>
          </a:p>
          <a:p>
            <a:pPr marL="469265" marR="5080" indent="-457200">
              <a:lnSpc>
                <a:spcPts val="3170"/>
              </a:lnSpc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Traitement préventif (individuel ou collectif) :</a:t>
            </a:r>
            <a:b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	Traitement de tous les résidents à risque du secteur </a:t>
            </a:r>
            <a:b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	(75mg/j pendant 10j)</a:t>
            </a:r>
          </a:p>
          <a:p>
            <a:pPr marL="469265" marR="5080" indent="-457200">
              <a:lnSpc>
                <a:spcPts val="3170"/>
              </a:lnSpc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Efficace pour réduire durée épidémie </a:t>
            </a: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si et seulement si 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mise en place précoce: </a:t>
            </a:r>
            <a:b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	Chaque jour de retard/+2j de durée de l’épidémie.</a:t>
            </a:r>
          </a:p>
          <a:p>
            <a:pPr marL="469265" marR="5080" indent="-457200">
              <a:lnSpc>
                <a:spcPts val="3170"/>
              </a:lnSpc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Pas d’efficacité sur le nombre d’hospitalisations, syndromes pseudo-grippaux</a:t>
            </a:r>
          </a:p>
          <a:p>
            <a:pPr marL="469265" marR="5080" indent="-457200">
              <a:lnSpc>
                <a:spcPts val="3170"/>
              </a:lnSpc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endParaRPr lang="fr-FR" sz="2650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12065" marR="5080">
              <a:lnSpc>
                <a:spcPts val="3170"/>
              </a:lnSpc>
              <a:spcBef>
                <a:spcPts val="235"/>
              </a:spcBef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Prendre l’avis de l’ Equipe Mobile en Hygiène (EMH) ou de l’Equipe Multidisciplinaire en antibiothérapie (EMA) sinon l’infectiologue de proximité</a:t>
            </a:r>
          </a:p>
        </p:txBody>
      </p:sp>
      <p:pic>
        <p:nvPicPr>
          <p:cNvPr id="2" name="table">
            <a:extLst>
              <a:ext uri="{FF2B5EF4-FFF2-40B4-BE49-F238E27FC236}">
                <a16:creationId xmlns:a16="http://schemas.microsoft.com/office/drawing/2014/main" id="{FB5466B9-880D-4436-2A06-365517297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660" y="8071820"/>
            <a:ext cx="9250536" cy="1962554"/>
          </a:xfrm>
          <a:prstGeom prst="rect">
            <a:avLst/>
          </a:prstGeom>
        </p:spPr>
      </p:pic>
      <p:pic>
        <p:nvPicPr>
          <p:cNvPr id="3" name="Picture 2" descr="Astérix y Obélix y el reino medio cartel de la película 9 de 10: Zlatan ...">
            <a:extLst>
              <a:ext uri="{FF2B5EF4-FFF2-40B4-BE49-F238E27FC236}">
                <a16:creationId xmlns:a16="http://schemas.microsoft.com/office/drawing/2014/main" id="{1D7F27E3-A54E-3514-70D2-993809837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0" y="1924245"/>
            <a:ext cx="5319749" cy="72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925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30B1F8C2-7A2C-FC9B-83FC-19E20C649D60}"/>
              </a:ext>
            </a:extLst>
          </p:cNvPr>
          <p:cNvGrpSpPr>
            <a:grpSpLocks/>
          </p:cNvGrpSpPr>
          <p:nvPr/>
        </p:nvGrpSpPr>
        <p:grpSpPr>
          <a:xfrm>
            <a:off x="0" y="635"/>
            <a:ext cx="20104100" cy="11308715"/>
            <a:chOff x="5373" y="635"/>
            <a:chExt cx="20104100" cy="11308715"/>
          </a:xfrm>
        </p:grpSpPr>
        <p:sp>
          <p:nvSpPr>
            <p:cNvPr id="10" name="object 2">
              <a:extLst>
                <a:ext uri="{FF2B5EF4-FFF2-40B4-BE49-F238E27FC236}">
                  <a16:creationId xmlns:a16="http://schemas.microsoft.com/office/drawing/2014/main" id="{A436BF94-5FF4-360F-C134-A9D269AFF54E}"/>
                </a:ext>
              </a:extLst>
            </p:cNvPr>
            <p:cNvSpPr>
              <a:spLocks/>
            </p:cNvSpPr>
            <p:nvPr/>
          </p:nvSpPr>
          <p:spPr>
            <a:xfrm>
              <a:off x="5373" y="63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8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31130389-3BF0-2AE9-D618-023922705AE9}"/>
                </a:ext>
              </a:extLst>
            </p:cNvPr>
            <p:cNvSpPr>
              <a:spLocks/>
            </p:cNvSpPr>
            <p:nvPr/>
          </p:nvSpPr>
          <p:spPr>
            <a:xfrm>
              <a:off x="12355845" y="1543391"/>
              <a:ext cx="7748270" cy="9765665"/>
            </a:xfrm>
            <a:custGeom>
              <a:avLst/>
              <a:gdLst/>
              <a:ahLst/>
              <a:cxnLst/>
              <a:rect l="l" t="t" r="r" b="b"/>
              <a:pathLst>
                <a:path w="7748269" h="9765665">
                  <a:moveTo>
                    <a:pt x="7748254" y="0"/>
                  </a:moveTo>
                  <a:lnTo>
                    <a:pt x="2655727" y="909896"/>
                  </a:lnTo>
                  <a:lnTo>
                    <a:pt x="2655727" y="5192660"/>
                  </a:lnTo>
                  <a:lnTo>
                    <a:pt x="578019" y="5818061"/>
                  </a:lnTo>
                  <a:lnTo>
                    <a:pt x="529465" y="5830885"/>
                  </a:lnTo>
                  <a:lnTo>
                    <a:pt x="482031" y="5845619"/>
                  </a:lnTo>
                  <a:lnTo>
                    <a:pt x="435875" y="5862236"/>
                  </a:lnTo>
                  <a:lnTo>
                    <a:pt x="391154" y="5880711"/>
                  </a:lnTo>
                  <a:lnTo>
                    <a:pt x="348027" y="5901016"/>
                  </a:lnTo>
                  <a:lnTo>
                    <a:pt x="306653" y="5923127"/>
                  </a:lnTo>
                  <a:lnTo>
                    <a:pt x="267188" y="5947017"/>
                  </a:lnTo>
                  <a:lnTo>
                    <a:pt x="229793" y="5972659"/>
                  </a:lnTo>
                  <a:lnTo>
                    <a:pt x="194624" y="6000027"/>
                  </a:lnTo>
                  <a:lnTo>
                    <a:pt x="161841" y="6029095"/>
                  </a:lnTo>
                  <a:lnTo>
                    <a:pt x="131601" y="6059838"/>
                  </a:lnTo>
                  <a:lnTo>
                    <a:pt x="104062" y="6092228"/>
                  </a:lnTo>
                  <a:lnTo>
                    <a:pt x="79384" y="6126239"/>
                  </a:lnTo>
                  <a:lnTo>
                    <a:pt x="57723" y="6161846"/>
                  </a:lnTo>
                  <a:lnTo>
                    <a:pt x="39239" y="6199022"/>
                  </a:lnTo>
                  <a:lnTo>
                    <a:pt x="24089" y="6237741"/>
                  </a:lnTo>
                  <a:lnTo>
                    <a:pt x="12432" y="6277976"/>
                  </a:lnTo>
                  <a:lnTo>
                    <a:pt x="4426" y="6319702"/>
                  </a:lnTo>
                  <a:lnTo>
                    <a:pt x="229" y="6362892"/>
                  </a:lnTo>
                  <a:lnTo>
                    <a:pt x="0" y="6407520"/>
                  </a:lnTo>
                  <a:lnTo>
                    <a:pt x="3896" y="6453559"/>
                  </a:lnTo>
                  <a:lnTo>
                    <a:pt x="12076" y="6500985"/>
                  </a:lnTo>
                  <a:lnTo>
                    <a:pt x="21792" y="6545357"/>
                  </a:lnTo>
                  <a:lnTo>
                    <a:pt x="31809" y="6589751"/>
                  </a:lnTo>
                  <a:lnTo>
                    <a:pt x="42124" y="6634163"/>
                  </a:lnTo>
                  <a:lnTo>
                    <a:pt x="52736" y="6678592"/>
                  </a:lnTo>
                  <a:lnTo>
                    <a:pt x="63645" y="6723035"/>
                  </a:lnTo>
                  <a:lnTo>
                    <a:pt x="74849" y="6767490"/>
                  </a:lnTo>
                  <a:lnTo>
                    <a:pt x="86348" y="6811954"/>
                  </a:lnTo>
                  <a:lnTo>
                    <a:pt x="98139" y="6856424"/>
                  </a:lnTo>
                  <a:lnTo>
                    <a:pt x="110222" y="6900899"/>
                  </a:lnTo>
                  <a:lnTo>
                    <a:pt x="122596" y="6945375"/>
                  </a:lnTo>
                  <a:lnTo>
                    <a:pt x="135260" y="6989851"/>
                  </a:lnTo>
                  <a:lnTo>
                    <a:pt x="148212" y="7034323"/>
                  </a:lnTo>
                  <a:lnTo>
                    <a:pt x="161451" y="7078790"/>
                  </a:lnTo>
                  <a:lnTo>
                    <a:pt x="174977" y="7123248"/>
                  </a:lnTo>
                  <a:lnTo>
                    <a:pt x="188787" y="7167696"/>
                  </a:lnTo>
                  <a:lnTo>
                    <a:pt x="202882" y="7212131"/>
                  </a:lnTo>
                  <a:lnTo>
                    <a:pt x="217259" y="7256551"/>
                  </a:lnTo>
                  <a:lnTo>
                    <a:pt x="231918" y="7300953"/>
                  </a:lnTo>
                  <a:lnTo>
                    <a:pt x="246858" y="7345334"/>
                  </a:lnTo>
                  <a:lnTo>
                    <a:pt x="262077" y="7389692"/>
                  </a:lnTo>
                  <a:lnTo>
                    <a:pt x="277574" y="7434025"/>
                  </a:lnTo>
                  <a:lnTo>
                    <a:pt x="293349" y="7478331"/>
                  </a:lnTo>
                  <a:lnTo>
                    <a:pt x="309399" y="7522606"/>
                  </a:lnTo>
                  <a:lnTo>
                    <a:pt x="325725" y="7566848"/>
                  </a:lnTo>
                  <a:lnTo>
                    <a:pt x="342324" y="7611056"/>
                  </a:lnTo>
                  <a:lnTo>
                    <a:pt x="359196" y="7655225"/>
                  </a:lnTo>
                  <a:lnTo>
                    <a:pt x="376339" y="7699355"/>
                  </a:lnTo>
                  <a:lnTo>
                    <a:pt x="393753" y="7743442"/>
                  </a:lnTo>
                  <a:lnTo>
                    <a:pt x="411436" y="7787485"/>
                  </a:lnTo>
                  <a:lnTo>
                    <a:pt x="429387" y="7831480"/>
                  </a:lnTo>
                  <a:lnTo>
                    <a:pt x="447605" y="7875425"/>
                  </a:lnTo>
                  <a:lnTo>
                    <a:pt x="466088" y="7919318"/>
                  </a:lnTo>
                  <a:lnTo>
                    <a:pt x="484837" y="7963155"/>
                  </a:lnTo>
                  <a:lnTo>
                    <a:pt x="503849" y="8006936"/>
                  </a:lnTo>
                  <a:lnTo>
                    <a:pt x="523123" y="8050657"/>
                  </a:lnTo>
                  <a:lnTo>
                    <a:pt x="542659" y="8094316"/>
                  </a:lnTo>
                  <a:lnTo>
                    <a:pt x="562455" y="8137910"/>
                  </a:lnTo>
                  <a:lnTo>
                    <a:pt x="582510" y="8181438"/>
                  </a:lnTo>
                  <a:lnTo>
                    <a:pt x="602823" y="8224896"/>
                  </a:lnTo>
                  <a:lnTo>
                    <a:pt x="623393" y="8268281"/>
                  </a:lnTo>
                  <a:lnTo>
                    <a:pt x="644218" y="8311593"/>
                  </a:lnTo>
                  <a:lnTo>
                    <a:pt x="665298" y="8354827"/>
                  </a:lnTo>
                  <a:lnTo>
                    <a:pt x="686631" y="8397982"/>
                  </a:lnTo>
                  <a:lnTo>
                    <a:pt x="708217" y="8441056"/>
                  </a:lnTo>
                  <a:lnTo>
                    <a:pt x="730054" y="8484045"/>
                  </a:lnTo>
                  <a:lnTo>
                    <a:pt x="752140" y="8526947"/>
                  </a:lnTo>
                  <a:lnTo>
                    <a:pt x="774476" y="8569760"/>
                  </a:lnTo>
                  <a:lnTo>
                    <a:pt x="797059" y="8612482"/>
                  </a:lnTo>
                  <a:lnTo>
                    <a:pt x="819889" y="8655110"/>
                  </a:lnTo>
                  <a:lnTo>
                    <a:pt x="842964" y="8697641"/>
                  </a:lnTo>
                  <a:lnTo>
                    <a:pt x="866284" y="8740073"/>
                  </a:lnTo>
                  <a:lnTo>
                    <a:pt x="889846" y="8782403"/>
                  </a:lnTo>
                  <a:lnTo>
                    <a:pt x="913651" y="8824630"/>
                  </a:lnTo>
                  <a:lnTo>
                    <a:pt x="937697" y="8866750"/>
                  </a:lnTo>
                  <a:lnTo>
                    <a:pt x="961983" y="8908762"/>
                  </a:lnTo>
                  <a:lnTo>
                    <a:pt x="986507" y="8950662"/>
                  </a:lnTo>
                  <a:lnTo>
                    <a:pt x="1011269" y="8992448"/>
                  </a:lnTo>
                  <a:lnTo>
                    <a:pt x="1036267" y="9034119"/>
                  </a:lnTo>
                  <a:lnTo>
                    <a:pt x="1061500" y="9075671"/>
                  </a:lnTo>
                  <a:lnTo>
                    <a:pt x="1086968" y="9117101"/>
                  </a:lnTo>
                  <a:lnTo>
                    <a:pt x="1112669" y="9158408"/>
                  </a:lnTo>
                  <a:lnTo>
                    <a:pt x="1138601" y="9199589"/>
                  </a:lnTo>
                  <a:lnTo>
                    <a:pt x="1164764" y="9240642"/>
                  </a:lnTo>
                  <a:lnTo>
                    <a:pt x="1191157" y="9281564"/>
                  </a:lnTo>
                  <a:lnTo>
                    <a:pt x="1217779" y="9322352"/>
                  </a:lnTo>
                  <a:lnTo>
                    <a:pt x="1244627" y="9363004"/>
                  </a:lnTo>
                  <a:lnTo>
                    <a:pt x="1271702" y="9403519"/>
                  </a:lnTo>
                  <a:lnTo>
                    <a:pt x="1299002" y="9443892"/>
                  </a:lnTo>
                  <a:lnTo>
                    <a:pt x="1326526" y="9484122"/>
                  </a:lnTo>
                  <a:lnTo>
                    <a:pt x="1354273" y="9524207"/>
                  </a:lnTo>
                  <a:lnTo>
                    <a:pt x="1382241" y="9564143"/>
                  </a:lnTo>
                  <a:lnTo>
                    <a:pt x="1410430" y="9603929"/>
                  </a:lnTo>
                  <a:lnTo>
                    <a:pt x="1438839" y="9643562"/>
                  </a:lnTo>
                  <a:lnTo>
                    <a:pt x="1467466" y="9683039"/>
                  </a:lnTo>
                  <a:lnTo>
                    <a:pt x="1496310" y="9722359"/>
                  </a:lnTo>
                  <a:lnTo>
                    <a:pt x="1525369" y="9761518"/>
                  </a:lnTo>
                  <a:lnTo>
                    <a:pt x="1528107" y="9765164"/>
                  </a:lnTo>
                  <a:lnTo>
                    <a:pt x="7748254" y="9765164"/>
                  </a:lnTo>
                  <a:lnTo>
                    <a:pt x="7748254" y="0"/>
                  </a:lnTo>
                  <a:close/>
                </a:path>
              </a:pathLst>
            </a:custGeom>
            <a:solidFill>
              <a:srgbClr val="DB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4">
            <a:extLst>
              <a:ext uri="{FF2B5EF4-FFF2-40B4-BE49-F238E27FC236}">
                <a16:creationId xmlns:a16="http://schemas.microsoft.com/office/drawing/2014/main" id="{C65D4722-C4EB-8AA1-236E-4E6899BE28BE}"/>
              </a:ext>
            </a:extLst>
          </p:cNvPr>
          <p:cNvSpPr txBox="1">
            <a:spLocks/>
          </p:cNvSpPr>
          <p:nvPr/>
        </p:nvSpPr>
        <p:spPr>
          <a:xfrm>
            <a:off x="1364380" y="851454"/>
            <a:ext cx="17374869" cy="126656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b="0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5900" dirty="0">
                <a:solidFill>
                  <a:srgbClr val="1E3D7D"/>
                </a:solidFill>
                <a:latin typeface="Aptos" panose="020B0004020202020204" pitchFamily="34" charset="0"/>
              </a:rPr>
              <a:t>Messages clés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81B845A-12CB-C1A5-0F50-085087924A98}"/>
              </a:ext>
            </a:extLst>
          </p:cNvPr>
          <p:cNvSpPr/>
          <p:nvPr/>
        </p:nvSpPr>
        <p:spPr>
          <a:xfrm>
            <a:off x="2393950" y="2809955"/>
            <a:ext cx="15316200" cy="6121320"/>
          </a:xfrm>
          <a:prstGeom prst="roundRect">
            <a:avLst>
              <a:gd name="adj" fmla="val 46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45CC450-18E2-E706-DE33-4F31CB94D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AB0D9E68-6557-DD89-0452-4C63D581DDB1}"/>
              </a:ext>
            </a:extLst>
          </p:cNvPr>
          <p:cNvSpPr txBox="1"/>
          <p:nvPr/>
        </p:nvSpPr>
        <p:spPr>
          <a:xfrm>
            <a:off x="4337050" y="3140075"/>
            <a:ext cx="12115800" cy="5056511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69265" marR="5080" indent="-457200" algn="l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38760" algn="l"/>
                <a:tab pos="314325" algn="l"/>
              </a:tabLst>
            </a:pPr>
            <a:r>
              <a:rPr lang="fr-FR" sz="32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Des mesures de prévention importantes (vaccin, hygiène…)</a:t>
            </a:r>
          </a:p>
          <a:p>
            <a:pPr marL="469265" marR="5080" indent="-457200" algn="l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38760" algn="l"/>
                <a:tab pos="314325" algn="l"/>
              </a:tabLst>
            </a:pPr>
            <a:endParaRPr lang="fr-FR" sz="3200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69265" marR="5080" indent="-457200" algn="l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38760" algn="l"/>
                <a:tab pos="314325" algn="l"/>
              </a:tabLst>
            </a:pPr>
            <a:r>
              <a:rPr lang="fr-FR" sz="32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Importance de l’orientation diagnostique (virus/bactérie)</a:t>
            </a:r>
          </a:p>
          <a:p>
            <a:pPr marL="469265" marR="5080" indent="-457200" algn="l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38760" algn="l"/>
                <a:tab pos="314325" algn="l"/>
              </a:tabLst>
            </a:pPr>
            <a:endParaRPr lang="fr-FR" sz="3200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69265" marR="5080" indent="-457200" algn="l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38760" algn="l"/>
                <a:tab pos="314325" algn="l"/>
              </a:tabLst>
            </a:pPr>
            <a:r>
              <a:rPr lang="fr-FR" sz="32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Une antibiothérapie courte possible (3-7j) selon évolution à 72h</a:t>
            </a:r>
          </a:p>
          <a:p>
            <a:pPr marL="469265" marR="5080" indent="-457200" algn="l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38760" algn="l"/>
                <a:tab pos="314325" algn="l"/>
              </a:tabLst>
            </a:pPr>
            <a:endParaRPr lang="fr-FR" sz="3200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69265" marR="5080" indent="-457200" algn="l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38760" algn="l"/>
                <a:tab pos="314325" algn="l"/>
              </a:tabLst>
            </a:pPr>
            <a:r>
              <a:rPr lang="fr-FR" sz="32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Des antiviraux disponibles contre le SARS COv2 et la grippe</a:t>
            </a:r>
          </a:p>
          <a:p>
            <a:pPr marL="469265" marR="5080" indent="-457200" algn="l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38760" algn="l"/>
                <a:tab pos="314325" algn="l"/>
              </a:tabLst>
            </a:pPr>
            <a:endParaRPr lang="fr-FR" sz="3200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69265" marR="5080" indent="-457200" algn="l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38760" algn="l"/>
                <a:tab pos="314325" algn="l"/>
              </a:tabLst>
            </a:pPr>
            <a:r>
              <a:rPr lang="fr-FR" sz="32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Une prise en charge globale du patient (comorbidité, hydratation…)</a:t>
            </a:r>
          </a:p>
        </p:txBody>
      </p:sp>
    </p:spTree>
    <p:extLst>
      <p:ext uri="{BB962C8B-B14F-4D97-AF65-F5344CB8AC3E}">
        <p14:creationId xmlns:p14="http://schemas.microsoft.com/office/powerpoint/2010/main" val="3081053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5E9AC9E-E5C3-3910-0FF7-3B58B4C57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97C0AA7-7DD8-11E7-7C63-50F4548D93AD}"/>
              </a:ext>
            </a:extLst>
          </p:cNvPr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241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E747EE8A-3518-6D0E-D31F-E66D525F6289}"/>
              </a:ext>
            </a:extLst>
          </p:cNvPr>
          <p:cNvSpPr/>
          <p:nvPr/>
        </p:nvSpPr>
        <p:spPr>
          <a:xfrm>
            <a:off x="12355845" y="1543391"/>
            <a:ext cx="7748270" cy="9765665"/>
          </a:xfrm>
          <a:custGeom>
            <a:avLst/>
            <a:gdLst/>
            <a:ahLst/>
            <a:cxnLst/>
            <a:rect l="l" t="t" r="r" b="b"/>
            <a:pathLst>
              <a:path w="7748269" h="9765665">
                <a:moveTo>
                  <a:pt x="7748254" y="0"/>
                </a:moveTo>
                <a:lnTo>
                  <a:pt x="2655727" y="909896"/>
                </a:lnTo>
                <a:lnTo>
                  <a:pt x="2655727" y="5192660"/>
                </a:lnTo>
                <a:lnTo>
                  <a:pt x="578019" y="5818061"/>
                </a:lnTo>
                <a:lnTo>
                  <a:pt x="529465" y="5830885"/>
                </a:lnTo>
                <a:lnTo>
                  <a:pt x="482031" y="5845619"/>
                </a:lnTo>
                <a:lnTo>
                  <a:pt x="435875" y="5862236"/>
                </a:lnTo>
                <a:lnTo>
                  <a:pt x="391154" y="5880711"/>
                </a:lnTo>
                <a:lnTo>
                  <a:pt x="348027" y="5901016"/>
                </a:lnTo>
                <a:lnTo>
                  <a:pt x="306653" y="5923127"/>
                </a:lnTo>
                <a:lnTo>
                  <a:pt x="267188" y="5947017"/>
                </a:lnTo>
                <a:lnTo>
                  <a:pt x="229793" y="5972659"/>
                </a:lnTo>
                <a:lnTo>
                  <a:pt x="194624" y="6000027"/>
                </a:lnTo>
                <a:lnTo>
                  <a:pt x="161841" y="6029095"/>
                </a:lnTo>
                <a:lnTo>
                  <a:pt x="131601" y="6059838"/>
                </a:lnTo>
                <a:lnTo>
                  <a:pt x="104062" y="6092228"/>
                </a:lnTo>
                <a:lnTo>
                  <a:pt x="79384" y="6126239"/>
                </a:lnTo>
                <a:lnTo>
                  <a:pt x="57723" y="6161846"/>
                </a:lnTo>
                <a:lnTo>
                  <a:pt x="39239" y="6199022"/>
                </a:lnTo>
                <a:lnTo>
                  <a:pt x="24089" y="6237741"/>
                </a:lnTo>
                <a:lnTo>
                  <a:pt x="12432" y="6277976"/>
                </a:lnTo>
                <a:lnTo>
                  <a:pt x="4426" y="6319702"/>
                </a:lnTo>
                <a:lnTo>
                  <a:pt x="229" y="6362892"/>
                </a:lnTo>
                <a:lnTo>
                  <a:pt x="0" y="6407520"/>
                </a:lnTo>
                <a:lnTo>
                  <a:pt x="3896" y="6453559"/>
                </a:lnTo>
                <a:lnTo>
                  <a:pt x="12076" y="6500985"/>
                </a:lnTo>
                <a:lnTo>
                  <a:pt x="21792" y="6545357"/>
                </a:lnTo>
                <a:lnTo>
                  <a:pt x="31809" y="6589751"/>
                </a:lnTo>
                <a:lnTo>
                  <a:pt x="42124" y="6634163"/>
                </a:lnTo>
                <a:lnTo>
                  <a:pt x="52736" y="6678592"/>
                </a:lnTo>
                <a:lnTo>
                  <a:pt x="63645" y="6723035"/>
                </a:lnTo>
                <a:lnTo>
                  <a:pt x="74849" y="6767490"/>
                </a:lnTo>
                <a:lnTo>
                  <a:pt x="86348" y="6811954"/>
                </a:lnTo>
                <a:lnTo>
                  <a:pt x="98139" y="6856424"/>
                </a:lnTo>
                <a:lnTo>
                  <a:pt x="110222" y="6900899"/>
                </a:lnTo>
                <a:lnTo>
                  <a:pt x="122596" y="6945375"/>
                </a:lnTo>
                <a:lnTo>
                  <a:pt x="135260" y="6989851"/>
                </a:lnTo>
                <a:lnTo>
                  <a:pt x="148212" y="7034323"/>
                </a:lnTo>
                <a:lnTo>
                  <a:pt x="161451" y="7078790"/>
                </a:lnTo>
                <a:lnTo>
                  <a:pt x="174977" y="7123248"/>
                </a:lnTo>
                <a:lnTo>
                  <a:pt x="188787" y="7167696"/>
                </a:lnTo>
                <a:lnTo>
                  <a:pt x="202882" y="7212131"/>
                </a:lnTo>
                <a:lnTo>
                  <a:pt x="217259" y="7256551"/>
                </a:lnTo>
                <a:lnTo>
                  <a:pt x="231918" y="7300953"/>
                </a:lnTo>
                <a:lnTo>
                  <a:pt x="246858" y="7345334"/>
                </a:lnTo>
                <a:lnTo>
                  <a:pt x="262077" y="7389692"/>
                </a:lnTo>
                <a:lnTo>
                  <a:pt x="277574" y="7434025"/>
                </a:lnTo>
                <a:lnTo>
                  <a:pt x="293349" y="7478331"/>
                </a:lnTo>
                <a:lnTo>
                  <a:pt x="309399" y="7522606"/>
                </a:lnTo>
                <a:lnTo>
                  <a:pt x="325725" y="7566848"/>
                </a:lnTo>
                <a:lnTo>
                  <a:pt x="342324" y="7611056"/>
                </a:lnTo>
                <a:lnTo>
                  <a:pt x="359196" y="7655225"/>
                </a:lnTo>
                <a:lnTo>
                  <a:pt x="376339" y="7699355"/>
                </a:lnTo>
                <a:lnTo>
                  <a:pt x="393753" y="7743442"/>
                </a:lnTo>
                <a:lnTo>
                  <a:pt x="411436" y="7787485"/>
                </a:lnTo>
                <a:lnTo>
                  <a:pt x="429387" y="7831480"/>
                </a:lnTo>
                <a:lnTo>
                  <a:pt x="447605" y="7875425"/>
                </a:lnTo>
                <a:lnTo>
                  <a:pt x="466088" y="7919318"/>
                </a:lnTo>
                <a:lnTo>
                  <a:pt x="484837" y="7963155"/>
                </a:lnTo>
                <a:lnTo>
                  <a:pt x="503849" y="8006936"/>
                </a:lnTo>
                <a:lnTo>
                  <a:pt x="523123" y="8050657"/>
                </a:lnTo>
                <a:lnTo>
                  <a:pt x="542659" y="8094316"/>
                </a:lnTo>
                <a:lnTo>
                  <a:pt x="562455" y="8137910"/>
                </a:lnTo>
                <a:lnTo>
                  <a:pt x="582510" y="8181438"/>
                </a:lnTo>
                <a:lnTo>
                  <a:pt x="602823" y="8224896"/>
                </a:lnTo>
                <a:lnTo>
                  <a:pt x="623393" y="8268281"/>
                </a:lnTo>
                <a:lnTo>
                  <a:pt x="644218" y="8311593"/>
                </a:lnTo>
                <a:lnTo>
                  <a:pt x="665298" y="8354827"/>
                </a:lnTo>
                <a:lnTo>
                  <a:pt x="686631" y="8397982"/>
                </a:lnTo>
                <a:lnTo>
                  <a:pt x="708217" y="8441056"/>
                </a:lnTo>
                <a:lnTo>
                  <a:pt x="730054" y="8484045"/>
                </a:lnTo>
                <a:lnTo>
                  <a:pt x="752140" y="8526947"/>
                </a:lnTo>
                <a:lnTo>
                  <a:pt x="774476" y="8569760"/>
                </a:lnTo>
                <a:lnTo>
                  <a:pt x="797059" y="8612482"/>
                </a:lnTo>
                <a:lnTo>
                  <a:pt x="819889" y="8655110"/>
                </a:lnTo>
                <a:lnTo>
                  <a:pt x="842964" y="8697641"/>
                </a:lnTo>
                <a:lnTo>
                  <a:pt x="866284" y="8740073"/>
                </a:lnTo>
                <a:lnTo>
                  <a:pt x="889846" y="8782403"/>
                </a:lnTo>
                <a:lnTo>
                  <a:pt x="913651" y="8824630"/>
                </a:lnTo>
                <a:lnTo>
                  <a:pt x="937697" y="8866750"/>
                </a:lnTo>
                <a:lnTo>
                  <a:pt x="961983" y="8908762"/>
                </a:lnTo>
                <a:lnTo>
                  <a:pt x="986507" y="8950662"/>
                </a:lnTo>
                <a:lnTo>
                  <a:pt x="1011269" y="8992448"/>
                </a:lnTo>
                <a:lnTo>
                  <a:pt x="1036267" y="9034119"/>
                </a:lnTo>
                <a:lnTo>
                  <a:pt x="1061500" y="9075671"/>
                </a:lnTo>
                <a:lnTo>
                  <a:pt x="1086968" y="9117101"/>
                </a:lnTo>
                <a:lnTo>
                  <a:pt x="1112669" y="9158408"/>
                </a:lnTo>
                <a:lnTo>
                  <a:pt x="1138601" y="9199589"/>
                </a:lnTo>
                <a:lnTo>
                  <a:pt x="1164764" y="9240642"/>
                </a:lnTo>
                <a:lnTo>
                  <a:pt x="1191157" y="9281564"/>
                </a:lnTo>
                <a:lnTo>
                  <a:pt x="1217779" y="9322352"/>
                </a:lnTo>
                <a:lnTo>
                  <a:pt x="1244627" y="9363004"/>
                </a:lnTo>
                <a:lnTo>
                  <a:pt x="1271702" y="9403519"/>
                </a:lnTo>
                <a:lnTo>
                  <a:pt x="1299002" y="9443892"/>
                </a:lnTo>
                <a:lnTo>
                  <a:pt x="1326526" y="9484122"/>
                </a:lnTo>
                <a:lnTo>
                  <a:pt x="1354273" y="9524207"/>
                </a:lnTo>
                <a:lnTo>
                  <a:pt x="1382241" y="9564143"/>
                </a:lnTo>
                <a:lnTo>
                  <a:pt x="1410430" y="9603929"/>
                </a:lnTo>
                <a:lnTo>
                  <a:pt x="1438839" y="9643562"/>
                </a:lnTo>
                <a:lnTo>
                  <a:pt x="1467466" y="9683039"/>
                </a:lnTo>
                <a:lnTo>
                  <a:pt x="1496310" y="9722359"/>
                </a:lnTo>
                <a:lnTo>
                  <a:pt x="1525369" y="9761518"/>
                </a:lnTo>
                <a:lnTo>
                  <a:pt x="1528107" y="9765164"/>
                </a:lnTo>
                <a:lnTo>
                  <a:pt x="7748254" y="9765164"/>
                </a:lnTo>
                <a:lnTo>
                  <a:pt x="7748254" y="0"/>
                </a:lnTo>
                <a:close/>
              </a:path>
            </a:pathLst>
          </a:custGeom>
          <a:solidFill>
            <a:srgbClr val="3450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3C8E28-D2F0-9A05-5146-B56BFE4868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98648" y="3142102"/>
            <a:ext cx="14598434" cy="3119314"/>
          </a:xfrm>
          <a:prstGeom prst="rect">
            <a:avLst/>
          </a:prstGeom>
        </p:spPr>
        <p:txBody>
          <a:bodyPr vert="horz" wrap="square" lIns="0" tIns="5981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9"/>
              </a:spcBef>
            </a:pPr>
            <a:r>
              <a:rPr sz="9900" dirty="0">
                <a:solidFill>
                  <a:srgbClr val="FFFFFF"/>
                </a:solidFill>
              </a:rPr>
              <a:t>Merci pour votre attention</a:t>
            </a:r>
            <a:endParaRPr sz="9900" dirty="0"/>
          </a:p>
          <a:p>
            <a:pPr marL="1744980" marR="1729105" algn="ctr">
              <a:lnSpc>
                <a:spcPts val="3170"/>
              </a:lnSpc>
              <a:spcBef>
                <a:spcPts val="1375"/>
              </a:spcBef>
            </a:pPr>
            <a:r>
              <a:rPr sz="2650" dirty="0">
                <a:solidFill>
                  <a:srgbClr val="BCC5D8"/>
                </a:solidFill>
              </a:rPr>
              <a:t>Si vous avez des questions à propos du programme PAPRICA, vous pouvez contacter la mission nationale PRIMO : </a:t>
            </a:r>
            <a:r>
              <a:rPr sz="2650" u="heavy" dirty="0">
                <a:solidFill>
                  <a:srgbClr val="BCC5D8"/>
                </a:solidFill>
                <a:uFill>
                  <a:solidFill>
                    <a:srgbClr val="BCC5D8"/>
                  </a:solidFill>
                </a:uFill>
                <a:hlinkClick r:id="rId2"/>
              </a:rPr>
              <a:t>bp-primo@chu-nantes.fr</a:t>
            </a:r>
            <a:endParaRPr sz="265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833F1DB-4250-9D24-3A4C-D006D6EBA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2" y="9675263"/>
            <a:ext cx="3389172" cy="856212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4AA95BB2-E077-2987-5773-78136646EC46}"/>
              </a:ext>
            </a:extLst>
          </p:cNvPr>
          <p:cNvGrpSpPr/>
          <p:nvPr/>
        </p:nvGrpSpPr>
        <p:grpSpPr>
          <a:xfrm>
            <a:off x="11161094" y="8397875"/>
            <a:ext cx="7885382" cy="2133600"/>
            <a:chOff x="8832850" y="8397875"/>
            <a:chExt cx="7885382" cy="213360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97702431-8BD8-C76E-9978-0D2DA9F2C56A}"/>
                </a:ext>
              </a:extLst>
            </p:cNvPr>
            <p:cNvSpPr/>
            <p:nvPr/>
          </p:nvSpPr>
          <p:spPr>
            <a:xfrm>
              <a:off x="8832850" y="8397875"/>
              <a:ext cx="7885382" cy="2133600"/>
            </a:xfrm>
            <a:prstGeom prst="roundRect">
              <a:avLst>
                <a:gd name="adj" fmla="val 479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object 19">
              <a:extLst>
                <a:ext uri="{FF2B5EF4-FFF2-40B4-BE49-F238E27FC236}">
                  <a16:creationId xmlns:a16="http://schemas.microsoft.com/office/drawing/2014/main" id="{B03B76AF-E0BF-3E6C-C576-6DDFC57E0C5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66650" y="8534793"/>
              <a:ext cx="3265829" cy="1840734"/>
            </a:xfrm>
            <a:prstGeom prst="rect">
              <a:avLst/>
            </a:prstGeom>
          </p:spPr>
        </p:pic>
        <p:pic>
          <p:nvPicPr>
            <p:cNvPr id="7" name="object 20">
              <a:extLst>
                <a:ext uri="{FF2B5EF4-FFF2-40B4-BE49-F238E27FC236}">
                  <a16:creationId xmlns:a16="http://schemas.microsoft.com/office/drawing/2014/main" id="{580C79C7-AA98-01EE-36BF-29C54097F54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15197" y="8758201"/>
              <a:ext cx="2188528" cy="1501435"/>
            </a:xfrm>
            <a:prstGeom prst="rect">
              <a:avLst/>
            </a:prstGeom>
          </p:spPr>
        </p:pic>
      </p:grpSp>
      <p:sp>
        <p:nvSpPr>
          <p:cNvPr id="8" name="Sous-titre 2">
            <a:extLst>
              <a:ext uri="{FF2B5EF4-FFF2-40B4-BE49-F238E27FC236}">
                <a16:creationId xmlns:a16="http://schemas.microsoft.com/office/drawing/2014/main" id="{AEC88713-27F5-DDFB-D1D7-47AFA34BBB7B}"/>
              </a:ext>
            </a:extLst>
          </p:cNvPr>
          <p:cNvSpPr txBox="1">
            <a:spLocks/>
          </p:cNvSpPr>
          <p:nvPr/>
        </p:nvSpPr>
        <p:spPr>
          <a:xfrm>
            <a:off x="9904799" y="11101807"/>
            <a:ext cx="9980190" cy="1134468"/>
          </a:xfrm>
          <a:prstGeom prst="rect">
            <a:avLst/>
          </a:prstGeom>
        </p:spPr>
        <p:txBody>
          <a:bodyPr vert="horz" lIns="91404" tIns="45701" rIns="91404" bIns="45701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0"/>
              </a:lnSpc>
              <a:buNone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Réalisation : Jean-Paul Alves www.021prod.com </a:t>
            </a:r>
          </a:p>
        </p:txBody>
      </p:sp>
    </p:spTree>
    <p:extLst>
      <p:ext uri="{BB962C8B-B14F-4D97-AF65-F5344CB8AC3E}">
        <p14:creationId xmlns:p14="http://schemas.microsoft.com/office/powerpoint/2010/main" val="251619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241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55845" y="1543391"/>
            <a:ext cx="7748270" cy="9765665"/>
          </a:xfrm>
          <a:custGeom>
            <a:avLst/>
            <a:gdLst/>
            <a:ahLst/>
            <a:cxnLst/>
            <a:rect l="l" t="t" r="r" b="b"/>
            <a:pathLst>
              <a:path w="7748269" h="9765665">
                <a:moveTo>
                  <a:pt x="7748254" y="0"/>
                </a:moveTo>
                <a:lnTo>
                  <a:pt x="2655727" y="909896"/>
                </a:lnTo>
                <a:lnTo>
                  <a:pt x="2655727" y="5192660"/>
                </a:lnTo>
                <a:lnTo>
                  <a:pt x="578019" y="5818061"/>
                </a:lnTo>
                <a:lnTo>
                  <a:pt x="529465" y="5830885"/>
                </a:lnTo>
                <a:lnTo>
                  <a:pt x="482031" y="5845619"/>
                </a:lnTo>
                <a:lnTo>
                  <a:pt x="435875" y="5862236"/>
                </a:lnTo>
                <a:lnTo>
                  <a:pt x="391154" y="5880711"/>
                </a:lnTo>
                <a:lnTo>
                  <a:pt x="348027" y="5901016"/>
                </a:lnTo>
                <a:lnTo>
                  <a:pt x="306653" y="5923127"/>
                </a:lnTo>
                <a:lnTo>
                  <a:pt x="267188" y="5947017"/>
                </a:lnTo>
                <a:lnTo>
                  <a:pt x="229793" y="5972659"/>
                </a:lnTo>
                <a:lnTo>
                  <a:pt x="194624" y="6000027"/>
                </a:lnTo>
                <a:lnTo>
                  <a:pt x="161841" y="6029095"/>
                </a:lnTo>
                <a:lnTo>
                  <a:pt x="131601" y="6059838"/>
                </a:lnTo>
                <a:lnTo>
                  <a:pt x="104062" y="6092228"/>
                </a:lnTo>
                <a:lnTo>
                  <a:pt x="79384" y="6126239"/>
                </a:lnTo>
                <a:lnTo>
                  <a:pt x="57723" y="6161846"/>
                </a:lnTo>
                <a:lnTo>
                  <a:pt x="39239" y="6199022"/>
                </a:lnTo>
                <a:lnTo>
                  <a:pt x="24089" y="6237741"/>
                </a:lnTo>
                <a:lnTo>
                  <a:pt x="12432" y="6277976"/>
                </a:lnTo>
                <a:lnTo>
                  <a:pt x="4426" y="6319702"/>
                </a:lnTo>
                <a:lnTo>
                  <a:pt x="229" y="6362892"/>
                </a:lnTo>
                <a:lnTo>
                  <a:pt x="0" y="6407520"/>
                </a:lnTo>
                <a:lnTo>
                  <a:pt x="3896" y="6453559"/>
                </a:lnTo>
                <a:lnTo>
                  <a:pt x="12076" y="6500985"/>
                </a:lnTo>
                <a:lnTo>
                  <a:pt x="21792" y="6545357"/>
                </a:lnTo>
                <a:lnTo>
                  <a:pt x="31809" y="6589751"/>
                </a:lnTo>
                <a:lnTo>
                  <a:pt x="42124" y="6634163"/>
                </a:lnTo>
                <a:lnTo>
                  <a:pt x="52736" y="6678592"/>
                </a:lnTo>
                <a:lnTo>
                  <a:pt x="63645" y="6723035"/>
                </a:lnTo>
                <a:lnTo>
                  <a:pt x="74849" y="6767490"/>
                </a:lnTo>
                <a:lnTo>
                  <a:pt x="86348" y="6811954"/>
                </a:lnTo>
                <a:lnTo>
                  <a:pt x="98139" y="6856424"/>
                </a:lnTo>
                <a:lnTo>
                  <a:pt x="110222" y="6900899"/>
                </a:lnTo>
                <a:lnTo>
                  <a:pt x="122596" y="6945375"/>
                </a:lnTo>
                <a:lnTo>
                  <a:pt x="135260" y="6989851"/>
                </a:lnTo>
                <a:lnTo>
                  <a:pt x="148212" y="7034323"/>
                </a:lnTo>
                <a:lnTo>
                  <a:pt x="161451" y="7078790"/>
                </a:lnTo>
                <a:lnTo>
                  <a:pt x="174977" y="7123248"/>
                </a:lnTo>
                <a:lnTo>
                  <a:pt x="188787" y="7167696"/>
                </a:lnTo>
                <a:lnTo>
                  <a:pt x="202882" y="7212131"/>
                </a:lnTo>
                <a:lnTo>
                  <a:pt x="217259" y="7256551"/>
                </a:lnTo>
                <a:lnTo>
                  <a:pt x="231918" y="7300953"/>
                </a:lnTo>
                <a:lnTo>
                  <a:pt x="246858" y="7345334"/>
                </a:lnTo>
                <a:lnTo>
                  <a:pt x="262077" y="7389692"/>
                </a:lnTo>
                <a:lnTo>
                  <a:pt x="277574" y="7434025"/>
                </a:lnTo>
                <a:lnTo>
                  <a:pt x="293349" y="7478331"/>
                </a:lnTo>
                <a:lnTo>
                  <a:pt x="309399" y="7522606"/>
                </a:lnTo>
                <a:lnTo>
                  <a:pt x="325725" y="7566848"/>
                </a:lnTo>
                <a:lnTo>
                  <a:pt x="342324" y="7611056"/>
                </a:lnTo>
                <a:lnTo>
                  <a:pt x="359196" y="7655225"/>
                </a:lnTo>
                <a:lnTo>
                  <a:pt x="376339" y="7699355"/>
                </a:lnTo>
                <a:lnTo>
                  <a:pt x="393753" y="7743442"/>
                </a:lnTo>
                <a:lnTo>
                  <a:pt x="411436" y="7787485"/>
                </a:lnTo>
                <a:lnTo>
                  <a:pt x="429387" y="7831480"/>
                </a:lnTo>
                <a:lnTo>
                  <a:pt x="447605" y="7875425"/>
                </a:lnTo>
                <a:lnTo>
                  <a:pt x="466088" y="7919318"/>
                </a:lnTo>
                <a:lnTo>
                  <a:pt x="484837" y="7963155"/>
                </a:lnTo>
                <a:lnTo>
                  <a:pt x="503849" y="8006936"/>
                </a:lnTo>
                <a:lnTo>
                  <a:pt x="523123" y="8050657"/>
                </a:lnTo>
                <a:lnTo>
                  <a:pt x="542659" y="8094316"/>
                </a:lnTo>
                <a:lnTo>
                  <a:pt x="562455" y="8137910"/>
                </a:lnTo>
                <a:lnTo>
                  <a:pt x="582510" y="8181438"/>
                </a:lnTo>
                <a:lnTo>
                  <a:pt x="602823" y="8224896"/>
                </a:lnTo>
                <a:lnTo>
                  <a:pt x="623393" y="8268281"/>
                </a:lnTo>
                <a:lnTo>
                  <a:pt x="644218" y="8311593"/>
                </a:lnTo>
                <a:lnTo>
                  <a:pt x="665298" y="8354827"/>
                </a:lnTo>
                <a:lnTo>
                  <a:pt x="686631" y="8397982"/>
                </a:lnTo>
                <a:lnTo>
                  <a:pt x="708217" y="8441056"/>
                </a:lnTo>
                <a:lnTo>
                  <a:pt x="730054" y="8484045"/>
                </a:lnTo>
                <a:lnTo>
                  <a:pt x="752140" y="8526947"/>
                </a:lnTo>
                <a:lnTo>
                  <a:pt x="774476" y="8569760"/>
                </a:lnTo>
                <a:lnTo>
                  <a:pt x="797059" y="8612482"/>
                </a:lnTo>
                <a:lnTo>
                  <a:pt x="819889" y="8655110"/>
                </a:lnTo>
                <a:lnTo>
                  <a:pt x="842964" y="8697641"/>
                </a:lnTo>
                <a:lnTo>
                  <a:pt x="866284" y="8740073"/>
                </a:lnTo>
                <a:lnTo>
                  <a:pt x="889846" y="8782403"/>
                </a:lnTo>
                <a:lnTo>
                  <a:pt x="913651" y="8824630"/>
                </a:lnTo>
                <a:lnTo>
                  <a:pt x="937697" y="8866750"/>
                </a:lnTo>
                <a:lnTo>
                  <a:pt x="961983" y="8908762"/>
                </a:lnTo>
                <a:lnTo>
                  <a:pt x="986507" y="8950662"/>
                </a:lnTo>
                <a:lnTo>
                  <a:pt x="1011269" y="8992448"/>
                </a:lnTo>
                <a:lnTo>
                  <a:pt x="1036267" y="9034119"/>
                </a:lnTo>
                <a:lnTo>
                  <a:pt x="1061500" y="9075671"/>
                </a:lnTo>
                <a:lnTo>
                  <a:pt x="1086968" y="9117101"/>
                </a:lnTo>
                <a:lnTo>
                  <a:pt x="1112669" y="9158408"/>
                </a:lnTo>
                <a:lnTo>
                  <a:pt x="1138601" y="9199589"/>
                </a:lnTo>
                <a:lnTo>
                  <a:pt x="1164764" y="9240642"/>
                </a:lnTo>
                <a:lnTo>
                  <a:pt x="1191157" y="9281564"/>
                </a:lnTo>
                <a:lnTo>
                  <a:pt x="1217779" y="9322352"/>
                </a:lnTo>
                <a:lnTo>
                  <a:pt x="1244627" y="9363004"/>
                </a:lnTo>
                <a:lnTo>
                  <a:pt x="1271702" y="9403519"/>
                </a:lnTo>
                <a:lnTo>
                  <a:pt x="1299002" y="9443892"/>
                </a:lnTo>
                <a:lnTo>
                  <a:pt x="1326526" y="9484122"/>
                </a:lnTo>
                <a:lnTo>
                  <a:pt x="1354273" y="9524207"/>
                </a:lnTo>
                <a:lnTo>
                  <a:pt x="1382241" y="9564143"/>
                </a:lnTo>
                <a:lnTo>
                  <a:pt x="1410430" y="9603929"/>
                </a:lnTo>
                <a:lnTo>
                  <a:pt x="1438839" y="9643562"/>
                </a:lnTo>
                <a:lnTo>
                  <a:pt x="1467466" y="9683039"/>
                </a:lnTo>
                <a:lnTo>
                  <a:pt x="1496310" y="9722359"/>
                </a:lnTo>
                <a:lnTo>
                  <a:pt x="1525369" y="9761518"/>
                </a:lnTo>
                <a:lnTo>
                  <a:pt x="1528107" y="9765164"/>
                </a:lnTo>
                <a:lnTo>
                  <a:pt x="7748254" y="9765164"/>
                </a:lnTo>
                <a:lnTo>
                  <a:pt x="7748254" y="0"/>
                </a:lnTo>
                <a:close/>
              </a:path>
            </a:pathLst>
          </a:custGeom>
          <a:solidFill>
            <a:srgbClr val="3450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xfrm>
            <a:off x="1423992" y="3802245"/>
            <a:ext cx="17870878" cy="29354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20"/>
              </a:spcBef>
            </a:pPr>
            <a:r>
              <a:rPr lang="fr-FR" sz="9500" dirty="0"/>
              <a:t>Traitement d’un résident avec </a:t>
            </a:r>
          </a:p>
          <a:p>
            <a:pPr marL="12700">
              <a:spcBef>
                <a:spcPts val="20"/>
              </a:spcBef>
            </a:pPr>
            <a:r>
              <a:rPr lang="fr-FR" sz="9500" dirty="0"/>
              <a:t>une infection respiratoire aiguë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95488" y="8016875"/>
            <a:ext cx="4882515" cy="8438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fr-FR" sz="265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Dr Thibaut </a:t>
            </a:r>
            <a:r>
              <a:rPr lang="fr-FR" sz="2650" dirty="0" err="1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Fraisse</a:t>
            </a:r>
            <a:endParaRPr lang="fr-FR" sz="2650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fr-FR" sz="2650" dirty="0">
                <a:solidFill>
                  <a:srgbClr val="98A6C3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Gériatrie – CH Alès Cévennes</a:t>
            </a:r>
            <a:endParaRPr sz="265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00BB6AC-FBC1-00FB-CE6E-34067A4909C4}"/>
              </a:ext>
            </a:extLst>
          </p:cNvPr>
          <p:cNvGrpSpPr/>
          <p:nvPr/>
        </p:nvGrpSpPr>
        <p:grpSpPr>
          <a:xfrm>
            <a:off x="11161094" y="8397875"/>
            <a:ext cx="7885382" cy="2133600"/>
            <a:chOff x="8832850" y="8397875"/>
            <a:chExt cx="7885382" cy="2133600"/>
          </a:xfrm>
        </p:grpSpPr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42C84908-B17B-A086-65AE-75A34304C2EC}"/>
                </a:ext>
              </a:extLst>
            </p:cNvPr>
            <p:cNvSpPr/>
            <p:nvPr/>
          </p:nvSpPr>
          <p:spPr>
            <a:xfrm>
              <a:off x="8832850" y="8397875"/>
              <a:ext cx="7885382" cy="2133600"/>
            </a:xfrm>
            <a:prstGeom prst="roundRect">
              <a:avLst>
                <a:gd name="adj" fmla="val 479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66650" y="8534793"/>
              <a:ext cx="3265829" cy="184073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5197" y="8758201"/>
              <a:ext cx="2188528" cy="1501435"/>
            </a:xfrm>
            <a:prstGeom prst="rect">
              <a:avLst/>
            </a:prstGeom>
          </p:spPr>
        </p:pic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56214662-899F-BC9E-C8AB-C26C42E9E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42" y="1844675"/>
            <a:ext cx="3945960" cy="9968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>
            <a:extLst>
              <a:ext uri="{FF2B5EF4-FFF2-40B4-BE49-F238E27FC236}">
                <a16:creationId xmlns:a16="http://schemas.microsoft.com/office/drawing/2014/main" id="{BF3B6559-0B02-EDE0-5F6B-C05BFC4815FA}"/>
              </a:ext>
            </a:extLst>
          </p:cNvPr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DEC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7684AF15-BCD7-C2E1-E0FF-779D52A14A58}"/>
              </a:ext>
            </a:extLst>
          </p:cNvPr>
          <p:cNvSpPr/>
          <p:nvPr/>
        </p:nvSpPr>
        <p:spPr>
          <a:xfrm>
            <a:off x="12355845" y="1543391"/>
            <a:ext cx="7748270" cy="9765665"/>
          </a:xfrm>
          <a:custGeom>
            <a:avLst/>
            <a:gdLst/>
            <a:ahLst/>
            <a:cxnLst/>
            <a:rect l="l" t="t" r="r" b="b"/>
            <a:pathLst>
              <a:path w="7748269" h="9765665">
                <a:moveTo>
                  <a:pt x="7748254" y="0"/>
                </a:moveTo>
                <a:lnTo>
                  <a:pt x="2655727" y="909896"/>
                </a:lnTo>
                <a:lnTo>
                  <a:pt x="2655727" y="5192660"/>
                </a:lnTo>
                <a:lnTo>
                  <a:pt x="578019" y="5818061"/>
                </a:lnTo>
                <a:lnTo>
                  <a:pt x="529465" y="5830885"/>
                </a:lnTo>
                <a:lnTo>
                  <a:pt x="482031" y="5845619"/>
                </a:lnTo>
                <a:lnTo>
                  <a:pt x="435875" y="5862236"/>
                </a:lnTo>
                <a:lnTo>
                  <a:pt x="391154" y="5880711"/>
                </a:lnTo>
                <a:lnTo>
                  <a:pt x="348027" y="5901016"/>
                </a:lnTo>
                <a:lnTo>
                  <a:pt x="306653" y="5923127"/>
                </a:lnTo>
                <a:lnTo>
                  <a:pt x="267188" y="5947017"/>
                </a:lnTo>
                <a:lnTo>
                  <a:pt x="229793" y="5972659"/>
                </a:lnTo>
                <a:lnTo>
                  <a:pt x="194624" y="6000027"/>
                </a:lnTo>
                <a:lnTo>
                  <a:pt x="161841" y="6029095"/>
                </a:lnTo>
                <a:lnTo>
                  <a:pt x="131601" y="6059838"/>
                </a:lnTo>
                <a:lnTo>
                  <a:pt x="104062" y="6092228"/>
                </a:lnTo>
                <a:lnTo>
                  <a:pt x="79384" y="6126239"/>
                </a:lnTo>
                <a:lnTo>
                  <a:pt x="57723" y="6161846"/>
                </a:lnTo>
                <a:lnTo>
                  <a:pt x="39239" y="6199022"/>
                </a:lnTo>
                <a:lnTo>
                  <a:pt x="24089" y="6237741"/>
                </a:lnTo>
                <a:lnTo>
                  <a:pt x="12432" y="6277976"/>
                </a:lnTo>
                <a:lnTo>
                  <a:pt x="4426" y="6319702"/>
                </a:lnTo>
                <a:lnTo>
                  <a:pt x="229" y="6362892"/>
                </a:lnTo>
                <a:lnTo>
                  <a:pt x="0" y="6407520"/>
                </a:lnTo>
                <a:lnTo>
                  <a:pt x="3896" y="6453559"/>
                </a:lnTo>
                <a:lnTo>
                  <a:pt x="12076" y="6500985"/>
                </a:lnTo>
                <a:lnTo>
                  <a:pt x="21792" y="6545357"/>
                </a:lnTo>
                <a:lnTo>
                  <a:pt x="31809" y="6589751"/>
                </a:lnTo>
                <a:lnTo>
                  <a:pt x="42124" y="6634163"/>
                </a:lnTo>
                <a:lnTo>
                  <a:pt x="52736" y="6678592"/>
                </a:lnTo>
                <a:lnTo>
                  <a:pt x="63645" y="6723035"/>
                </a:lnTo>
                <a:lnTo>
                  <a:pt x="74849" y="6767490"/>
                </a:lnTo>
                <a:lnTo>
                  <a:pt x="86348" y="6811954"/>
                </a:lnTo>
                <a:lnTo>
                  <a:pt x="98139" y="6856424"/>
                </a:lnTo>
                <a:lnTo>
                  <a:pt x="110222" y="6900899"/>
                </a:lnTo>
                <a:lnTo>
                  <a:pt x="122596" y="6945375"/>
                </a:lnTo>
                <a:lnTo>
                  <a:pt x="135260" y="6989851"/>
                </a:lnTo>
                <a:lnTo>
                  <a:pt x="148212" y="7034323"/>
                </a:lnTo>
                <a:lnTo>
                  <a:pt x="161451" y="7078790"/>
                </a:lnTo>
                <a:lnTo>
                  <a:pt x="174977" y="7123248"/>
                </a:lnTo>
                <a:lnTo>
                  <a:pt x="188787" y="7167696"/>
                </a:lnTo>
                <a:lnTo>
                  <a:pt x="202882" y="7212131"/>
                </a:lnTo>
                <a:lnTo>
                  <a:pt x="217259" y="7256551"/>
                </a:lnTo>
                <a:lnTo>
                  <a:pt x="231918" y="7300953"/>
                </a:lnTo>
                <a:lnTo>
                  <a:pt x="246858" y="7345334"/>
                </a:lnTo>
                <a:lnTo>
                  <a:pt x="262077" y="7389692"/>
                </a:lnTo>
                <a:lnTo>
                  <a:pt x="277574" y="7434025"/>
                </a:lnTo>
                <a:lnTo>
                  <a:pt x="293349" y="7478331"/>
                </a:lnTo>
                <a:lnTo>
                  <a:pt x="309399" y="7522606"/>
                </a:lnTo>
                <a:lnTo>
                  <a:pt x="325725" y="7566848"/>
                </a:lnTo>
                <a:lnTo>
                  <a:pt x="342324" y="7611056"/>
                </a:lnTo>
                <a:lnTo>
                  <a:pt x="359196" y="7655225"/>
                </a:lnTo>
                <a:lnTo>
                  <a:pt x="376339" y="7699355"/>
                </a:lnTo>
                <a:lnTo>
                  <a:pt x="393753" y="7743442"/>
                </a:lnTo>
                <a:lnTo>
                  <a:pt x="411436" y="7787485"/>
                </a:lnTo>
                <a:lnTo>
                  <a:pt x="429387" y="7831480"/>
                </a:lnTo>
                <a:lnTo>
                  <a:pt x="447605" y="7875425"/>
                </a:lnTo>
                <a:lnTo>
                  <a:pt x="466088" y="7919318"/>
                </a:lnTo>
                <a:lnTo>
                  <a:pt x="484837" y="7963155"/>
                </a:lnTo>
                <a:lnTo>
                  <a:pt x="503849" y="8006936"/>
                </a:lnTo>
                <a:lnTo>
                  <a:pt x="523123" y="8050657"/>
                </a:lnTo>
                <a:lnTo>
                  <a:pt x="542659" y="8094316"/>
                </a:lnTo>
                <a:lnTo>
                  <a:pt x="562455" y="8137910"/>
                </a:lnTo>
                <a:lnTo>
                  <a:pt x="582510" y="8181438"/>
                </a:lnTo>
                <a:lnTo>
                  <a:pt x="602823" y="8224896"/>
                </a:lnTo>
                <a:lnTo>
                  <a:pt x="623393" y="8268281"/>
                </a:lnTo>
                <a:lnTo>
                  <a:pt x="644218" y="8311593"/>
                </a:lnTo>
                <a:lnTo>
                  <a:pt x="665298" y="8354827"/>
                </a:lnTo>
                <a:lnTo>
                  <a:pt x="686631" y="8397982"/>
                </a:lnTo>
                <a:lnTo>
                  <a:pt x="708217" y="8441056"/>
                </a:lnTo>
                <a:lnTo>
                  <a:pt x="730054" y="8484045"/>
                </a:lnTo>
                <a:lnTo>
                  <a:pt x="752140" y="8526947"/>
                </a:lnTo>
                <a:lnTo>
                  <a:pt x="774476" y="8569760"/>
                </a:lnTo>
                <a:lnTo>
                  <a:pt x="797059" y="8612482"/>
                </a:lnTo>
                <a:lnTo>
                  <a:pt x="819889" y="8655110"/>
                </a:lnTo>
                <a:lnTo>
                  <a:pt x="842964" y="8697641"/>
                </a:lnTo>
                <a:lnTo>
                  <a:pt x="866284" y="8740073"/>
                </a:lnTo>
                <a:lnTo>
                  <a:pt x="889846" y="8782403"/>
                </a:lnTo>
                <a:lnTo>
                  <a:pt x="913651" y="8824630"/>
                </a:lnTo>
                <a:lnTo>
                  <a:pt x="937697" y="8866750"/>
                </a:lnTo>
                <a:lnTo>
                  <a:pt x="961983" y="8908762"/>
                </a:lnTo>
                <a:lnTo>
                  <a:pt x="986507" y="8950662"/>
                </a:lnTo>
                <a:lnTo>
                  <a:pt x="1011269" y="8992448"/>
                </a:lnTo>
                <a:lnTo>
                  <a:pt x="1036267" y="9034119"/>
                </a:lnTo>
                <a:lnTo>
                  <a:pt x="1061500" y="9075671"/>
                </a:lnTo>
                <a:lnTo>
                  <a:pt x="1086968" y="9117101"/>
                </a:lnTo>
                <a:lnTo>
                  <a:pt x="1112669" y="9158408"/>
                </a:lnTo>
                <a:lnTo>
                  <a:pt x="1138601" y="9199589"/>
                </a:lnTo>
                <a:lnTo>
                  <a:pt x="1164764" y="9240642"/>
                </a:lnTo>
                <a:lnTo>
                  <a:pt x="1191157" y="9281564"/>
                </a:lnTo>
                <a:lnTo>
                  <a:pt x="1217779" y="9322352"/>
                </a:lnTo>
                <a:lnTo>
                  <a:pt x="1244627" y="9363004"/>
                </a:lnTo>
                <a:lnTo>
                  <a:pt x="1271702" y="9403519"/>
                </a:lnTo>
                <a:lnTo>
                  <a:pt x="1299002" y="9443892"/>
                </a:lnTo>
                <a:lnTo>
                  <a:pt x="1326526" y="9484122"/>
                </a:lnTo>
                <a:lnTo>
                  <a:pt x="1354273" y="9524207"/>
                </a:lnTo>
                <a:lnTo>
                  <a:pt x="1382241" y="9564143"/>
                </a:lnTo>
                <a:lnTo>
                  <a:pt x="1410430" y="9603929"/>
                </a:lnTo>
                <a:lnTo>
                  <a:pt x="1438839" y="9643562"/>
                </a:lnTo>
                <a:lnTo>
                  <a:pt x="1467466" y="9683039"/>
                </a:lnTo>
                <a:lnTo>
                  <a:pt x="1496310" y="9722359"/>
                </a:lnTo>
                <a:lnTo>
                  <a:pt x="1525369" y="9761518"/>
                </a:lnTo>
                <a:lnTo>
                  <a:pt x="1528107" y="9765164"/>
                </a:lnTo>
                <a:lnTo>
                  <a:pt x="7748254" y="9765164"/>
                </a:lnTo>
                <a:lnTo>
                  <a:pt x="7748254" y="0"/>
                </a:lnTo>
                <a:close/>
              </a:path>
            </a:pathLst>
          </a:custGeom>
          <a:solidFill>
            <a:srgbClr val="FCE2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2EDA0C88-7F49-9BB7-F4CC-5E63862AC18B}"/>
              </a:ext>
            </a:extLst>
          </p:cNvPr>
          <p:cNvSpPr/>
          <p:nvPr/>
        </p:nvSpPr>
        <p:spPr>
          <a:xfrm>
            <a:off x="2279650" y="2530475"/>
            <a:ext cx="15544800" cy="6781800"/>
          </a:xfrm>
          <a:prstGeom prst="roundRect">
            <a:avLst>
              <a:gd name="adj" fmla="val 46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64380" y="1086055"/>
            <a:ext cx="17374869" cy="8867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6805"/>
              </a:lnSpc>
            </a:pPr>
            <a:r>
              <a:rPr lang="fr-FR" dirty="0">
                <a:solidFill>
                  <a:srgbClr val="1E3D7D"/>
                </a:solidFill>
              </a:rPr>
              <a:t>Plan</a:t>
            </a:r>
            <a:endParaRPr dirty="0">
              <a:solidFill>
                <a:srgbClr val="1E3D7D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6702C02-EA15-A386-3960-6A50F70F3F08}"/>
              </a:ext>
            </a:extLst>
          </p:cNvPr>
          <p:cNvSpPr txBox="1"/>
          <p:nvPr/>
        </p:nvSpPr>
        <p:spPr>
          <a:xfrm>
            <a:off x="5556250" y="3968226"/>
            <a:ext cx="8534400" cy="4211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>
              <a:spcBef>
                <a:spcPts val="235"/>
              </a:spcBef>
              <a:tabLst>
                <a:tab pos="238760" algn="l"/>
              </a:tabLst>
            </a:pPr>
            <a:r>
              <a:rPr lang="fr-FR" sz="320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Prise en charge étiologique:</a:t>
            </a:r>
          </a:p>
          <a:p>
            <a:pPr marL="469265" marR="5080" lvl="2" indent="-457200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32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Antibiothérapie</a:t>
            </a:r>
          </a:p>
          <a:p>
            <a:pPr marL="469265" marR="5080" lvl="2" indent="-457200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32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Antiviraux </a:t>
            </a:r>
          </a:p>
          <a:p>
            <a:pPr marL="12065" marR="5080">
              <a:spcBef>
                <a:spcPts val="235"/>
              </a:spcBef>
              <a:tabLst>
                <a:tab pos="238760" algn="l"/>
              </a:tabLst>
            </a:pPr>
            <a:r>
              <a:rPr lang="fr-FR" sz="320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Prise en charge non spécifique gériatrique</a:t>
            </a:r>
          </a:p>
          <a:p>
            <a:pPr marL="12065" marR="5080">
              <a:spcBef>
                <a:spcPts val="235"/>
              </a:spcBef>
              <a:tabLst>
                <a:tab pos="238760" algn="l"/>
              </a:tabLst>
            </a:pPr>
            <a:r>
              <a:rPr lang="fr-FR" sz="320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Prévention</a:t>
            </a:r>
          </a:p>
          <a:p>
            <a:pPr marL="469265" marR="5080" indent="-457200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32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Les mesures d’hygiène</a:t>
            </a:r>
          </a:p>
          <a:p>
            <a:pPr marL="469265" marR="5080" indent="-457200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32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Les vaccins</a:t>
            </a:r>
          </a:p>
          <a:p>
            <a:pPr marL="469265" marR="5080" indent="-457200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32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La prophylaxie antivirale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E2F623C2-C47A-2EE8-5800-CB98AE4AE7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63619" y="0"/>
            <a:ext cx="9172246" cy="11308715"/>
          </a:xfrm>
          <a:custGeom>
            <a:avLst/>
            <a:gdLst/>
            <a:ahLst/>
            <a:cxnLst/>
            <a:rect l="l" t="t" r="r" b="b"/>
            <a:pathLst>
              <a:path w="10140315" h="11308715">
                <a:moveTo>
                  <a:pt x="10139716" y="0"/>
                </a:moveTo>
                <a:lnTo>
                  <a:pt x="0" y="0"/>
                </a:lnTo>
                <a:lnTo>
                  <a:pt x="0" y="11308556"/>
                </a:lnTo>
                <a:lnTo>
                  <a:pt x="10139716" y="11308556"/>
                </a:lnTo>
                <a:lnTo>
                  <a:pt x="10139716" y="0"/>
                </a:lnTo>
                <a:close/>
              </a:path>
            </a:pathLst>
          </a:custGeom>
          <a:solidFill>
            <a:srgbClr val="1E3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55845" y="1543391"/>
            <a:ext cx="7748270" cy="9765665"/>
          </a:xfrm>
          <a:custGeom>
            <a:avLst/>
            <a:gdLst/>
            <a:ahLst/>
            <a:cxnLst/>
            <a:rect l="l" t="t" r="r" b="b"/>
            <a:pathLst>
              <a:path w="7748269" h="9765665">
                <a:moveTo>
                  <a:pt x="7748254" y="0"/>
                </a:moveTo>
                <a:lnTo>
                  <a:pt x="2655727" y="909896"/>
                </a:lnTo>
                <a:lnTo>
                  <a:pt x="2655727" y="5192660"/>
                </a:lnTo>
                <a:lnTo>
                  <a:pt x="578019" y="5818061"/>
                </a:lnTo>
                <a:lnTo>
                  <a:pt x="529465" y="5830885"/>
                </a:lnTo>
                <a:lnTo>
                  <a:pt x="482031" y="5845619"/>
                </a:lnTo>
                <a:lnTo>
                  <a:pt x="435875" y="5862236"/>
                </a:lnTo>
                <a:lnTo>
                  <a:pt x="391154" y="5880711"/>
                </a:lnTo>
                <a:lnTo>
                  <a:pt x="348027" y="5901016"/>
                </a:lnTo>
                <a:lnTo>
                  <a:pt x="306653" y="5923127"/>
                </a:lnTo>
                <a:lnTo>
                  <a:pt x="267188" y="5947017"/>
                </a:lnTo>
                <a:lnTo>
                  <a:pt x="229793" y="5972659"/>
                </a:lnTo>
                <a:lnTo>
                  <a:pt x="194624" y="6000027"/>
                </a:lnTo>
                <a:lnTo>
                  <a:pt x="161841" y="6029095"/>
                </a:lnTo>
                <a:lnTo>
                  <a:pt x="131601" y="6059838"/>
                </a:lnTo>
                <a:lnTo>
                  <a:pt x="104062" y="6092228"/>
                </a:lnTo>
                <a:lnTo>
                  <a:pt x="79384" y="6126239"/>
                </a:lnTo>
                <a:lnTo>
                  <a:pt x="57723" y="6161846"/>
                </a:lnTo>
                <a:lnTo>
                  <a:pt x="39239" y="6199022"/>
                </a:lnTo>
                <a:lnTo>
                  <a:pt x="24089" y="6237741"/>
                </a:lnTo>
                <a:lnTo>
                  <a:pt x="12432" y="6277976"/>
                </a:lnTo>
                <a:lnTo>
                  <a:pt x="4426" y="6319702"/>
                </a:lnTo>
                <a:lnTo>
                  <a:pt x="229" y="6362892"/>
                </a:lnTo>
                <a:lnTo>
                  <a:pt x="0" y="6407520"/>
                </a:lnTo>
                <a:lnTo>
                  <a:pt x="3896" y="6453559"/>
                </a:lnTo>
                <a:lnTo>
                  <a:pt x="12076" y="6500985"/>
                </a:lnTo>
                <a:lnTo>
                  <a:pt x="21792" y="6545357"/>
                </a:lnTo>
                <a:lnTo>
                  <a:pt x="31809" y="6589751"/>
                </a:lnTo>
                <a:lnTo>
                  <a:pt x="42124" y="6634163"/>
                </a:lnTo>
                <a:lnTo>
                  <a:pt x="52736" y="6678592"/>
                </a:lnTo>
                <a:lnTo>
                  <a:pt x="63645" y="6723035"/>
                </a:lnTo>
                <a:lnTo>
                  <a:pt x="74849" y="6767490"/>
                </a:lnTo>
                <a:lnTo>
                  <a:pt x="86348" y="6811954"/>
                </a:lnTo>
                <a:lnTo>
                  <a:pt x="98139" y="6856424"/>
                </a:lnTo>
                <a:lnTo>
                  <a:pt x="110222" y="6900899"/>
                </a:lnTo>
                <a:lnTo>
                  <a:pt x="122596" y="6945375"/>
                </a:lnTo>
                <a:lnTo>
                  <a:pt x="135260" y="6989851"/>
                </a:lnTo>
                <a:lnTo>
                  <a:pt x="148212" y="7034323"/>
                </a:lnTo>
                <a:lnTo>
                  <a:pt x="161451" y="7078790"/>
                </a:lnTo>
                <a:lnTo>
                  <a:pt x="174977" y="7123248"/>
                </a:lnTo>
                <a:lnTo>
                  <a:pt x="188787" y="7167696"/>
                </a:lnTo>
                <a:lnTo>
                  <a:pt x="202882" y="7212131"/>
                </a:lnTo>
                <a:lnTo>
                  <a:pt x="217259" y="7256551"/>
                </a:lnTo>
                <a:lnTo>
                  <a:pt x="231918" y="7300953"/>
                </a:lnTo>
                <a:lnTo>
                  <a:pt x="246858" y="7345334"/>
                </a:lnTo>
                <a:lnTo>
                  <a:pt x="262077" y="7389692"/>
                </a:lnTo>
                <a:lnTo>
                  <a:pt x="277574" y="7434025"/>
                </a:lnTo>
                <a:lnTo>
                  <a:pt x="293349" y="7478331"/>
                </a:lnTo>
                <a:lnTo>
                  <a:pt x="309399" y="7522606"/>
                </a:lnTo>
                <a:lnTo>
                  <a:pt x="325725" y="7566848"/>
                </a:lnTo>
                <a:lnTo>
                  <a:pt x="342324" y="7611056"/>
                </a:lnTo>
                <a:lnTo>
                  <a:pt x="359196" y="7655225"/>
                </a:lnTo>
                <a:lnTo>
                  <a:pt x="376339" y="7699355"/>
                </a:lnTo>
                <a:lnTo>
                  <a:pt x="393753" y="7743442"/>
                </a:lnTo>
                <a:lnTo>
                  <a:pt x="411436" y="7787485"/>
                </a:lnTo>
                <a:lnTo>
                  <a:pt x="429387" y="7831480"/>
                </a:lnTo>
                <a:lnTo>
                  <a:pt x="447605" y="7875425"/>
                </a:lnTo>
                <a:lnTo>
                  <a:pt x="466088" y="7919318"/>
                </a:lnTo>
                <a:lnTo>
                  <a:pt x="484837" y="7963155"/>
                </a:lnTo>
                <a:lnTo>
                  <a:pt x="503849" y="8006936"/>
                </a:lnTo>
                <a:lnTo>
                  <a:pt x="523123" y="8050657"/>
                </a:lnTo>
                <a:lnTo>
                  <a:pt x="542659" y="8094316"/>
                </a:lnTo>
                <a:lnTo>
                  <a:pt x="562455" y="8137910"/>
                </a:lnTo>
                <a:lnTo>
                  <a:pt x="582510" y="8181438"/>
                </a:lnTo>
                <a:lnTo>
                  <a:pt x="602823" y="8224896"/>
                </a:lnTo>
                <a:lnTo>
                  <a:pt x="623393" y="8268281"/>
                </a:lnTo>
                <a:lnTo>
                  <a:pt x="644218" y="8311593"/>
                </a:lnTo>
                <a:lnTo>
                  <a:pt x="665298" y="8354827"/>
                </a:lnTo>
                <a:lnTo>
                  <a:pt x="686631" y="8397982"/>
                </a:lnTo>
                <a:lnTo>
                  <a:pt x="708217" y="8441056"/>
                </a:lnTo>
                <a:lnTo>
                  <a:pt x="730054" y="8484045"/>
                </a:lnTo>
                <a:lnTo>
                  <a:pt x="752140" y="8526947"/>
                </a:lnTo>
                <a:lnTo>
                  <a:pt x="774476" y="8569760"/>
                </a:lnTo>
                <a:lnTo>
                  <a:pt x="797059" y="8612482"/>
                </a:lnTo>
                <a:lnTo>
                  <a:pt x="819889" y="8655110"/>
                </a:lnTo>
                <a:lnTo>
                  <a:pt x="842964" y="8697641"/>
                </a:lnTo>
                <a:lnTo>
                  <a:pt x="866284" y="8740073"/>
                </a:lnTo>
                <a:lnTo>
                  <a:pt x="889846" y="8782403"/>
                </a:lnTo>
                <a:lnTo>
                  <a:pt x="913651" y="8824630"/>
                </a:lnTo>
                <a:lnTo>
                  <a:pt x="937697" y="8866750"/>
                </a:lnTo>
                <a:lnTo>
                  <a:pt x="961983" y="8908762"/>
                </a:lnTo>
                <a:lnTo>
                  <a:pt x="986507" y="8950662"/>
                </a:lnTo>
                <a:lnTo>
                  <a:pt x="1011269" y="8992448"/>
                </a:lnTo>
                <a:lnTo>
                  <a:pt x="1036267" y="9034119"/>
                </a:lnTo>
                <a:lnTo>
                  <a:pt x="1061500" y="9075671"/>
                </a:lnTo>
                <a:lnTo>
                  <a:pt x="1086968" y="9117101"/>
                </a:lnTo>
                <a:lnTo>
                  <a:pt x="1112669" y="9158408"/>
                </a:lnTo>
                <a:lnTo>
                  <a:pt x="1138601" y="9199589"/>
                </a:lnTo>
                <a:lnTo>
                  <a:pt x="1164764" y="9240642"/>
                </a:lnTo>
                <a:lnTo>
                  <a:pt x="1191157" y="9281564"/>
                </a:lnTo>
                <a:lnTo>
                  <a:pt x="1217779" y="9322352"/>
                </a:lnTo>
                <a:lnTo>
                  <a:pt x="1244627" y="9363004"/>
                </a:lnTo>
                <a:lnTo>
                  <a:pt x="1271702" y="9403519"/>
                </a:lnTo>
                <a:lnTo>
                  <a:pt x="1299002" y="9443892"/>
                </a:lnTo>
                <a:lnTo>
                  <a:pt x="1326526" y="9484122"/>
                </a:lnTo>
                <a:lnTo>
                  <a:pt x="1354273" y="9524207"/>
                </a:lnTo>
                <a:lnTo>
                  <a:pt x="1382241" y="9564143"/>
                </a:lnTo>
                <a:lnTo>
                  <a:pt x="1410430" y="9603929"/>
                </a:lnTo>
                <a:lnTo>
                  <a:pt x="1438839" y="9643562"/>
                </a:lnTo>
                <a:lnTo>
                  <a:pt x="1467466" y="9683039"/>
                </a:lnTo>
                <a:lnTo>
                  <a:pt x="1496310" y="9722359"/>
                </a:lnTo>
                <a:lnTo>
                  <a:pt x="1525369" y="9761518"/>
                </a:lnTo>
                <a:lnTo>
                  <a:pt x="1528107" y="9765164"/>
                </a:lnTo>
                <a:lnTo>
                  <a:pt x="7748254" y="9765164"/>
                </a:lnTo>
                <a:lnTo>
                  <a:pt x="7748254" y="0"/>
                </a:lnTo>
                <a:close/>
              </a:path>
            </a:pathLst>
          </a:custGeom>
          <a:solidFill>
            <a:srgbClr val="405A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23992" y="672278"/>
            <a:ext cx="7561257" cy="2455031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 marR="5080">
              <a:lnSpc>
                <a:spcPts val="5940"/>
              </a:lnSpc>
              <a:spcBef>
                <a:spcPts val="1285"/>
              </a:spcBef>
            </a:pPr>
            <a:r>
              <a:rPr lang="fr-FR" dirty="0"/>
              <a:t>Prise en charge étiologique : antibiothérapie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23993" y="3374426"/>
            <a:ext cx="8985247" cy="610359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>
              <a:spcBef>
                <a:spcPts val="235"/>
              </a:spcBef>
              <a:tabLst>
                <a:tab pos="238760" algn="l"/>
              </a:tabLst>
            </a:pPr>
            <a:r>
              <a:rPr lang="fr-FR" sz="300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PRINCIPES GENERAUX</a:t>
            </a:r>
          </a:p>
          <a:p>
            <a:pPr marL="12065" marR="5080">
              <a:spcBef>
                <a:spcPts val="235"/>
              </a:spcBef>
              <a:tabLst>
                <a:tab pos="238760" algn="l"/>
              </a:tabLst>
            </a:pPr>
            <a:endParaRPr lang="fr-FR" sz="3000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12065" marR="5080">
              <a:spcBef>
                <a:spcPts val="235"/>
              </a:spcBef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Spectre = Pneumocoque, Haemophilus influenzae, </a:t>
            </a:r>
            <a:r>
              <a:rPr lang="fr-FR" sz="265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Enterobactéries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et </a:t>
            </a:r>
            <a:r>
              <a:rPr lang="fr-FR" sz="265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S.aureus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(post viral)</a:t>
            </a:r>
          </a:p>
          <a:p>
            <a:pPr marL="12065" marR="5080">
              <a:spcBef>
                <a:spcPts val="235"/>
              </a:spcBef>
              <a:tabLst>
                <a:tab pos="238760" algn="l"/>
              </a:tabLst>
            </a:pPr>
            <a:endParaRPr lang="fr-FR" sz="2650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12065" marR="5080"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Béta-</a:t>
            </a:r>
            <a:r>
              <a:rPr lang="fr-FR" sz="2650" b="1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lactamine</a:t>
            </a: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= </a:t>
            </a:r>
          </a:p>
          <a:p>
            <a:pPr marL="469265" marR="5080" lvl="1" indent="-457200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Amoxicilline/acide clavulanique per os 1gx3</a:t>
            </a:r>
          </a:p>
          <a:p>
            <a:pPr marL="469265" marR="5080" lvl="1" indent="-457200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Si allergie pénicilline mais pas C3G, ou problème de voie d’abord: </a:t>
            </a: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C3G injectable (ceftriaxone sous cutanée)</a:t>
            </a:r>
          </a:p>
          <a:p>
            <a:pPr marL="469265" marR="5080" indent="-457200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endParaRPr lang="fr-FR" sz="2650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12065" marR="5080"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Macrolide po = p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our les rares intracellulaires :</a:t>
            </a:r>
            <a:endParaRPr lang="fr-FR" sz="2650" b="1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12065" marR="5080">
              <a:spcBef>
                <a:spcPts val="235"/>
              </a:spcBef>
              <a:tabLst>
                <a:tab pos="238760" algn="l"/>
              </a:tabLst>
            </a:pPr>
            <a:endParaRPr lang="fr-FR" sz="2650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12065" marR="5080"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Allergie béta-</a:t>
            </a:r>
            <a:r>
              <a:rPr lang="fr-FR" sz="2650" b="1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lactamine</a:t>
            </a: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: cotrimoxazole 800/160mg per os 1x2/j ou si pas d’alternative </a:t>
            </a:r>
            <a:r>
              <a:rPr lang="fr-FR" sz="265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Lévofloxacine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PO 500mg/j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A880DD-A135-CA9F-E390-E7DA7C45B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pic>
        <p:nvPicPr>
          <p:cNvPr id="8" name="Picture 4" descr="Pill Defeats the Bacterium. Antibiotic Against the Disease Stock ...">
            <a:extLst>
              <a:ext uri="{FF2B5EF4-FFF2-40B4-BE49-F238E27FC236}">
                <a16:creationId xmlns:a16="http://schemas.microsoft.com/office/drawing/2014/main" id="{33574FA7-C33D-65E4-9199-64013CFE1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0"/>
          <a:stretch>
            <a:fillRect/>
          </a:stretch>
        </p:blipFill>
        <p:spPr bwMode="auto">
          <a:xfrm>
            <a:off x="7439583" y="1879232"/>
            <a:ext cx="2648158" cy="22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94EAF4C4-215E-FDD0-4A83-904124877A67}"/>
              </a:ext>
            </a:extLst>
          </p:cNvPr>
          <p:cNvSpPr txBox="1"/>
          <p:nvPr/>
        </p:nvSpPr>
        <p:spPr>
          <a:xfrm>
            <a:off x="11652250" y="2492436"/>
            <a:ext cx="6004856" cy="636263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469265" marR="5080" indent="-457200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85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Adapter les posologies au DFG </a:t>
            </a:r>
          </a:p>
          <a:p>
            <a:pPr marL="469265" marR="5080" indent="-457200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endParaRPr lang="fr-FR" sz="2850" b="1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69265" marR="5080" indent="-457200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85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Attention aux interactions en particulier les macrolides</a:t>
            </a:r>
          </a:p>
          <a:p>
            <a:pPr marL="12065" marR="5080">
              <a:spcBef>
                <a:spcPts val="235"/>
              </a:spcBef>
              <a:tabLst>
                <a:tab pos="238760" algn="l"/>
              </a:tabLst>
            </a:pPr>
            <a:endParaRPr lang="fr-FR" sz="2850" b="1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69265" marR="5080" indent="-457200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85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Réévaluer le patient cliniquement à 72h</a:t>
            </a:r>
          </a:p>
          <a:p>
            <a:pPr marL="469265" marR="5080" indent="-457200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endParaRPr lang="fr-FR" sz="2850" b="1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69265" marR="5080" indent="-457200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85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Privilégier autant que possible </a:t>
            </a:r>
            <a:br>
              <a:rPr lang="fr-FR" sz="285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fr-FR" sz="285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la voie orale </a:t>
            </a:r>
            <a:br>
              <a:rPr lang="fr-FR" sz="285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fr-FR" sz="285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- </a:t>
            </a:r>
            <a:r>
              <a:rPr lang="fr-FR" sz="260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Tableau de l’</a:t>
            </a:r>
            <a:r>
              <a:rPr lang="fr-FR" sz="2600" dirty="0" err="1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omedit</a:t>
            </a:r>
            <a:r>
              <a:rPr lang="fr-FR" sz="260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Normandie </a:t>
            </a:r>
            <a:r>
              <a:rPr lang="fr-FR" sz="260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  <a:hlinkClick r:id="rId5"/>
              </a:rPr>
              <a:t>ici</a:t>
            </a:r>
            <a:endParaRPr lang="fr-FR" sz="2600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12065" marR="5080">
              <a:spcBef>
                <a:spcPts val="235"/>
              </a:spcBef>
              <a:tabLst>
                <a:tab pos="238760" algn="l"/>
              </a:tabLst>
            </a:pPr>
            <a:endParaRPr lang="fr-FR" sz="2850" b="1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69265" marR="5080" indent="-457200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85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Durée de traitement courtes de 3j à 7j maximum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71D371F-B094-239F-6B5E-1937CB26C97C}"/>
              </a:ext>
            </a:extLst>
          </p:cNvPr>
          <p:cNvSpPr/>
          <p:nvPr/>
        </p:nvSpPr>
        <p:spPr>
          <a:xfrm>
            <a:off x="18073847" y="2168545"/>
            <a:ext cx="1444949" cy="1090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 descr="Voir les détails de l’image associée. Right human kidney Cartoon character 21292716 Vector Art at Vecteezy">
            <a:extLst>
              <a:ext uri="{FF2B5EF4-FFF2-40B4-BE49-F238E27FC236}">
                <a16:creationId xmlns:a16="http://schemas.microsoft.com/office/drawing/2014/main" id="{307CF2EE-926A-C351-523D-25E99C4DD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944" y="2168250"/>
            <a:ext cx="488432" cy="92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4E97F37-6484-8DC8-5BB9-0DD20635CD99}"/>
              </a:ext>
            </a:extLst>
          </p:cNvPr>
          <p:cNvSpPr/>
          <p:nvPr/>
        </p:nvSpPr>
        <p:spPr>
          <a:xfrm>
            <a:off x="18073847" y="3421531"/>
            <a:ext cx="1444949" cy="1090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B88BBC5-7AB8-644B-F717-89F6C09D4A76}"/>
              </a:ext>
            </a:extLst>
          </p:cNvPr>
          <p:cNvSpPr/>
          <p:nvPr/>
        </p:nvSpPr>
        <p:spPr>
          <a:xfrm>
            <a:off x="18073847" y="4705217"/>
            <a:ext cx="1444949" cy="1090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F7EF67D2-27EB-F80B-6379-3D23E3869BCF}"/>
              </a:ext>
            </a:extLst>
          </p:cNvPr>
          <p:cNvSpPr/>
          <p:nvPr/>
        </p:nvSpPr>
        <p:spPr>
          <a:xfrm>
            <a:off x="18073847" y="6264275"/>
            <a:ext cx="1444949" cy="1090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F1CD8763-9C19-932E-F809-CC51EA460C63}"/>
              </a:ext>
            </a:extLst>
          </p:cNvPr>
          <p:cNvSpPr/>
          <p:nvPr/>
        </p:nvSpPr>
        <p:spPr>
          <a:xfrm>
            <a:off x="18073847" y="7764903"/>
            <a:ext cx="1444949" cy="1090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6" descr="Voir les détails de l’image associée. Achtung Medikamentenmissbrauch Stock Illustration | Adobe Stock">
            <a:extLst>
              <a:ext uri="{FF2B5EF4-FFF2-40B4-BE49-F238E27FC236}">
                <a16:creationId xmlns:a16="http://schemas.microsoft.com/office/drawing/2014/main" id="{1E97F44E-C623-D4B2-640C-03E7BEAA9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/>
          <a:stretch/>
        </p:blipFill>
        <p:spPr bwMode="auto">
          <a:xfrm>
            <a:off x="18341819" y="3494821"/>
            <a:ext cx="909004" cy="94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38C6EC8-4188-A535-A752-BA5C5F7DF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45541" y="4837484"/>
            <a:ext cx="887671" cy="887808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BD5A303C-AEEA-1C0D-51FE-0008057A1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819" y="6566627"/>
            <a:ext cx="798145" cy="56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Résultat d’images pour Chronomètre Dessin">
            <a:extLst>
              <a:ext uri="{FF2B5EF4-FFF2-40B4-BE49-F238E27FC236}">
                <a16:creationId xmlns:a16="http://schemas.microsoft.com/office/drawing/2014/main" id="{11036DF8-2CE3-978C-0BD4-42348C53E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2"/>
          <a:stretch/>
        </p:blipFill>
        <p:spPr bwMode="auto">
          <a:xfrm>
            <a:off x="18428031" y="7892626"/>
            <a:ext cx="808733" cy="83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031082" y="1197521"/>
            <a:ext cx="748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chemeClr val="bg1"/>
                </a:solidFill>
              </a:rPr>
              <a:t>PRECAUTIONS CHEZ LE PATIENT AGE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8203FA0-5372-3DE7-F8AD-C6642A9C7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191FB9DF-0F1D-BB51-B5DE-5D6EEB909413}"/>
              </a:ext>
            </a:extLst>
          </p:cNvPr>
          <p:cNvGrpSpPr>
            <a:grpSpLocks/>
          </p:cNvGrpSpPr>
          <p:nvPr/>
        </p:nvGrpSpPr>
        <p:grpSpPr>
          <a:xfrm>
            <a:off x="0" y="635"/>
            <a:ext cx="20104100" cy="11308715"/>
            <a:chOff x="5373" y="635"/>
            <a:chExt cx="20104100" cy="11308715"/>
          </a:xfrm>
        </p:grpSpPr>
        <p:sp>
          <p:nvSpPr>
            <p:cNvPr id="2" name="object 2">
              <a:extLst>
                <a:ext uri="{FF2B5EF4-FFF2-40B4-BE49-F238E27FC236}">
                  <a16:creationId xmlns:a16="http://schemas.microsoft.com/office/drawing/2014/main" id="{4408441C-637B-2160-9D20-2CAFB1FAE973}"/>
                </a:ext>
              </a:extLst>
            </p:cNvPr>
            <p:cNvSpPr>
              <a:spLocks/>
            </p:cNvSpPr>
            <p:nvPr/>
          </p:nvSpPr>
          <p:spPr>
            <a:xfrm>
              <a:off x="5373" y="63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8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BBA4E85C-57CB-237B-5257-1373E9E876D5}"/>
                </a:ext>
              </a:extLst>
            </p:cNvPr>
            <p:cNvSpPr>
              <a:spLocks/>
            </p:cNvSpPr>
            <p:nvPr/>
          </p:nvSpPr>
          <p:spPr>
            <a:xfrm>
              <a:off x="12355845" y="1543391"/>
              <a:ext cx="7748270" cy="9765665"/>
            </a:xfrm>
            <a:custGeom>
              <a:avLst/>
              <a:gdLst/>
              <a:ahLst/>
              <a:cxnLst/>
              <a:rect l="l" t="t" r="r" b="b"/>
              <a:pathLst>
                <a:path w="7748269" h="9765665">
                  <a:moveTo>
                    <a:pt x="7748254" y="0"/>
                  </a:moveTo>
                  <a:lnTo>
                    <a:pt x="2655727" y="909896"/>
                  </a:lnTo>
                  <a:lnTo>
                    <a:pt x="2655727" y="5192660"/>
                  </a:lnTo>
                  <a:lnTo>
                    <a:pt x="578019" y="5818061"/>
                  </a:lnTo>
                  <a:lnTo>
                    <a:pt x="529465" y="5830885"/>
                  </a:lnTo>
                  <a:lnTo>
                    <a:pt x="482031" y="5845619"/>
                  </a:lnTo>
                  <a:lnTo>
                    <a:pt x="435875" y="5862236"/>
                  </a:lnTo>
                  <a:lnTo>
                    <a:pt x="391154" y="5880711"/>
                  </a:lnTo>
                  <a:lnTo>
                    <a:pt x="348027" y="5901016"/>
                  </a:lnTo>
                  <a:lnTo>
                    <a:pt x="306653" y="5923127"/>
                  </a:lnTo>
                  <a:lnTo>
                    <a:pt x="267188" y="5947017"/>
                  </a:lnTo>
                  <a:lnTo>
                    <a:pt x="229793" y="5972659"/>
                  </a:lnTo>
                  <a:lnTo>
                    <a:pt x="194624" y="6000027"/>
                  </a:lnTo>
                  <a:lnTo>
                    <a:pt x="161841" y="6029095"/>
                  </a:lnTo>
                  <a:lnTo>
                    <a:pt x="131601" y="6059838"/>
                  </a:lnTo>
                  <a:lnTo>
                    <a:pt x="104062" y="6092228"/>
                  </a:lnTo>
                  <a:lnTo>
                    <a:pt x="79384" y="6126239"/>
                  </a:lnTo>
                  <a:lnTo>
                    <a:pt x="57723" y="6161846"/>
                  </a:lnTo>
                  <a:lnTo>
                    <a:pt x="39239" y="6199022"/>
                  </a:lnTo>
                  <a:lnTo>
                    <a:pt x="24089" y="6237741"/>
                  </a:lnTo>
                  <a:lnTo>
                    <a:pt x="12432" y="6277976"/>
                  </a:lnTo>
                  <a:lnTo>
                    <a:pt x="4426" y="6319702"/>
                  </a:lnTo>
                  <a:lnTo>
                    <a:pt x="229" y="6362892"/>
                  </a:lnTo>
                  <a:lnTo>
                    <a:pt x="0" y="6407520"/>
                  </a:lnTo>
                  <a:lnTo>
                    <a:pt x="3896" y="6453559"/>
                  </a:lnTo>
                  <a:lnTo>
                    <a:pt x="12076" y="6500985"/>
                  </a:lnTo>
                  <a:lnTo>
                    <a:pt x="21792" y="6545357"/>
                  </a:lnTo>
                  <a:lnTo>
                    <a:pt x="31809" y="6589751"/>
                  </a:lnTo>
                  <a:lnTo>
                    <a:pt x="42124" y="6634163"/>
                  </a:lnTo>
                  <a:lnTo>
                    <a:pt x="52736" y="6678592"/>
                  </a:lnTo>
                  <a:lnTo>
                    <a:pt x="63645" y="6723035"/>
                  </a:lnTo>
                  <a:lnTo>
                    <a:pt x="74849" y="6767490"/>
                  </a:lnTo>
                  <a:lnTo>
                    <a:pt x="86348" y="6811954"/>
                  </a:lnTo>
                  <a:lnTo>
                    <a:pt x="98139" y="6856424"/>
                  </a:lnTo>
                  <a:lnTo>
                    <a:pt x="110222" y="6900899"/>
                  </a:lnTo>
                  <a:lnTo>
                    <a:pt x="122596" y="6945375"/>
                  </a:lnTo>
                  <a:lnTo>
                    <a:pt x="135260" y="6989851"/>
                  </a:lnTo>
                  <a:lnTo>
                    <a:pt x="148212" y="7034323"/>
                  </a:lnTo>
                  <a:lnTo>
                    <a:pt x="161451" y="7078790"/>
                  </a:lnTo>
                  <a:lnTo>
                    <a:pt x="174977" y="7123248"/>
                  </a:lnTo>
                  <a:lnTo>
                    <a:pt x="188787" y="7167696"/>
                  </a:lnTo>
                  <a:lnTo>
                    <a:pt x="202882" y="7212131"/>
                  </a:lnTo>
                  <a:lnTo>
                    <a:pt x="217259" y="7256551"/>
                  </a:lnTo>
                  <a:lnTo>
                    <a:pt x="231918" y="7300953"/>
                  </a:lnTo>
                  <a:lnTo>
                    <a:pt x="246858" y="7345334"/>
                  </a:lnTo>
                  <a:lnTo>
                    <a:pt x="262077" y="7389692"/>
                  </a:lnTo>
                  <a:lnTo>
                    <a:pt x="277574" y="7434025"/>
                  </a:lnTo>
                  <a:lnTo>
                    <a:pt x="293349" y="7478331"/>
                  </a:lnTo>
                  <a:lnTo>
                    <a:pt x="309399" y="7522606"/>
                  </a:lnTo>
                  <a:lnTo>
                    <a:pt x="325725" y="7566848"/>
                  </a:lnTo>
                  <a:lnTo>
                    <a:pt x="342324" y="7611056"/>
                  </a:lnTo>
                  <a:lnTo>
                    <a:pt x="359196" y="7655225"/>
                  </a:lnTo>
                  <a:lnTo>
                    <a:pt x="376339" y="7699355"/>
                  </a:lnTo>
                  <a:lnTo>
                    <a:pt x="393753" y="7743442"/>
                  </a:lnTo>
                  <a:lnTo>
                    <a:pt x="411436" y="7787485"/>
                  </a:lnTo>
                  <a:lnTo>
                    <a:pt x="429387" y="7831480"/>
                  </a:lnTo>
                  <a:lnTo>
                    <a:pt x="447605" y="7875425"/>
                  </a:lnTo>
                  <a:lnTo>
                    <a:pt x="466088" y="7919318"/>
                  </a:lnTo>
                  <a:lnTo>
                    <a:pt x="484837" y="7963155"/>
                  </a:lnTo>
                  <a:lnTo>
                    <a:pt x="503849" y="8006936"/>
                  </a:lnTo>
                  <a:lnTo>
                    <a:pt x="523123" y="8050657"/>
                  </a:lnTo>
                  <a:lnTo>
                    <a:pt x="542659" y="8094316"/>
                  </a:lnTo>
                  <a:lnTo>
                    <a:pt x="562455" y="8137910"/>
                  </a:lnTo>
                  <a:lnTo>
                    <a:pt x="582510" y="8181438"/>
                  </a:lnTo>
                  <a:lnTo>
                    <a:pt x="602823" y="8224896"/>
                  </a:lnTo>
                  <a:lnTo>
                    <a:pt x="623393" y="8268281"/>
                  </a:lnTo>
                  <a:lnTo>
                    <a:pt x="644218" y="8311593"/>
                  </a:lnTo>
                  <a:lnTo>
                    <a:pt x="665298" y="8354827"/>
                  </a:lnTo>
                  <a:lnTo>
                    <a:pt x="686631" y="8397982"/>
                  </a:lnTo>
                  <a:lnTo>
                    <a:pt x="708217" y="8441056"/>
                  </a:lnTo>
                  <a:lnTo>
                    <a:pt x="730054" y="8484045"/>
                  </a:lnTo>
                  <a:lnTo>
                    <a:pt x="752140" y="8526947"/>
                  </a:lnTo>
                  <a:lnTo>
                    <a:pt x="774476" y="8569760"/>
                  </a:lnTo>
                  <a:lnTo>
                    <a:pt x="797059" y="8612482"/>
                  </a:lnTo>
                  <a:lnTo>
                    <a:pt x="819889" y="8655110"/>
                  </a:lnTo>
                  <a:lnTo>
                    <a:pt x="842964" y="8697641"/>
                  </a:lnTo>
                  <a:lnTo>
                    <a:pt x="866284" y="8740073"/>
                  </a:lnTo>
                  <a:lnTo>
                    <a:pt x="889846" y="8782403"/>
                  </a:lnTo>
                  <a:lnTo>
                    <a:pt x="913651" y="8824630"/>
                  </a:lnTo>
                  <a:lnTo>
                    <a:pt x="937697" y="8866750"/>
                  </a:lnTo>
                  <a:lnTo>
                    <a:pt x="961983" y="8908762"/>
                  </a:lnTo>
                  <a:lnTo>
                    <a:pt x="986507" y="8950662"/>
                  </a:lnTo>
                  <a:lnTo>
                    <a:pt x="1011269" y="8992448"/>
                  </a:lnTo>
                  <a:lnTo>
                    <a:pt x="1036267" y="9034119"/>
                  </a:lnTo>
                  <a:lnTo>
                    <a:pt x="1061500" y="9075671"/>
                  </a:lnTo>
                  <a:lnTo>
                    <a:pt x="1086968" y="9117101"/>
                  </a:lnTo>
                  <a:lnTo>
                    <a:pt x="1112669" y="9158408"/>
                  </a:lnTo>
                  <a:lnTo>
                    <a:pt x="1138601" y="9199589"/>
                  </a:lnTo>
                  <a:lnTo>
                    <a:pt x="1164764" y="9240642"/>
                  </a:lnTo>
                  <a:lnTo>
                    <a:pt x="1191157" y="9281564"/>
                  </a:lnTo>
                  <a:lnTo>
                    <a:pt x="1217779" y="9322352"/>
                  </a:lnTo>
                  <a:lnTo>
                    <a:pt x="1244627" y="9363004"/>
                  </a:lnTo>
                  <a:lnTo>
                    <a:pt x="1271702" y="9403519"/>
                  </a:lnTo>
                  <a:lnTo>
                    <a:pt x="1299002" y="9443892"/>
                  </a:lnTo>
                  <a:lnTo>
                    <a:pt x="1326526" y="9484122"/>
                  </a:lnTo>
                  <a:lnTo>
                    <a:pt x="1354273" y="9524207"/>
                  </a:lnTo>
                  <a:lnTo>
                    <a:pt x="1382241" y="9564143"/>
                  </a:lnTo>
                  <a:lnTo>
                    <a:pt x="1410430" y="9603929"/>
                  </a:lnTo>
                  <a:lnTo>
                    <a:pt x="1438839" y="9643562"/>
                  </a:lnTo>
                  <a:lnTo>
                    <a:pt x="1467466" y="9683039"/>
                  </a:lnTo>
                  <a:lnTo>
                    <a:pt x="1496310" y="9722359"/>
                  </a:lnTo>
                  <a:lnTo>
                    <a:pt x="1525369" y="9761518"/>
                  </a:lnTo>
                  <a:lnTo>
                    <a:pt x="1528107" y="9765164"/>
                  </a:lnTo>
                  <a:lnTo>
                    <a:pt x="7748254" y="9765164"/>
                  </a:lnTo>
                  <a:lnTo>
                    <a:pt x="7748254" y="0"/>
                  </a:lnTo>
                  <a:close/>
                </a:path>
              </a:pathLst>
            </a:custGeom>
            <a:solidFill>
              <a:srgbClr val="DB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>
            <a:extLst>
              <a:ext uri="{FF2B5EF4-FFF2-40B4-BE49-F238E27FC236}">
                <a16:creationId xmlns:a16="http://schemas.microsoft.com/office/drawing/2014/main" id="{738D21DB-B104-67FD-D9CB-830A933B34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4380" y="408968"/>
            <a:ext cx="17374869" cy="1245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/>
              <a:t>Prise en charge étiologique : antibiothérapie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52E76A31-669A-B314-24C0-603DD015A297}"/>
              </a:ext>
            </a:extLst>
          </p:cNvPr>
          <p:cNvSpPr/>
          <p:nvPr/>
        </p:nvSpPr>
        <p:spPr>
          <a:xfrm>
            <a:off x="793514" y="4120023"/>
            <a:ext cx="5867400" cy="5896008"/>
          </a:xfrm>
          <a:prstGeom prst="roundRect">
            <a:avLst>
              <a:gd name="adj" fmla="val 46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450BE25-4BE4-B584-FD5A-43983633D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2BB9524-95B9-EB9A-2663-19ABA98847D2}"/>
              </a:ext>
            </a:extLst>
          </p:cNvPr>
          <p:cNvSpPr/>
          <p:nvPr/>
        </p:nvSpPr>
        <p:spPr>
          <a:xfrm>
            <a:off x="6851650" y="2326715"/>
            <a:ext cx="6591538" cy="7714156"/>
          </a:xfrm>
          <a:prstGeom prst="roundRect">
            <a:avLst>
              <a:gd name="adj" fmla="val 4682"/>
            </a:avLst>
          </a:prstGeom>
          <a:solidFill>
            <a:srgbClr val="1E3D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E5E571A3-95C5-0B3C-0CDB-F033A6F25FCE}"/>
              </a:ext>
            </a:extLst>
          </p:cNvPr>
          <p:cNvSpPr txBox="1"/>
          <p:nvPr/>
        </p:nvSpPr>
        <p:spPr>
          <a:xfrm>
            <a:off x="1302429" y="4554839"/>
            <a:ext cx="4653829" cy="54341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Antibiothérapie indiquée si :</a:t>
            </a:r>
          </a:p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endParaRPr lang="fr-FR" sz="2650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Majoration de la purulence des crachats 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chez un résident avec </a:t>
            </a:r>
            <a:r>
              <a:rPr lang="fr-FR" sz="2650" b="1" i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BPCO très sévère (VEMS&lt;30%) </a:t>
            </a: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endParaRPr lang="fr-FR" sz="2650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b="1" i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Autres stades de BPCO, 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antibiothérapie indiquée si la majoration de la purulence des crachats évolue </a:t>
            </a: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depuis au moins 48h</a:t>
            </a:r>
            <a:endParaRPr lang="fr-FR" sz="2650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EF8EE4A4-995F-6B21-EB31-57A433E87F5C}"/>
              </a:ext>
            </a:extLst>
          </p:cNvPr>
          <p:cNvSpPr txBox="1"/>
          <p:nvPr/>
        </p:nvSpPr>
        <p:spPr>
          <a:xfrm>
            <a:off x="7474865" y="3299950"/>
            <a:ext cx="5192471" cy="58932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Durée de traitement ≤ 5 jours</a:t>
            </a:r>
          </a:p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endParaRPr lang="fr-FR" sz="2650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Amoxicilline-acide clavulanique 1gx3</a:t>
            </a: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endParaRPr lang="fr-FR" sz="2650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Allergie documentée aux pénicillines sans contre indication aux céphalosporines: </a:t>
            </a:r>
            <a:r>
              <a:rPr lang="fr-FR" sz="2650" dirty="0" err="1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Ceftriaxone</a:t>
            </a:r>
            <a:r>
              <a:rPr lang="fr-FR" sz="265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SC 1g/j</a:t>
            </a: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endParaRPr lang="fr-FR" sz="2650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Allergie documentée aux </a:t>
            </a:r>
            <a:r>
              <a:rPr lang="fr-FR" sz="2650" dirty="0" err="1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betalactamines</a:t>
            </a:r>
            <a:r>
              <a:rPr lang="fr-FR" sz="265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dont céphalosporines: cotrimoxazole (800/160x2/j)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0C1824-6E0E-B595-4D16-6C4420EE0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3339" y="1792709"/>
            <a:ext cx="1369225" cy="1369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BFA14A2-4D30-B337-B73D-3A9339279CBE}"/>
              </a:ext>
            </a:extLst>
          </p:cNvPr>
          <p:cNvSpPr/>
          <p:nvPr/>
        </p:nvSpPr>
        <p:spPr>
          <a:xfrm>
            <a:off x="768114" y="2342590"/>
            <a:ext cx="5962650" cy="1680567"/>
          </a:xfrm>
          <a:prstGeom prst="roundRect">
            <a:avLst>
              <a:gd name="adj" fmla="val 1441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CF204FCA-1BFD-E7E1-6344-4D1F5ACB816F}"/>
              </a:ext>
            </a:extLst>
          </p:cNvPr>
          <p:cNvSpPr txBox="1"/>
          <p:nvPr/>
        </p:nvSpPr>
        <p:spPr>
          <a:xfrm>
            <a:off x="1200593" y="2741749"/>
            <a:ext cx="5192471" cy="97911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ctr">
              <a:spcBef>
                <a:spcPts val="235"/>
              </a:spcBef>
              <a:tabLst>
                <a:tab pos="238760" algn="l"/>
              </a:tabLst>
            </a:pPr>
            <a:r>
              <a:rPr lang="fr-FR" sz="300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Exacerbation de BPCO </a:t>
            </a:r>
          </a:p>
          <a:p>
            <a:pPr marL="12065" marR="5080" algn="ctr">
              <a:spcBef>
                <a:spcPts val="235"/>
              </a:spcBef>
              <a:tabLst>
                <a:tab pos="238760" algn="l"/>
              </a:tabLst>
            </a:pPr>
            <a:r>
              <a:rPr lang="fr-FR" sz="300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(HAS 2024)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4DF6CCA-B47B-5A5D-F9CD-218187DD6C8F}"/>
              </a:ext>
            </a:extLst>
          </p:cNvPr>
          <p:cNvSpPr/>
          <p:nvPr/>
        </p:nvSpPr>
        <p:spPr>
          <a:xfrm>
            <a:off x="13652500" y="2345377"/>
            <a:ext cx="5944074" cy="2019300"/>
          </a:xfrm>
          <a:prstGeom prst="roundRect">
            <a:avLst>
              <a:gd name="adj" fmla="val 16946"/>
            </a:avLst>
          </a:prstGeom>
          <a:solidFill>
            <a:srgbClr val="F4B8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46F47ED-43B8-D695-AFD9-64857B4002D1}"/>
              </a:ext>
            </a:extLst>
          </p:cNvPr>
          <p:cNvSpPr txBox="1"/>
          <p:nvPr/>
        </p:nvSpPr>
        <p:spPr>
          <a:xfrm>
            <a:off x="14198560" y="2945005"/>
            <a:ext cx="471805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500" b="1" dirty="0">
                <a:solidFill>
                  <a:srgbClr val="1E3D7D"/>
                </a:solidFill>
                <a:latin typeface="Aptos" panose="020B0004020202020204" pitchFamily="34" charset="0"/>
              </a:rPr>
              <a:t>Réévaluation à 72h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D80CED1F-ED73-6100-EECA-03827B329319}"/>
              </a:ext>
            </a:extLst>
          </p:cNvPr>
          <p:cNvSpPr/>
          <p:nvPr/>
        </p:nvSpPr>
        <p:spPr>
          <a:xfrm>
            <a:off x="16801778" y="4042746"/>
            <a:ext cx="2401572" cy="16087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01880261-A1DB-7AC6-92F4-DD638E683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2754" y="4214252"/>
            <a:ext cx="1284650" cy="1284848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12935C31-7AFB-CFA5-6B54-2D4E1C4592D6}"/>
              </a:ext>
            </a:extLst>
          </p:cNvPr>
          <p:cNvSpPr/>
          <p:nvPr/>
        </p:nvSpPr>
        <p:spPr>
          <a:xfrm>
            <a:off x="14249078" y="4042746"/>
            <a:ext cx="2401572" cy="16087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Picture 2" descr="Pense-bête personnage de dessin animé en papier avec différents types d ...">
            <a:extLst>
              <a:ext uri="{FF2B5EF4-FFF2-40B4-BE49-F238E27FC236}">
                <a16:creationId xmlns:a16="http://schemas.microsoft.com/office/drawing/2014/main" id="{253357DF-21A2-9A61-D7F7-7DCB8FD0E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48244" r="62548" b="22180"/>
          <a:stretch/>
        </p:blipFill>
        <p:spPr bwMode="auto">
          <a:xfrm>
            <a:off x="14708317" y="4160683"/>
            <a:ext cx="1458045" cy="139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0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981F056-DD2C-9660-7BC3-B3760BFE7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41A32F23-65EB-D113-7860-C88456EDB390}"/>
              </a:ext>
            </a:extLst>
          </p:cNvPr>
          <p:cNvGrpSpPr>
            <a:grpSpLocks/>
          </p:cNvGrpSpPr>
          <p:nvPr/>
        </p:nvGrpSpPr>
        <p:grpSpPr>
          <a:xfrm>
            <a:off x="-236" y="635"/>
            <a:ext cx="20104100" cy="11308715"/>
            <a:chOff x="5373" y="635"/>
            <a:chExt cx="20104100" cy="11308715"/>
          </a:xfrm>
        </p:grpSpPr>
        <p:sp>
          <p:nvSpPr>
            <p:cNvPr id="2" name="object 2">
              <a:extLst>
                <a:ext uri="{FF2B5EF4-FFF2-40B4-BE49-F238E27FC236}">
                  <a16:creationId xmlns:a16="http://schemas.microsoft.com/office/drawing/2014/main" id="{0F190AA4-5C7E-3E8A-FD35-3C61BCD491A8}"/>
                </a:ext>
              </a:extLst>
            </p:cNvPr>
            <p:cNvSpPr>
              <a:spLocks/>
            </p:cNvSpPr>
            <p:nvPr/>
          </p:nvSpPr>
          <p:spPr>
            <a:xfrm>
              <a:off x="5373" y="63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8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6B7457BB-4DEE-47B7-FB70-FA1C3DDA6678}"/>
                </a:ext>
              </a:extLst>
            </p:cNvPr>
            <p:cNvSpPr>
              <a:spLocks/>
            </p:cNvSpPr>
            <p:nvPr/>
          </p:nvSpPr>
          <p:spPr>
            <a:xfrm>
              <a:off x="12355845" y="1543391"/>
              <a:ext cx="7748270" cy="9765665"/>
            </a:xfrm>
            <a:custGeom>
              <a:avLst/>
              <a:gdLst/>
              <a:ahLst/>
              <a:cxnLst/>
              <a:rect l="l" t="t" r="r" b="b"/>
              <a:pathLst>
                <a:path w="7748269" h="9765665">
                  <a:moveTo>
                    <a:pt x="7748254" y="0"/>
                  </a:moveTo>
                  <a:lnTo>
                    <a:pt x="2655727" y="909896"/>
                  </a:lnTo>
                  <a:lnTo>
                    <a:pt x="2655727" y="5192660"/>
                  </a:lnTo>
                  <a:lnTo>
                    <a:pt x="578019" y="5818061"/>
                  </a:lnTo>
                  <a:lnTo>
                    <a:pt x="529465" y="5830885"/>
                  </a:lnTo>
                  <a:lnTo>
                    <a:pt x="482031" y="5845619"/>
                  </a:lnTo>
                  <a:lnTo>
                    <a:pt x="435875" y="5862236"/>
                  </a:lnTo>
                  <a:lnTo>
                    <a:pt x="391154" y="5880711"/>
                  </a:lnTo>
                  <a:lnTo>
                    <a:pt x="348027" y="5901016"/>
                  </a:lnTo>
                  <a:lnTo>
                    <a:pt x="306653" y="5923127"/>
                  </a:lnTo>
                  <a:lnTo>
                    <a:pt x="267188" y="5947017"/>
                  </a:lnTo>
                  <a:lnTo>
                    <a:pt x="229793" y="5972659"/>
                  </a:lnTo>
                  <a:lnTo>
                    <a:pt x="194624" y="6000027"/>
                  </a:lnTo>
                  <a:lnTo>
                    <a:pt x="161841" y="6029095"/>
                  </a:lnTo>
                  <a:lnTo>
                    <a:pt x="131601" y="6059838"/>
                  </a:lnTo>
                  <a:lnTo>
                    <a:pt x="104062" y="6092228"/>
                  </a:lnTo>
                  <a:lnTo>
                    <a:pt x="79384" y="6126239"/>
                  </a:lnTo>
                  <a:lnTo>
                    <a:pt x="57723" y="6161846"/>
                  </a:lnTo>
                  <a:lnTo>
                    <a:pt x="39239" y="6199022"/>
                  </a:lnTo>
                  <a:lnTo>
                    <a:pt x="24089" y="6237741"/>
                  </a:lnTo>
                  <a:lnTo>
                    <a:pt x="12432" y="6277976"/>
                  </a:lnTo>
                  <a:lnTo>
                    <a:pt x="4426" y="6319702"/>
                  </a:lnTo>
                  <a:lnTo>
                    <a:pt x="229" y="6362892"/>
                  </a:lnTo>
                  <a:lnTo>
                    <a:pt x="0" y="6407520"/>
                  </a:lnTo>
                  <a:lnTo>
                    <a:pt x="3896" y="6453559"/>
                  </a:lnTo>
                  <a:lnTo>
                    <a:pt x="12076" y="6500985"/>
                  </a:lnTo>
                  <a:lnTo>
                    <a:pt x="21792" y="6545357"/>
                  </a:lnTo>
                  <a:lnTo>
                    <a:pt x="31809" y="6589751"/>
                  </a:lnTo>
                  <a:lnTo>
                    <a:pt x="42124" y="6634163"/>
                  </a:lnTo>
                  <a:lnTo>
                    <a:pt x="52736" y="6678592"/>
                  </a:lnTo>
                  <a:lnTo>
                    <a:pt x="63645" y="6723035"/>
                  </a:lnTo>
                  <a:lnTo>
                    <a:pt x="74849" y="6767490"/>
                  </a:lnTo>
                  <a:lnTo>
                    <a:pt x="86348" y="6811954"/>
                  </a:lnTo>
                  <a:lnTo>
                    <a:pt x="98139" y="6856424"/>
                  </a:lnTo>
                  <a:lnTo>
                    <a:pt x="110222" y="6900899"/>
                  </a:lnTo>
                  <a:lnTo>
                    <a:pt x="122596" y="6945375"/>
                  </a:lnTo>
                  <a:lnTo>
                    <a:pt x="135260" y="6989851"/>
                  </a:lnTo>
                  <a:lnTo>
                    <a:pt x="148212" y="7034323"/>
                  </a:lnTo>
                  <a:lnTo>
                    <a:pt x="161451" y="7078790"/>
                  </a:lnTo>
                  <a:lnTo>
                    <a:pt x="174977" y="7123248"/>
                  </a:lnTo>
                  <a:lnTo>
                    <a:pt x="188787" y="7167696"/>
                  </a:lnTo>
                  <a:lnTo>
                    <a:pt x="202882" y="7212131"/>
                  </a:lnTo>
                  <a:lnTo>
                    <a:pt x="217259" y="7256551"/>
                  </a:lnTo>
                  <a:lnTo>
                    <a:pt x="231918" y="7300953"/>
                  </a:lnTo>
                  <a:lnTo>
                    <a:pt x="246858" y="7345334"/>
                  </a:lnTo>
                  <a:lnTo>
                    <a:pt x="262077" y="7389692"/>
                  </a:lnTo>
                  <a:lnTo>
                    <a:pt x="277574" y="7434025"/>
                  </a:lnTo>
                  <a:lnTo>
                    <a:pt x="293349" y="7478331"/>
                  </a:lnTo>
                  <a:lnTo>
                    <a:pt x="309399" y="7522606"/>
                  </a:lnTo>
                  <a:lnTo>
                    <a:pt x="325725" y="7566848"/>
                  </a:lnTo>
                  <a:lnTo>
                    <a:pt x="342324" y="7611056"/>
                  </a:lnTo>
                  <a:lnTo>
                    <a:pt x="359196" y="7655225"/>
                  </a:lnTo>
                  <a:lnTo>
                    <a:pt x="376339" y="7699355"/>
                  </a:lnTo>
                  <a:lnTo>
                    <a:pt x="393753" y="7743442"/>
                  </a:lnTo>
                  <a:lnTo>
                    <a:pt x="411436" y="7787485"/>
                  </a:lnTo>
                  <a:lnTo>
                    <a:pt x="429387" y="7831480"/>
                  </a:lnTo>
                  <a:lnTo>
                    <a:pt x="447605" y="7875425"/>
                  </a:lnTo>
                  <a:lnTo>
                    <a:pt x="466088" y="7919318"/>
                  </a:lnTo>
                  <a:lnTo>
                    <a:pt x="484837" y="7963155"/>
                  </a:lnTo>
                  <a:lnTo>
                    <a:pt x="503849" y="8006936"/>
                  </a:lnTo>
                  <a:lnTo>
                    <a:pt x="523123" y="8050657"/>
                  </a:lnTo>
                  <a:lnTo>
                    <a:pt x="542659" y="8094316"/>
                  </a:lnTo>
                  <a:lnTo>
                    <a:pt x="562455" y="8137910"/>
                  </a:lnTo>
                  <a:lnTo>
                    <a:pt x="582510" y="8181438"/>
                  </a:lnTo>
                  <a:lnTo>
                    <a:pt x="602823" y="8224896"/>
                  </a:lnTo>
                  <a:lnTo>
                    <a:pt x="623393" y="8268281"/>
                  </a:lnTo>
                  <a:lnTo>
                    <a:pt x="644218" y="8311593"/>
                  </a:lnTo>
                  <a:lnTo>
                    <a:pt x="665298" y="8354827"/>
                  </a:lnTo>
                  <a:lnTo>
                    <a:pt x="686631" y="8397982"/>
                  </a:lnTo>
                  <a:lnTo>
                    <a:pt x="708217" y="8441056"/>
                  </a:lnTo>
                  <a:lnTo>
                    <a:pt x="730054" y="8484045"/>
                  </a:lnTo>
                  <a:lnTo>
                    <a:pt x="752140" y="8526947"/>
                  </a:lnTo>
                  <a:lnTo>
                    <a:pt x="774476" y="8569760"/>
                  </a:lnTo>
                  <a:lnTo>
                    <a:pt x="797059" y="8612482"/>
                  </a:lnTo>
                  <a:lnTo>
                    <a:pt x="819889" y="8655110"/>
                  </a:lnTo>
                  <a:lnTo>
                    <a:pt x="842964" y="8697641"/>
                  </a:lnTo>
                  <a:lnTo>
                    <a:pt x="866284" y="8740073"/>
                  </a:lnTo>
                  <a:lnTo>
                    <a:pt x="889846" y="8782403"/>
                  </a:lnTo>
                  <a:lnTo>
                    <a:pt x="913651" y="8824630"/>
                  </a:lnTo>
                  <a:lnTo>
                    <a:pt x="937697" y="8866750"/>
                  </a:lnTo>
                  <a:lnTo>
                    <a:pt x="961983" y="8908762"/>
                  </a:lnTo>
                  <a:lnTo>
                    <a:pt x="986507" y="8950662"/>
                  </a:lnTo>
                  <a:lnTo>
                    <a:pt x="1011269" y="8992448"/>
                  </a:lnTo>
                  <a:lnTo>
                    <a:pt x="1036267" y="9034119"/>
                  </a:lnTo>
                  <a:lnTo>
                    <a:pt x="1061500" y="9075671"/>
                  </a:lnTo>
                  <a:lnTo>
                    <a:pt x="1086968" y="9117101"/>
                  </a:lnTo>
                  <a:lnTo>
                    <a:pt x="1112669" y="9158408"/>
                  </a:lnTo>
                  <a:lnTo>
                    <a:pt x="1138601" y="9199589"/>
                  </a:lnTo>
                  <a:lnTo>
                    <a:pt x="1164764" y="9240642"/>
                  </a:lnTo>
                  <a:lnTo>
                    <a:pt x="1191157" y="9281564"/>
                  </a:lnTo>
                  <a:lnTo>
                    <a:pt x="1217779" y="9322352"/>
                  </a:lnTo>
                  <a:lnTo>
                    <a:pt x="1244627" y="9363004"/>
                  </a:lnTo>
                  <a:lnTo>
                    <a:pt x="1271702" y="9403519"/>
                  </a:lnTo>
                  <a:lnTo>
                    <a:pt x="1299002" y="9443892"/>
                  </a:lnTo>
                  <a:lnTo>
                    <a:pt x="1326526" y="9484122"/>
                  </a:lnTo>
                  <a:lnTo>
                    <a:pt x="1354273" y="9524207"/>
                  </a:lnTo>
                  <a:lnTo>
                    <a:pt x="1382241" y="9564143"/>
                  </a:lnTo>
                  <a:lnTo>
                    <a:pt x="1410430" y="9603929"/>
                  </a:lnTo>
                  <a:lnTo>
                    <a:pt x="1438839" y="9643562"/>
                  </a:lnTo>
                  <a:lnTo>
                    <a:pt x="1467466" y="9683039"/>
                  </a:lnTo>
                  <a:lnTo>
                    <a:pt x="1496310" y="9722359"/>
                  </a:lnTo>
                  <a:lnTo>
                    <a:pt x="1525369" y="9761518"/>
                  </a:lnTo>
                  <a:lnTo>
                    <a:pt x="1528107" y="9765164"/>
                  </a:lnTo>
                  <a:lnTo>
                    <a:pt x="7748254" y="9765164"/>
                  </a:lnTo>
                  <a:lnTo>
                    <a:pt x="7748254" y="0"/>
                  </a:lnTo>
                  <a:close/>
                </a:path>
              </a:pathLst>
            </a:custGeom>
            <a:solidFill>
              <a:srgbClr val="DB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>
            <a:extLst>
              <a:ext uri="{FF2B5EF4-FFF2-40B4-BE49-F238E27FC236}">
                <a16:creationId xmlns:a16="http://schemas.microsoft.com/office/drawing/2014/main" id="{14A5FEDB-3F87-7992-44D6-47C9EB3C2F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4380" y="408968"/>
            <a:ext cx="17374869" cy="1245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/>
              <a:t>Prise en charge étiologique : antibiothérapie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28111F6B-61BB-2262-CA10-A5D5676421A6}"/>
              </a:ext>
            </a:extLst>
          </p:cNvPr>
          <p:cNvSpPr/>
          <p:nvPr/>
        </p:nvSpPr>
        <p:spPr>
          <a:xfrm>
            <a:off x="793514" y="4120023"/>
            <a:ext cx="5867400" cy="5896008"/>
          </a:xfrm>
          <a:prstGeom prst="roundRect">
            <a:avLst>
              <a:gd name="adj" fmla="val 46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2856BDB-7F10-6E19-2F13-ED352D497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BE5A2CB-6185-732F-1D88-2D4E64CA76BC}"/>
              </a:ext>
            </a:extLst>
          </p:cNvPr>
          <p:cNvSpPr/>
          <p:nvPr/>
        </p:nvSpPr>
        <p:spPr>
          <a:xfrm>
            <a:off x="13066554" y="2393147"/>
            <a:ext cx="6591538" cy="3225953"/>
          </a:xfrm>
          <a:prstGeom prst="roundRect">
            <a:avLst>
              <a:gd name="adj" fmla="val 4682"/>
            </a:avLst>
          </a:prstGeom>
          <a:solidFill>
            <a:srgbClr val="1E3D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45502123-B4E4-7BE2-0BE2-C3C8DA0A8FC9}"/>
              </a:ext>
            </a:extLst>
          </p:cNvPr>
          <p:cNvSpPr txBox="1"/>
          <p:nvPr/>
        </p:nvSpPr>
        <p:spPr>
          <a:xfrm>
            <a:off x="1302429" y="4554839"/>
            <a:ext cx="4743331" cy="464422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Antibiothérapie</a:t>
            </a:r>
          </a:p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endParaRPr lang="fr-FR" sz="2650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Amoxicilline-acide clavulanique 1gx3</a:t>
            </a: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Alternative : C3G injectable (ceftriaxone 1g/j)</a:t>
            </a: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Suspicion de germe atypique (légionelle): macrolide</a:t>
            </a: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Si contre indication aux </a:t>
            </a:r>
            <a:r>
              <a:rPr lang="fr-FR" sz="265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bétalactamines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: </a:t>
            </a:r>
            <a:r>
              <a:rPr lang="fr-FR" sz="265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levofloxacine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500mg/j</a:t>
            </a: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7BBC88B0-8234-84E3-A1A8-F3D0B7DF732E}"/>
              </a:ext>
            </a:extLst>
          </p:cNvPr>
          <p:cNvSpPr txBox="1"/>
          <p:nvPr/>
        </p:nvSpPr>
        <p:spPr>
          <a:xfrm>
            <a:off x="13386637" y="2791117"/>
            <a:ext cx="5675467" cy="2171748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Durée de traitement</a:t>
            </a:r>
          </a:p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endParaRPr lang="fr-FR" sz="2650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3 jours si critères de stabilité à 72h</a:t>
            </a: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5 jours si  critères incomplets à 72h</a:t>
            </a: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7 jours au maximum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BDBE0DC-8602-96AD-5C93-6286393F4694}"/>
              </a:ext>
            </a:extLst>
          </p:cNvPr>
          <p:cNvSpPr/>
          <p:nvPr/>
        </p:nvSpPr>
        <p:spPr>
          <a:xfrm>
            <a:off x="768114" y="2342590"/>
            <a:ext cx="5962650" cy="1680567"/>
          </a:xfrm>
          <a:prstGeom prst="roundRect">
            <a:avLst>
              <a:gd name="adj" fmla="val 1441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69C2742C-4164-B5AD-1EFA-360833B1974E}"/>
              </a:ext>
            </a:extLst>
          </p:cNvPr>
          <p:cNvSpPr txBox="1"/>
          <p:nvPr/>
        </p:nvSpPr>
        <p:spPr>
          <a:xfrm>
            <a:off x="1200593" y="2741749"/>
            <a:ext cx="5192471" cy="97911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ctr">
              <a:spcBef>
                <a:spcPts val="235"/>
              </a:spcBef>
              <a:tabLst>
                <a:tab pos="238760" algn="l"/>
              </a:tabLst>
            </a:pPr>
            <a:r>
              <a:rPr lang="fr-FR" sz="300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Pneumonie aiguë</a:t>
            </a:r>
          </a:p>
          <a:p>
            <a:pPr marL="12065" marR="5080" algn="ctr">
              <a:spcBef>
                <a:spcPts val="235"/>
              </a:spcBef>
              <a:tabLst>
                <a:tab pos="238760" algn="l"/>
              </a:tabLst>
            </a:pPr>
            <a:r>
              <a:rPr lang="fr-FR" sz="300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(SPILF 2025)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4A5532E-B9DF-73EC-CA41-B2E70EC1D2DD}"/>
              </a:ext>
            </a:extLst>
          </p:cNvPr>
          <p:cNvSpPr/>
          <p:nvPr/>
        </p:nvSpPr>
        <p:spPr>
          <a:xfrm>
            <a:off x="13066554" y="6033361"/>
            <a:ext cx="6591538" cy="4281788"/>
          </a:xfrm>
          <a:prstGeom prst="roundRect">
            <a:avLst>
              <a:gd name="adj" fmla="val 4682"/>
            </a:avLst>
          </a:prstGeom>
          <a:solidFill>
            <a:srgbClr val="1E3D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195BA87D-1A23-A134-B0AB-C7C30296A11A}"/>
              </a:ext>
            </a:extLst>
          </p:cNvPr>
          <p:cNvSpPr txBox="1"/>
          <p:nvPr/>
        </p:nvSpPr>
        <p:spPr>
          <a:xfrm>
            <a:off x="13605991" y="6528143"/>
            <a:ext cx="5675467" cy="3038652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Critères de stabilité</a:t>
            </a:r>
          </a:p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endParaRPr lang="fr-FR" sz="2650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 err="1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</a:t>
            </a:r>
            <a:r>
              <a:rPr lang="fr-FR" sz="265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° ≤ 37,8</a:t>
            </a: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PAS ≥ 90 </a:t>
            </a:r>
            <a:r>
              <a:rPr lang="fr-FR" sz="2650" dirty="0" err="1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mmHg</a:t>
            </a:r>
            <a:endParaRPr lang="fr-FR" sz="2650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FC ≤ 100/min fréquence</a:t>
            </a: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F respiratoire ≤ 24/min </a:t>
            </a: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SpO2 ≥ 90 % en air ambiant </a:t>
            </a:r>
          </a:p>
        </p:txBody>
      </p:sp>
      <p:sp>
        <p:nvSpPr>
          <p:cNvPr id="28" name="Rectangle : coins arrondis 18">
            <a:extLst>
              <a:ext uri="{FF2B5EF4-FFF2-40B4-BE49-F238E27FC236}">
                <a16:creationId xmlns:a16="http://schemas.microsoft.com/office/drawing/2014/main" id="{9731AF63-0234-DDD6-9DFE-A0565511CCE5}"/>
              </a:ext>
            </a:extLst>
          </p:cNvPr>
          <p:cNvSpPr/>
          <p:nvPr/>
        </p:nvSpPr>
        <p:spPr>
          <a:xfrm>
            <a:off x="6852762" y="4093143"/>
            <a:ext cx="5944074" cy="2019300"/>
          </a:xfrm>
          <a:prstGeom prst="roundRect">
            <a:avLst>
              <a:gd name="adj" fmla="val 16946"/>
            </a:avLst>
          </a:prstGeom>
          <a:solidFill>
            <a:srgbClr val="F4B8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EAD33F2-171A-1ABA-C957-C3F222A819C3}"/>
              </a:ext>
            </a:extLst>
          </p:cNvPr>
          <p:cNvSpPr txBox="1"/>
          <p:nvPr/>
        </p:nvSpPr>
        <p:spPr>
          <a:xfrm>
            <a:off x="7398822" y="4692771"/>
            <a:ext cx="471805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500" b="1" dirty="0">
                <a:solidFill>
                  <a:srgbClr val="1E3D7D"/>
                </a:solidFill>
                <a:latin typeface="Aptos" panose="020B0004020202020204" pitchFamily="34" charset="0"/>
              </a:rPr>
              <a:t>Réévaluation à 72h</a:t>
            </a:r>
          </a:p>
        </p:txBody>
      </p:sp>
      <p:sp>
        <p:nvSpPr>
          <p:cNvPr id="30" name="Rectangle : coins arrondis 23">
            <a:extLst>
              <a:ext uri="{FF2B5EF4-FFF2-40B4-BE49-F238E27FC236}">
                <a16:creationId xmlns:a16="http://schemas.microsoft.com/office/drawing/2014/main" id="{EC4174B5-7CB8-49FA-7EB8-91EFB3DE3E39}"/>
              </a:ext>
            </a:extLst>
          </p:cNvPr>
          <p:cNvSpPr/>
          <p:nvPr/>
        </p:nvSpPr>
        <p:spPr>
          <a:xfrm>
            <a:off x="10002040" y="5790512"/>
            <a:ext cx="2401572" cy="16087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E9A1F88-4127-0C85-E016-63872CF35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16" y="5962018"/>
            <a:ext cx="1284650" cy="1284848"/>
          </a:xfrm>
          <a:prstGeom prst="rect">
            <a:avLst/>
          </a:prstGeom>
        </p:spPr>
      </p:pic>
      <p:sp>
        <p:nvSpPr>
          <p:cNvPr id="32" name="Rectangle : coins arrondis 25">
            <a:extLst>
              <a:ext uri="{FF2B5EF4-FFF2-40B4-BE49-F238E27FC236}">
                <a16:creationId xmlns:a16="http://schemas.microsoft.com/office/drawing/2014/main" id="{0D001917-D87D-D74B-F765-4784F94F5070}"/>
              </a:ext>
            </a:extLst>
          </p:cNvPr>
          <p:cNvSpPr/>
          <p:nvPr/>
        </p:nvSpPr>
        <p:spPr>
          <a:xfrm>
            <a:off x="7449340" y="5790512"/>
            <a:ext cx="2401572" cy="16087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Picture 2" descr="Pense-bête personnage de dessin animé en papier avec différents types d ...">
            <a:extLst>
              <a:ext uri="{FF2B5EF4-FFF2-40B4-BE49-F238E27FC236}">
                <a16:creationId xmlns:a16="http://schemas.microsoft.com/office/drawing/2014/main" id="{39ABFB6C-21DF-DD52-45AC-F44CCD218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48244" r="62548" b="22180"/>
          <a:stretch/>
        </p:blipFill>
        <p:spPr bwMode="auto">
          <a:xfrm>
            <a:off x="7908579" y="5908449"/>
            <a:ext cx="1458045" cy="139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3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806ECC7-4E6D-EDD7-659A-208394A39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07539602-79A9-0DDF-8114-DFA93296F419}"/>
              </a:ext>
            </a:extLst>
          </p:cNvPr>
          <p:cNvGrpSpPr>
            <a:grpSpLocks/>
          </p:cNvGrpSpPr>
          <p:nvPr/>
        </p:nvGrpSpPr>
        <p:grpSpPr>
          <a:xfrm>
            <a:off x="0" y="16216"/>
            <a:ext cx="20104100" cy="11308715"/>
            <a:chOff x="5373" y="341"/>
            <a:chExt cx="20104100" cy="11308715"/>
          </a:xfrm>
        </p:grpSpPr>
        <p:sp>
          <p:nvSpPr>
            <p:cNvPr id="2" name="object 2">
              <a:extLst>
                <a:ext uri="{FF2B5EF4-FFF2-40B4-BE49-F238E27FC236}">
                  <a16:creationId xmlns:a16="http://schemas.microsoft.com/office/drawing/2014/main" id="{94787D59-6415-2FCE-9A45-0B1876D27AE1}"/>
                </a:ext>
              </a:extLst>
            </p:cNvPr>
            <p:cNvSpPr>
              <a:spLocks/>
            </p:cNvSpPr>
            <p:nvPr/>
          </p:nvSpPr>
          <p:spPr>
            <a:xfrm>
              <a:off x="5373" y="341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8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C715F9D9-44AD-924C-85A8-83E758F653DC}"/>
                </a:ext>
              </a:extLst>
            </p:cNvPr>
            <p:cNvSpPr>
              <a:spLocks/>
            </p:cNvSpPr>
            <p:nvPr/>
          </p:nvSpPr>
          <p:spPr>
            <a:xfrm>
              <a:off x="12355845" y="1543391"/>
              <a:ext cx="7748270" cy="9765665"/>
            </a:xfrm>
            <a:custGeom>
              <a:avLst/>
              <a:gdLst/>
              <a:ahLst/>
              <a:cxnLst/>
              <a:rect l="l" t="t" r="r" b="b"/>
              <a:pathLst>
                <a:path w="7748269" h="9765665">
                  <a:moveTo>
                    <a:pt x="7748254" y="0"/>
                  </a:moveTo>
                  <a:lnTo>
                    <a:pt x="2655727" y="909896"/>
                  </a:lnTo>
                  <a:lnTo>
                    <a:pt x="2655727" y="5192660"/>
                  </a:lnTo>
                  <a:lnTo>
                    <a:pt x="578019" y="5818061"/>
                  </a:lnTo>
                  <a:lnTo>
                    <a:pt x="529465" y="5830885"/>
                  </a:lnTo>
                  <a:lnTo>
                    <a:pt x="482031" y="5845619"/>
                  </a:lnTo>
                  <a:lnTo>
                    <a:pt x="435875" y="5862236"/>
                  </a:lnTo>
                  <a:lnTo>
                    <a:pt x="391154" y="5880711"/>
                  </a:lnTo>
                  <a:lnTo>
                    <a:pt x="348027" y="5901016"/>
                  </a:lnTo>
                  <a:lnTo>
                    <a:pt x="306653" y="5923127"/>
                  </a:lnTo>
                  <a:lnTo>
                    <a:pt x="267188" y="5947017"/>
                  </a:lnTo>
                  <a:lnTo>
                    <a:pt x="229793" y="5972659"/>
                  </a:lnTo>
                  <a:lnTo>
                    <a:pt x="194624" y="6000027"/>
                  </a:lnTo>
                  <a:lnTo>
                    <a:pt x="161841" y="6029095"/>
                  </a:lnTo>
                  <a:lnTo>
                    <a:pt x="131601" y="6059838"/>
                  </a:lnTo>
                  <a:lnTo>
                    <a:pt x="104062" y="6092228"/>
                  </a:lnTo>
                  <a:lnTo>
                    <a:pt x="79384" y="6126239"/>
                  </a:lnTo>
                  <a:lnTo>
                    <a:pt x="57723" y="6161846"/>
                  </a:lnTo>
                  <a:lnTo>
                    <a:pt x="39239" y="6199022"/>
                  </a:lnTo>
                  <a:lnTo>
                    <a:pt x="24089" y="6237741"/>
                  </a:lnTo>
                  <a:lnTo>
                    <a:pt x="12432" y="6277976"/>
                  </a:lnTo>
                  <a:lnTo>
                    <a:pt x="4426" y="6319702"/>
                  </a:lnTo>
                  <a:lnTo>
                    <a:pt x="229" y="6362892"/>
                  </a:lnTo>
                  <a:lnTo>
                    <a:pt x="0" y="6407520"/>
                  </a:lnTo>
                  <a:lnTo>
                    <a:pt x="3896" y="6453559"/>
                  </a:lnTo>
                  <a:lnTo>
                    <a:pt x="12076" y="6500985"/>
                  </a:lnTo>
                  <a:lnTo>
                    <a:pt x="21792" y="6545357"/>
                  </a:lnTo>
                  <a:lnTo>
                    <a:pt x="31809" y="6589751"/>
                  </a:lnTo>
                  <a:lnTo>
                    <a:pt x="42124" y="6634163"/>
                  </a:lnTo>
                  <a:lnTo>
                    <a:pt x="52736" y="6678592"/>
                  </a:lnTo>
                  <a:lnTo>
                    <a:pt x="63645" y="6723035"/>
                  </a:lnTo>
                  <a:lnTo>
                    <a:pt x="74849" y="6767490"/>
                  </a:lnTo>
                  <a:lnTo>
                    <a:pt x="86348" y="6811954"/>
                  </a:lnTo>
                  <a:lnTo>
                    <a:pt x="98139" y="6856424"/>
                  </a:lnTo>
                  <a:lnTo>
                    <a:pt x="110222" y="6900899"/>
                  </a:lnTo>
                  <a:lnTo>
                    <a:pt x="122596" y="6945375"/>
                  </a:lnTo>
                  <a:lnTo>
                    <a:pt x="135260" y="6989851"/>
                  </a:lnTo>
                  <a:lnTo>
                    <a:pt x="148212" y="7034323"/>
                  </a:lnTo>
                  <a:lnTo>
                    <a:pt x="161451" y="7078790"/>
                  </a:lnTo>
                  <a:lnTo>
                    <a:pt x="174977" y="7123248"/>
                  </a:lnTo>
                  <a:lnTo>
                    <a:pt x="188787" y="7167696"/>
                  </a:lnTo>
                  <a:lnTo>
                    <a:pt x="202882" y="7212131"/>
                  </a:lnTo>
                  <a:lnTo>
                    <a:pt x="217259" y="7256551"/>
                  </a:lnTo>
                  <a:lnTo>
                    <a:pt x="231918" y="7300953"/>
                  </a:lnTo>
                  <a:lnTo>
                    <a:pt x="246858" y="7345334"/>
                  </a:lnTo>
                  <a:lnTo>
                    <a:pt x="262077" y="7389692"/>
                  </a:lnTo>
                  <a:lnTo>
                    <a:pt x="277574" y="7434025"/>
                  </a:lnTo>
                  <a:lnTo>
                    <a:pt x="293349" y="7478331"/>
                  </a:lnTo>
                  <a:lnTo>
                    <a:pt x="309399" y="7522606"/>
                  </a:lnTo>
                  <a:lnTo>
                    <a:pt x="325725" y="7566848"/>
                  </a:lnTo>
                  <a:lnTo>
                    <a:pt x="342324" y="7611056"/>
                  </a:lnTo>
                  <a:lnTo>
                    <a:pt x="359196" y="7655225"/>
                  </a:lnTo>
                  <a:lnTo>
                    <a:pt x="376339" y="7699355"/>
                  </a:lnTo>
                  <a:lnTo>
                    <a:pt x="393753" y="7743442"/>
                  </a:lnTo>
                  <a:lnTo>
                    <a:pt x="411436" y="7787485"/>
                  </a:lnTo>
                  <a:lnTo>
                    <a:pt x="429387" y="7831480"/>
                  </a:lnTo>
                  <a:lnTo>
                    <a:pt x="447605" y="7875425"/>
                  </a:lnTo>
                  <a:lnTo>
                    <a:pt x="466088" y="7919318"/>
                  </a:lnTo>
                  <a:lnTo>
                    <a:pt x="484837" y="7963155"/>
                  </a:lnTo>
                  <a:lnTo>
                    <a:pt x="503849" y="8006936"/>
                  </a:lnTo>
                  <a:lnTo>
                    <a:pt x="523123" y="8050657"/>
                  </a:lnTo>
                  <a:lnTo>
                    <a:pt x="542659" y="8094316"/>
                  </a:lnTo>
                  <a:lnTo>
                    <a:pt x="562455" y="8137910"/>
                  </a:lnTo>
                  <a:lnTo>
                    <a:pt x="582510" y="8181438"/>
                  </a:lnTo>
                  <a:lnTo>
                    <a:pt x="602823" y="8224896"/>
                  </a:lnTo>
                  <a:lnTo>
                    <a:pt x="623393" y="8268281"/>
                  </a:lnTo>
                  <a:lnTo>
                    <a:pt x="644218" y="8311593"/>
                  </a:lnTo>
                  <a:lnTo>
                    <a:pt x="665298" y="8354827"/>
                  </a:lnTo>
                  <a:lnTo>
                    <a:pt x="686631" y="8397982"/>
                  </a:lnTo>
                  <a:lnTo>
                    <a:pt x="708217" y="8441056"/>
                  </a:lnTo>
                  <a:lnTo>
                    <a:pt x="730054" y="8484045"/>
                  </a:lnTo>
                  <a:lnTo>
                    <a:pt x="752140" y="8526947"/>
                  </a:lnTo>
                  <a:lnTo>
                    <a:pt x="774476" y="8569760"/>
                  </a:lnTo>
                  <a:lnTo>
                    <a:pt x="797059" y="8612482"/>
                  </a:lnTo>
                  <a:lnTo>
                    <a:pt x="819889" y="8655110"/>
                  </a:lnTo>
                  <a:lnTo>
                    <a:pt x="842964" y="8697641"/>
                  </a:lnTo>
                  <a:lnTo>
                    <a:pt x="866284" y="8740073"/>
                  </a:lnTo>
                  <a:lnTo>
                    <a:pt x="889846" y="8782403"/>
                  </a:lnTo>
                  <a:lnTo>
                    <a:pt x="913651" y="8824630"/>
                  </a:lnTo>
                  <a:lnTo>
                    <a:pt x="937697" y="8866750"/>
                  </a:lnTo>
                  <a:lnTo>
                    <a:pt x="961983" y="8908762"/>
                  </a:lnTo>
                  <a:lnTo>
                    <a:pt x="986507" y="8950662"/>
                  </a:lnTo>
                  <a:lnTo>
                    <a:pt x="1011269" y="8992448"/>
                  </a:lnTo>
                  <a:lnTo>
                    <a:pt x="1036267" y="9034119"/>
                  </a:lnTo>
                  <a:lnTo>
                    <a:pt x="1061500" y="9075671"/>
                  </a:lnTo>
                  <a:lnTo>
                    <a:pt x="1086968" y="9117101"/>
                  </a:lnTo>
                  <a:lnTo>
                    <a:pt x="1112669" y="9158408"/>
                  </a:lnTo>
                  <a:lnTo>
                    <a:pt x="1138601" y="9199589"/>
                  </a:lnTo>
                  <a:lnTo>
                    <a:pt x="1164764" y="9240642"/>
                  </a:lnTo>
                  <a:lnTo>
                    <a:pt x="1191157" y="9281564"/>
                  </a:lnTo>
                  <a:lnTo>
                    <a:pt x="1217779" y="9322352"/>
                  </a:lnTo>
                  <a:lnTo>
                    <a:pt x="1244627" y="9363004"/>
                  </a:lnTo>
                  <a:lnTo>
                    <a:pt x="1271702" y="9403519"/>
                  </a:lnTo>
                  <a:lnTo>
                    <a:pt x="1299002" y="9443892"/>
                  </a:lnTo>
                  <a:lnTo>
                    <a:pt x="1326526" y="9484122"/>
                  </a:lnTo>
                  <a:lnTo>
                    <a:pt x="1354273" y="9524207"/>
                  </a:lnTo>
                  <a:lnTo>
                    <a:pt x="1382241" y="9564143"/>
                  </a:lnTo>
                  <a:lnTo>
                    <a:pt x="1410430" y="9603929"/>
                  </a:lnTo>
                  <a:lnTo>
                    <a:pt x="1438839" y="9643562"/>
                  </a:lnTo>
                  <a:lnTo>
                    <a:pt x="1467466" y="9683039"/>
                  </a:lnTo>
                  <a:lnTo>
                    <a:pt x="1496310" y="9722359"/>
                  </a:lnTo>
                  <a:lnTo>
                    <a:pt x="1525369" y="9761518"/>
                  </a:lnTo>
                  <a:lnTo>
                    <a:pt x="1528107" y="9765164"/>
                  </a:lnTo>
                  <a:lnTo>
                    <a:pt x="7748254" y="9765164"/>
                  </a:lnTo>
                  <a:lnTo>
                    <a:pt x="7748254" y="0"/>
                  </a:lnTo>
                  <a:close/>
                </a:path>
              </a:pathLst>
            </a:custGeom>
            <a:solidFill>
              <a:srgbClr val="DB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>
            <a:extLst>
              <a:ext uri="{FF2B5EF4-FFF2-40B4-BE49-F238E27FC236}">
                <a16:creationId xmlns:a16="http://schemas.microsoft.com/office/drawing/2014/main" id="{5840EE14-2D41-9FE4-FB0F-A8CC2D8E1D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4380" y="408968"/>
            <a:ext cx="17374869" cy="1245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/>
              <a:t>Prise en charge étiologique : antibiothérapie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73E3D879-4346-7725-6A84-9B476B647A6D}"/>
              </a:ext>
            </a:extLst>
          </p:cNvPr>
          <p:cNvSpPr/>
          <p:nvPr/>
        </p:nvSpPr>
        <p:spPr>
          <a:xfrm>
            <a:off x="793514" y="4120023"/>
            <a:ext cx="5867400" cy="5896008"/>
          </a:xfrm>
          <a:prstGeom prst="roundRect">
            <a:avLst>
              <a:gd name="adj" fmla="val 4682"/>
            </a:avLst>
          </a:prstGeom>
          <a:solidFill>
            <a:srgbClr val="1E3D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CFCE73AC-CD02-D21B-06D9-10D218F4B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F3B7921-1763-F515-4E89-14ECA5802515}"/>
              </a:ext>
            </a:extLst>
          </p:cNvPr>
          <p:cNvSpPr/>
          <p:nvPr/>
        </p:nvSpPr>
        <p:spPr>
          <a:xfrm>
            <a:off x="6851650" y="2326715"/>
            <a:ext cx="6591538" cy="4851960"/>
          </a:xfrm>
          <a:prstGeom prst="roundRect">
            <a:avLst>
              <a:gd name="adj" fmla="val 46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2249315C-FBF9-FF3B-1BD1-C12605966EFF}"/>
              </a:ext>
            </a:extLst>
          </p:cNvPr>
          <p:cNvSpPr txBox="1"/>
          <p:nvPr/>
        </p:nvSpPr>
        <p:spPr>
          <a:xfrm>
            <a:off x="1302429" y="4707879"/>
            <a:ext cx="4743331" cy="5000728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65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Le tableau respiratoire aigu </a:t>
            </a:r>
            <a:r>
              <a:rPr lang="fr-FR" sz="265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immédiatement</a:t>
            </a:r>
            <a:r>
              <a:rPr lang="fr-FR" sz="265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après une fausse route ne répond pas à la définition de Pneumonie d’inhalation. (pneumopathie chimique)</a:t>
            </a:r>
          </a:p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endParaRPr lang="fr-FR" sz="2650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Il est recommandé de ne pas débuter d’antibiothérapie préemptive mais de procéder à une surveillance clinique</a:t>
            </a:r>
          </a:p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endParaRPr lang="fr-FR" sz="2650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A9FA0614-1967-5CA2-C0E5-373660CA03A1}"/>
              </a:ext>
            </a:extLst>
          </p:cNvPr>
          <p:cNvSpPr txBox="1"/>
          <p:nvPr/>
        </p:nvSpPr>
        <p:spPr>
          <a:xfrm>
            <a:off x="7198954" y="2824040"/>
            <a:ext cx="6060322" cy="3420808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650" b="1" u="sng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Antibiothérapie</a:t>
            </a:r>
          </a:p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endParaRPr lang="fr-FR" sz="2650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Premier choix : </a:t>
            </a:r>
          </a:p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Amoxicilline - </a:t>
            </a:r>
            <a:r>
              <a:rPr lang="fr-FR" sz="265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ac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. clavulanique PO 1gx3</a:t>
            </a: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Second choix (allergie à la pénicilline ou administration orale non réalisable) : </a:t>
            </a:r>
          </a:p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65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Ceftriaxone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SC  1g/j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FC16A15E-64E2-7FE4-2B4B-A092AF963D11}"/>
              </a:ext>
            </a:extLst>
          </p:cNvPr>
          <p:cNvSpPr/>
          <p:nvPr/>
        </p:nvSpPr>
        <p:spPr>
          <a:xfrm>
            <a:off x="768114" y="2342590"/>
            <a:ext cx="5962650" cy="1680567"/>
          </a:xfrm>
          <a:prstGeom prst="roundRect">
            <a:avLst>
              <a:gd name="adj" fmla="val 1441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93B708AA-13C3-0908-870F-E656E13AE2BF}"/>
              </a:ext>
            </a:extLst>
          </p:cNvPr>
          <p:cNvSpPr txBox="1"/>
          <p:nvPr/>
        </p:nvSpPr>
        <p:spPr>
          <a:xfrm>
            <a:off x="1200593" y="2741749"/>
            <a:ext cx="5192471" cy="1466427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ctr">
              <a:spcBef>
                <a:spcPts val="235"/>
              </a:spcBef>
              <a:tabLst>
                <a:tab pos="238760" algn="l"/>
              </a:tabLst>
            </a:pPr>
            <a:r>
              <a:rPr lang="fr-FR" sz="300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Pneumonie d’inhalation</a:t>
            </a:r>
          </a:p>
          <a:p>
            <a:pPr marL="12065" marR="5080" algn="ctr">
              <a:spcBef>
                <a:spcPts val="235"/>
              </a:spcBef>
              <a:tabLst>
                <a:tab pos="238760" algn="l"/>
              </a:tabLst>
            </a:pPr>
            <a:r>
              <a:rPr lang="fr-FR" sz="300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SPILF SFGG 2025</a:t>
            </a:r>
          </a:p>
          <a:p>
            <a:pPr marL="12065" marR="5080" algn="ctr">
              <a:spcBef>
                <a:spcPts val="235"/>
              </a:spcBef>
              <a:tabLst>
                <a:tab pos="238760" algn="l"/>
              </a:tabLst>
            </a:pPr>
            <a:endParaRPr lang="fr-FR" sz="3000" b="1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3495EC7D-8E29-2AC7-6594-2F4467CED1B5}"/>
              </a:ext>
            </a:extLst>
          </p:cNvPr>
          <p:cNvSpPr/>
          <p:nvPr/>
        </p:nvSpPr>
        <p:spPr>
          <a:xfrm>
            <a:off x="13652500" y="2345377"/>
            <a:ext cx="5944074" cy="2019300"/>
          </a:xfrm>
          <a:prstGeom prst="roundRect">
            <a:avLst>
              <a:gd name="adj" fmla="val 16946"/>
            </a:avLst>
          </a:prstGeom>
          <a:solidFill>
            <a:srgbClr val="F4B8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7153F1D-D80A-8A67-B4A7-D7869C7A9D60}"/>
              </a:ext>
            </a:extLst>
          </p:cNvPr>
          <p:cNvSpPr txBox="1"/>
          <p:nvPr/>
        </p:nvSpPr>
        <p:spPr>
          <a:xfrm>
            <a:off x="14198560" y="2945005"/>
            <a:ext cx="471805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500" b="1" dirty="0">
                <a:solidFill>
                  <a:srgbClr val="1E3D7D"/>
                </a:solidFill>
                <a:latin typeface="Aptos" panose="020B0004020202020204" pitchFamily="34" charset="0"/>
              </a:rPr>
              <a:t>Réévaluation à 72h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9602E549-72FE-2FBC-BF0B-4F4C91746994}"/>
              </a:ext>
            </a:extLst>
          </p:cNvPr>
          <p:cNvSpPr/>
          <p:nvPr/>
        </p:nvSpPr>
        <p:spPr>
          <a:xfrm>
            <a:off x="16801778" y="4042746"/>
            <a:ext cx="2401572" cy="16087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F2743884-1EEE-483E-1ADF-197369EEA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2754" y="4214252"/>
            <a:ext cx="1284650" cy="1284848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379F4BEC-358E-6659-409C-6C955E67C67D}"/>
              </a:ext>
            </a:extLst>
          </p:cNvPr>
          <p:cNvSpPr/>
          <p:nvPr/>
        </p:nvSpPr>
        <p:spPr>
          <a:xfrm>
            <a:off x="14249078" y="4042746"/>
            <a:ext cx="2401572" cy="16087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Picture 2" descr="Pense-bête personnage de dessin animé en papier avec différents types d ...">
            <a:extLst>
              <a:ext uri="{FF2B5EF4-FFF2-40B4-BE49-F238E27FC236}">
                <a16:creationId xmlns:a16="http://schemas.microsoft.com/office/drawing/2014/main" id="{6FC299B4-69C8-13A4-3524-6F1076CD8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48244" r="62548" b="22180"/>
          <a:stretch/>
        </p:blipFill>
        <p:spPr bwMode="auto">
          <a:xfrm>
            <a:off x="14708317" y="4160683"/>
            <a:ext cx="1458045" cy="139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8D1BE13D-04BB-59CD-71AC-CE0D419F32BD}"/>
              </a:ext>
            </a:extLst>
          </p:cNvPr>
          <p:cNvGrpSpPr/>
          <p:nvPr/>
        </p:nvGrpSpPr>
        <p:grpSpPr>
          <a:xfrm>
            <a:off x="13712525" y="6246834"/>
            <a:ext cx="5868174" cy="1697179"/>
            <a:chOff x="6851650" y="6446412"/>
            <a:chExt cx="6591538" cy="1929494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E78D6F9D-D102-3C14-5EA8-B46DF7B813C1}"/>
                </a:ext>
              </a:extLst>
            </p:cNvPr>
            <p:cNvSpPr/>
            <p:nvPr/>
          </p:nvSpPr>
          <p:spPr>
            <a:xfrm>
              <a:off x="6851650" y="6446412"/>
              <a:ext cx="6591538" cy="1929494"/>
            </a:xfrm>
            <a:prstGeom prst="roundRect">
              <a:avLst>
                <a:gd name="adj" fmla="val 135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1" name="Picture 4" descr="Résultat d’images pour Chronomètre Dessin">
              <a:extLst>
                <a:ext uri="{FF2B5EF4-FFF2-40B4-BE49-F238E27FC236}">
                  <a16:creationId xmlns:a16="http://schemas.microsoft.com/office/drawing/2014/main" id="{9E644F0B-E47A-9DB7-BF31-BD8D63032F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34"/>
            <a:stretch>
              <a:fillRect/>
            </a:stretch>
          </p:blipFill>
          <p:spPr bwMode="auto">
            <a:xfrm>
              <a:off x="11747056" y="6769093"/>
              <a:ext cx="1421889" cy="148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45C7708A-7C2C-E185-CBA0-177B04D89B1F}"/>
                </a:ext>
              </a:extLst>
            </p:cNvPr>
            <p:cNvSpPr txBox="1"/>
            <p:nvPr/>
          </p:nvSpPr>
          <p:spPr>
            <a:xfrm>
              <a:off x="7301942" y="6831160"/>
              <a:ext cx="5759245" cy="1304844"/>
            </a:xfrm>
            <a:prstGeom prst="rect">
              <a:avLst/>
            </a:prstGeom>
          </p:spPr>
          <p:txBody>
            <a:bodyPr vert="horz" wrap="square" lIns="0" tIns="29845" rIns="0" bIns="0" rtlCol="0">
              <a:spAutoFit/>
            </a:bodyPr>
            <a:lstStyle/>
            <a:p>
              <a:pPr marL="12065" marR="5080" algn="l">
                <a:spcBef>
                  <a:spcPts val="235"/>
                </a:spcBef>
                <a:tabLst>
                  <a:tab pos="238760" algn="l"/>
                </a:tabLst>
              </a:pPr>
              <a:r>
                <a:rPr lang="fr-FR" sz="2650" b="1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Durée de traitement</a:t>
              </a:r>
            </a:p>
            <a:p>
              <a:pPr marL="12065" marR="5080" algn="l">
                <a:spcBef>
                  <a:spcPts val="235"/>
                </a:spcBef>
                <a:tabLst>
                  <a:tab pos="238760" algn="l"/>
                </a:tabLst>
              </a:pPr>
              <a:endPara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endParaRPr>
            </a:p>
            <a:p>
              <a:pPr marL="469265" marR="5080" indent="-457200" algn="l">
                <a:spcBef>
                  <a:spcPts val="235"/>
                </a:spcBef>
                <a:buFont typeface="Arial" panose="020B0604020202020204" pitchFamily="34" charset="0"/>
                <a:buChar char="•"/>
                <a:tabLst>
                  <a:tab pos="238760" algn="l"/>
                </a:tabLst>
              </a:pPr>
              <a:r>
                <a:rPr lang="fr-FR" sz="2650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Idem pneumonie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1F92CBEC-9FC9-4928-98B9-DAF40A4713AD}"/>
                </a:ext>
              </a:extLst>
            </p:cNvPr>
            <p:cNvSpPr txBox="1"/>
            <p:nvPr/>
          </p:nvSpPr>
          <p:spPr>
            <a:xfrm>
              <a:off x="11094290" y="6818265"/>
              <a:ext cx="652766" cy="4770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12065" marR="5080" algn="l">
                <a:spcBef>
                  <a:spcPts val="235"/>
                </a:spcBef>
                <a:tabLst>
                  <a:tab pos="238760" algn="l"/>
                </a:tabLst>
              </a:pPr>
              <a:r>
                <a:rPr lang="fr-FR" sz="2500" b="1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J5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45E79108-258B-2A5E-4B26-CFD81B94AB43}"/>
              </a:ext>
            </a:extLst>
          </p:cNvPr>
          <p:cNvGrpSpPr/>
          <p:nvPr/>
        </p:nvGrpSpPr>
        <p:grpSpPr>
          <a:xfrm>
            <a:off x="6851650" y="8093075"/>
            <a:ext cx="6591538" cy="1869283"/>
            <a:chOff x="6851650" y="8651315"/>
            <a:chExt cx="6591538" cy="1364716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0353F284-6D3C-9A62-159D-EC743111D674}"/>
                </a:ext>
              </a:extLst>
            </p:cNvPr>
            <p:cNvSpPr/>
            <p:nvPr/>
          </p:nvSpPr>
          <p:spPr>
            <a:xfrm>
              <a:off x="6851650" y="8651315"/>
              <a:ext cx="6591538" cy="1364716"/>
            </a:xfrm>
            <a:prstGeom prst="roundRect">
              <a:avLst>
                <a:gd name="adj" fmla="val 17245"/>
              </a:avLst>
            </a:prstGeom>
            <a:solidFill>
              <a:srgbClr val="F4B8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3D102385-099C-6263-7732-4D0C0F1B0D12}"/>
                </a:ext>
              </a:extLst>
            </p:cNvPr>
            <p:cNvSpPr txBox="1"/>
            <p:nvPr/>
          </p:nvSpPr>
          <p:spPr>
            <a:xfrm>
              <a:off x="7377315" y="8940236"/>
              <a:ext cx="4167267" cy="825226"/>
            </a:xfrm>
            <a:prstGeom prst="rect">
              <a:avLst/>
            </a:prstGeom>
          </p:spPr>
          <p:txBody>
            <a:bodyPr vert="horz" wrap="square" lIns="0" tIns="29845" rIns="0" bIns="0" rtlCol="0">
              <a:spAutoFit/>
            </a:bodyPr>
            <a:lstStyle/>
            <a:p>
              <a:pPr marL="12065" marR="5080" algn="ctr">
                <a:spcBef>
                  <a:spcPts val="235"/>
                </a:spcBef>
                <a:tabLst>
                  <a:tab pos="238760" algn="l"/>
                </a:tabLst>
              </a:pPr>
              <a:r>
                <a:rPr lang="fr-FR" sz="2500" b="1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Il n’y a plus d’association </a:t>
              </a:r>
            </a:p>
            <a:p>
              <a:pPr marL="12065" marR="5080" algn="ctr">
                <a:spcBef>
                  <a:spcPts val="235"/>
                </a:spcBef>
                <a:tabLst>
                  <a:tab pos="238760" algn="l"/>
                </a:tabLst>
              </a:pPr>
              <a:r>
                <a:rPr lang="fr-FR" sz="2500" b="1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avec le Métronidazole</a:t>
              </a:r>
            </a:p>
          </p:txBody>
        </p:sp>
      </p:grp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866D2FF0-9ACB-3970-52EF-386168C48020}"/>
              </a:ext>
            </a:extLst>
          </p:cNvPr>
          <p:cNvSpPr/>
          <p:nvPr/>
        </p:nvSpPr>
        <p:spPr>
          <a:xfrm>
            <a:off x="11881741" y="8379886"/>
            <a:ext cx="1444949" cy="14931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Picture 4" descr="Danger - Panneau De Signalisation Attention PNG Image | Transparent PNG ...">
            <a:extLst>
              <a:ext uri="{FF2B5EF4-FFF2-40B4-BE49-F238E27FC236}">
                <a16:creationId xmlns:a16="http://schemas.microsoft.com/office/drawing/2014/main" id="{0F884607-FF69-89B9-72B2-DF0E0F73C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998" y="8554644"/>
            <a:ext cx="958149" cy="121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3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E0D12D2-7865-E4E0-BCCE-481B9248B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33DBC4C3-7EFC-FB6F-BBF0-2DAE7297C3DB}"/>
              </a:ext>
            </a:extLst>
          </p:cNvPr>
          <p:cNvGrpSpPr>
            <a:grpSpLocks/>
          </p:cNvGrpSpPr>
          <p:nvPr/>
        </p:nvGrpSpPr>
        <p:grpSpPr>
          <a:xfrm>
            <a:off x="0" y="635"/>
            <a:ext cx="20104100" cy="11308715"/>
            <a:chOff x="5373" y="635"/>
            <a:chExt cx="20104100" cy="11308715"/>
          </a:xfrm>
        </p:grpSpPr>
        <p:sp>
          <p:nvSpPr>
            <p:cNvPr id="2" name="object 2">
              <a:extLst>
                <a:ext uri="{FF2B5EF4-FFF2-40B4-BE49-F238E27FC236}">
                  <a16:creationId xmlns:a16="http://schemas.microsoft.com/office/drawing/2014/main" id="{109C3032-17BA-8EA7-6985-0F1EC8545C96}"/>
                </a:ext>
              </a:extLst>
            </p:cNvPr>
            <p:cNvSpPr>
              <a:spLocks/>
            </p:cNvSpPr>
            <p:nvPr/>
          </p:nvSpPr>
          <p:spPr>
            <a:xfrm>
              <a:off x="5373" y="63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8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476BBA22-1042-B229-7A53-086A737B4DBC}"/>
                </a:ext>
              </a:extLst>
            </p:cNvPr>
            <p:cNvSpPr>
              <a:spLocks/>
            </p:cNvSpPr>
            <p:nvPr/>
          </p:nvSpPr>
          <p:spPr>
            <a:xfrm>
              <a:off x="12355845" y="1543391"/>
              <a:ext cx="7748270" cy="9765665"/>
            </a:xfrm>
            <a:custGeom>
              <a:avLst/>
              <a:gdLst/>
              <a:ahLst/>
              <a:cxnLst/>
              <a:rect l="l" t="t" r="r" b="b"/>
              <a:pathLst>
                <a:path w="7748269" h="9765665">
                  <a:moveTo>
                    <a:pt x="7748254" y="0"/>
                  </a:moveTo>
                  <a:lnTo>
                    <a:pt x="2655727" y="909896"/>
                  </a:lnTo>
                  <a:lnTo>
                    <a:pt x="2655727" y="5192660"/>
                  </a:lnTo>
                  <a:lnTo>
                    <a:pt x="578019" y="5818061"/>
                  </a:lnTo>
                  <a:lnTo>
                    <a:pt x="529465" y="5830885"/>
                  </a:lnTo>
                  <a:lnTo>
                    <a:pt x="482031" y="5845619"/>
                  </a:lnTo>
                  <a:lnTo>
                    <a:pt x="435875" y="5862236"/>
                  </a:lnTo>
                  <a:lnTo>
                    <a:pt x="391154" y="5880711"/>
                  </a:lnTo>
                  <a:lnTo>
                    <a:pt x="348027" y="5901016"/>
                  </a:lnTo>
                  <a:lnTo>
                    <a:pt x="306653" y="5923127"/>
                  </a:lnTo>
                  <a:lnTo>
                    <a:pt x="267188" y="5947017"/>
                  </a:lnTo>
                  <a:lnTo>
                    <a:pt x="229793" y="5972659"/>
                  </a:lnTo>
                  <a:lnTo>
                    <a:pt x="194624" y="6000027"/>
                  </a:lnTo>
                  <a:lnTo>
                    <a:pt x="161841" y="6029095"/>
                  </a:lnTo>
                  <a:lnTo>
                    <a:pt x="131601" y="6059838"/>
                  </a:lnTo>
                  <a:lnTo>
                    <a:pt x="104062" y="6092228"/>
                  </a:lnTo>
                  <a:lnTo>
                    <a:pt x="79384" y="6126239"/>
                  </a:lnTo>
                  <a:lnTo>
                    <a:pt x="57723" y="6161846"/>
                  </a:lnTo>
                  <a:lnTo>
                    <a:pt x="39239" y="6199022"/>
                  </a:lnTo>
                  <a:lnTo>
                    <a:pt x="24089" y="6237741"/>
                  </a:lnTo>
                  <a:lnTo>
                    <a:pt x="12432" y="6277976"/>
                  </a:lnTo>
                  <a:lnTo>
                    <a:pt x="4426" y="6319702"/>
                  </a:lnTo>
                  <a:lnTo>
                    <a:pt x="229" y="6362892"/>
                  </a:lnTo>
                  <a:lnTo>
                    <a:pt x="0" y="6407520"/>
                  </a:lnTo>
                  <a:lnTo>
                    <a:pt x="3896" y="6453559"/>
                  </a:lnTo>
                  <a:lnTo>
                    <a:pt x="12076" y="6500985"/>
                  </a:lnTo>
                  <a:lnTo>
                    <a:pt x="21792" y="6545357"/>
                  </a:lnTo>
                  <a:lnTo>
                    <a:pt x="31809" y="6589751"/>
                  </a:lnTo>
                  <a:lnTo>
                    <a:pt x="42124" y="6634163"/>
                  </a:lnTo>
                  <a:lnTo>
                    <a:pt x="52736" y="6678592"/>
                  </a:lnTo>
                  <a:lnTo>
                    <a:pt x="63645" y="6723035"/>
                  </a:lnTo>
                  <a:lnTo>
                    <a:pt x="74849" y="6767490"/>
                  </a:lnTo>
                  <a:lnTo>
                    <a:pt x="86348" y="6811954"/>
                  </a:lnTo>
                  <a:lnTo>
                    <a:pt x="98139" y="6856424"/>
                  </a:lnTo>
                  <a:lnTo>
                    <a:pt x="110222" y="6900899"/>
                  </a:lnTo>
                  <a:lnTo>
                    <a:pt x="122596" y="6945375"/>
                  </a:lnTo>
                  <a:lnTo>
                    <a:pt x="135260" y="6989851"/>
                  </a:lnTo>
                  <a:lnTo>
                    <a:pt x="148212" y="7034323"/>
                  </a:lnTo>
                  <a:lnTo>
                    <a:pt x="161451" y="7078790"/>
                  </a:lnTo>
                  <a:lnTo>
                    <a:pt x="174977" y="7123248"/>
                  </a:lnTo>
                  <a:lnTo>
                    <a:pt x="188787" y="7167696"/>
                  </a:lnTo>
                  <a:lnTo>
                    <a:pt x="202882" y="7212131"/>
                  </a:lnTo>
                  <a:lnTo>
                    <a:pt x="217259" y="7256551"/>
                  </a:lnTo>
                  <a:lnTo>
                    <a:pt x="231918" y="7300953"/>
                  </a:lnTo>
                  <a:lnTo>
                    <a:pt x="246858" y="7345334"/>
                  </a:lnTo>
                  <a:lnTo>
                    <a:pt x="262077" y="7389692"/>
                  </a:lnTo>
                  <a:lnTo>
                    <a:pt x="277574" y="7434025"/>
                  </a:lnTo>
                  <a:lnTo>
                    <a:pt x="293349" y="7478331"/>
                  </a:lnTo>
                  <a:lnTo>
                    <a:pt x="309399" y="7522606"/>
                  </a:lnTo>
                  <a:lnTo>
                    <a:pt x="325725" y="7566848"/>
                  </a:lnTo>
                  <a:lnTo>
                    <a:pt x="342324" y="7611056"/>
                  </a:lnTo>
                  <a:lnTo>
                    <a:pt x="359196" y="7655225"/>
                  </a:lnTo>
                  <a:lnTo>
                    <a:pt x="376339" y="7699355"/>
                  </a:lnTo>
                  <a:lnTo>
                    <a:pt x="393753" y="7743442"/>
                  </a:lnTo>
                  <a:lnTo>
                    <a:pt x="411436" y="7787485"/>
                  </a:lnTo>
                  <a:lnTo>
                    <a:pt x="429387" y="7831480"/>
                  </a:lnTo>
                  <a:lnTo>
                    <a:pt x="447605" y="7875425"/>
                  </a:lnTo>
                  <a:lnTo>
                    <a:pt x="466088" y="7919318"/>
                  </a:lnTo>
                  <a:lnTo>
                    <a:pt x="484837" y="7963155"/>
                  </a:lnTo>
                  <a:lnTo>
                    <a:pt x="503849" y="8006936"/>
                  </a:lnTo>
                  <a:lnTo>
                    <a:pt x="523123" y="8050657"/>
                  </a:lnTo>
                  <a:lnTo>
                    <a:pt x="542659" y="8094316"/>
                  </a:lnTo>
                  <a:lnTo>
                    <a:pt x="562455" y="8137910"/>
                  </a:lnTo>
                  <a:lnTo>
                    <a:pt x="582510" y="8181438"/>
                  </a:lnTo>
                  <a:lnTo>
                    <a:pt x="602823" y="8224896"/>
                  </a:lnTo>
                  <a:lnTo>
                    <a:pt x="623393" y="8268281"/>
                  </a:lnTo>
                  <a:lnTo>
                    <a:pt x="644218" y="8311593"/>
                  </a:lnTo>
                  <a:lnTo>
                    <a:pt x="665298" y="8354827"/>
                  </a:lnTo>
                  <a:lnTo>
                    <a:pt x="686631" y="8397982"/>
                  </a:lnTo>
                  <a:lnTo>
                    <a:pt x="708217" y="8441056"/>
                  </a:lnTo>
                  <a:lnTo>
                    <a:pt x="730054" y="8484045"/>
                  </a:lnTo>
                  <a:lnTo>
                    <a:pt x="752140" y="8526947"/>
                  </a:lnTo>
                  <a:lnTo>
                    <a:pt x="774476" y="8569760"/>
                  </a:lnTo>
                  <a:lnTo>
                    <a:pt x="797059" y="8612482"/>
                  </a:lnTo>
                  <a:lnTo>
                    <a:pt x="819889" y="8655110"/>
                  </a:lnTo>
                  <a:lnTo>
                    <a:pt x="842964" y="8697641"/>
                  </a:lnTo>
                  <a:lnTo>
                    <a:pt x="866284" y="8740073"/>
                  </a:lnTo>
                  <a:lnTo>
                    <a:pt x="889846" y="8782403"/>
                  </a:lnTo>
                  <a:lnTo>
                    <a:pt x="913651" y="8824630"/>
                  </a:lnTo>
                  <a:lnTo>
                    <a:pt x="937697" y="8866750"/>
                  </a:lnTo>
                  <a:lnTo>
                    <a:pt x="961983" y="8908762"/>
                  </a:lnTo>
                  <a:lnTo>
                    <a:pt x="986507" y="8950662"/>
                  </a:lnTo>
                  <a:lnTo>
                    <a:pt x="1011269" y="8992448"/>
                  </a:lnTo>
                  <a:lnTo>
                    <a:pt x="1036267" y="9034119"/>
                  </a:lnTo>
                  <a:lnTo>
                    <a:pt x="1061500" y="9075671"/>
                  </a:lnTo>
                  <a:lnTo>
                    <a:pt x="1086968" y="9117101"/>
                  </a:lnTo>
                  <a:lnTo>
                    <a:pt x="1112669" y="9158408"/>
                  </a:lnTo>
                  <a:lnTo>
                    <a:pt x="1138601" y="9199589"/>
                  </a:lnTo>
                  <a:lnTo>
                    <a:pt x="1164764" y="9240642"/>
                  </a:lnTo>
                  <a:lnTo>
                    <a:pt x="1191157" y="9281564"/>
                  </a:lnTo>
                  <a:lnTo>
                    <a:pt x="1217779" y="9322352"/>
                  </a:lnTo>
                  <a:lnTo>
                    <a:pt x="1244627" y="9363004"/>
                  </a:lnTo>
                  <a:lnTo>
                    <a:pt x="1271702" y="9403519"/>
                  </a:lnTo>
                  <a:lnTo>
                    <a:pt x="1299002" y="9443892"/>
                  </a:lnTo>
                  <a:lnTo>
                    <a:pt x="1326526" y="9484122"/>
                  </a:lnTo>
                  <a:lnTo>
                    <a:pt x="1354273" y="9524207"/>
                  </a:lnTo>
                  <a:lnTo>
                    <a:pt x="1382241" y="9564143"/>
                  </a:lnTo>
                  <a:lnTo>
                    <a:pt x="1410430" y="9603929"/>
                  </a:lnTo>
                  <a:lnTo>
                    <a:pt x="1438839" y="9643562"/>
                  </a:lnTo>
                  <a:lnTo>
                    <a:pt x="1467466" y="9683039"/>
                  </a:lnTo>
                  <a:lnTo>
                    <a:pt x="1496310" y="9722359"/>
                  </a:lnTo>
                  <a:lnTo>
                    <a:pt x="1525369" y="9761518"/>
                  </a:lnTo>
                  <a:lnTo>
                    <a:pt x="1528107" y="9765164"/>
                  </a:lnTo>
                  <a:lnTo>
                    <a:pt x="7748254" y="9765164"/>
                  </a:lnTo>
                  <a:lnTo>
                    <a:pt x="7748254" y="0"/>
                  </a:lnTo>
                  <a:close/>
                </a:path>
              </a:pathLst>
            </a:custGeom>
            <a:solidFill>
              <a:srgbClr val="DB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>
            <a:extLst>
              <a:ext uri="{FF2B5EF4-FFF2-40B4-BE49-F238E27FC236}">
                <a16:creationId xmlns:a16="http://schemas.microsoft.com/office/drawing/2014/main" id="{7126FE5E-0136-3BCD-5269-377E014049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4380" y="408968"/>
            <a:ext cx="17374869" cy="1245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/>
              <a:t>Prise en charge étiologique : antiviraux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CF6E000E-6995-AE39-2949-BD46739C7310}"/>
              </a:ext>
            </a:extLst>
          </p:cNvPr>
          <p:cNvSpPr/>
          <p:nvPr/>
        </p:nvSpPr>
        <p:spPr>
          <a:xfrm>
            <a:off x="793514" y="3721067"/>
            <a:ext cx="5907008" cy="3048026"/>
          </a:xfrm>
          <a:prstGeom prst="roundRect">
            <a:avLst>
              <a:gd name="adj" fmla="val 4682"/>
            </a:avLst>
          </a:prstGeom>
          <a:solidFill>
            <a:srgbClr val="1E3D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745835D-0826-BCA9-7F69-80BE510D48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4A00620-5B52-D731-020F-98C155BCDFB9}"/>
              </a:ext>
            </a:extLst>
          </p:cNvPr>
          <p:cNvSpPr/>
          <p:nvPr/>
        </p:nvSpPr>
        <p:spPr>
          <a:xfrm>
            <a:off x="6851650" y="2326715"/>
            <a:ext cx="6591538" cy="3850865"/>
          </a:xfrm>
          <a:prstGeom prst="roundRect">
            <a:avLst>
              <a:gd name="adj" fmla="val 46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3F53DE17-0525-F51F-5758-C2AB18572C2F}"/>
              </a:ext>
            </a:extLst>
          </p:cNvPr>
          <p:cNvSpPr txBox="1"/>
          <p:nvPr/>
        </p:nvSpPr>
        <p:spPr>
          <a:xfrm>
            <a:off x="1302429" y="4130675"/>
            <a:ext cx="4743331" cy="214610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 err="1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Oseltamivir</a:t>
            </a:r>
            <a:r>
              <a:rPr lang="fr-FR" sz="265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: </a:t>
            </a:r>
          </a:p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endParaRPr lang="fr-FR" sz="2650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75 mg x2 /j pendant 5 jours</a:t>
            </a: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 débuter au plus tôt (&lt;48h début des signes)</a:t>
            </a: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74E3FC77-7794-C3E3-54E1-DAF2419AE808}"/>
              </a:ext>
            </a:extLst>
          </p:cNvPr>
          <p:cNvSpPr txBox="1"/>
          <p:nvPr/>
        </p:nvSpPr>
        <p:spPr>
          <a:xfrm>
            <a:off x="7301942" y="3339668"/>
            <a:ext cx="5759245" cy="209480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ctr">
              <a:spcBef>
                <a:spcPts val="235"/>
              </a:spcBef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Pour les formes de grippe jugées sévères ou compliquées d’emblée </a:t>
            </a:r>
          </a:p>
          <a:p>
            <a:pPr marL="12065" marR="5080" algn="ctr">
              <a:spcBef>
                <a:spcPts val="235"/>
              </a:spcBef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Ou chez  les patients ayant des facteurs de risque de gravité (éligibles au vaccin)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0EE3DACE-3996-B80B-8B2B-33B6804A6DF4}"/>
              </a:ext>
            </a:extLst>
          </p:cNvPr>
          <p:cNvSpPr/>
          <p:nvPr/>
        </p:nvSpPr>
        <p:spPr>
          <a:xfrm>
            <a:off x="768114" y="2342590"/>
            <a:ext cx="5962650" cy="1233357"/>
          </a:xfrm>
          <a:prstGeom prst="roundRect">
            <a:avLst>
              <a:gd name="adj" fmla="val 1441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A690C559-900D-CE34-38F6-8B40814E5D06}"/>
              </a:ext>
            </a:extLst>
          </p:cNvPr>
          <p:cNvSpPr txBox="1"/>
          <p:nvPr/>
        </p:nvSpPr>
        <p:spPr>
          <a:xfrm>
            <a:off x="1200593" y="2741749"/>
            <a:ext cx="5192471" cy="49180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ctr">
              <a:spcBef>
                <a:spcPts val="235"/>
              </a:spcBef>
              <a:tabLst>
                <a:tab pos="238760" algn="l"/>
              </a:tabLst>
            </a:pPr>
            <a:r>
              <a:rPr lang="fr-FR" sz="300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Grippe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072C5070-FAA8-87BB-4FEF-F5896556BF2D}"/>
              </a:ext>
            </a:extLst>
          </p:cNvPr>
          <p:cNvSpPr/>
          <p:nvPr/>
        </p:nvSpPr>
        <p:spPr>
          <a:xfrm>
            <a:off x="6851650" y="6335822"/>
            <a:ext cx="6591538" cy="3652721"/>
          </a:xfrm>
          <a:prstGeom prst="roundRect">
            <a:avLst>
              <a:gd name="adj" fmla="val 11188"/>
            </a:avLst>
          </a:prstGeom>
          <a:solidFill>
            <a:srgbClr val="F4B8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E3F11A72-095C-1C7B-77C2-1151CAF89D51}"/>
              </a:ext>
            </a:extLst>
          </p:cNvPr>
          <p:cNvSpPr txBox="1"/>
          <p:nvPr/>
        </p:nvSpPr>
        <p:spPr>
          <a:xfrm>
            <a:off x="7229972" y="6753474"/>
            <a:ext cx="5907008" cy="164596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50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Adapter à la fonction rénale</a:t>
            </a:r>
          </a:p>
          <a:p>
            <a:pPr marL="354965" marR="5080" indent="-3429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5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entre &gt; 30 et 60 </a:t>
            </a:r>
            <a:r>
              <a:rPr lang="fr-FR" sz="250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mL</a:t>
            </a:r>
            <a:r>
              <a:rPr lang="fr-FR" sz="25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/min : 30 mg 2x / jour</a:t>
            </a:r>
          </a:p>
          <a:p>
            <a:pPr marL="354965" marR="5080" indent="-3429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5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entre 10 et 30 </a:t>
            </a:r>
            <a:r>
              <a:rPr lang="fr-FR" sz="250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mL</a:t>
            </a:r>
            <a:r>
              <a:rPr lang="fr-FR" sz="25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/min: 30 mg 1/j jour</a:t>
            </a:r>
          </a:p>
          <a:p>
            <a:pPr marL="354965" marR="5080" indent="-3429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5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&lt; 10 </a:t>
            </a:r>
            <a:r>
              <a:rPr lang="fr-FR" sz="250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mL</a:t>
            </a:r>
            <a:r>
              <a:rPr lang="fr-FR" sz="25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/min: Non recommandé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FE13542-D4F0-510C-6C67-5139143AEA88}"/>
              </a:ext>
            </a:extLst>
          </p:cNvPr>
          <p:cNvSpPr/>
          <p:nvPr/>
        </p:nvSpPr>
        <p:spPr>
          <a:xfrm>
            <a:off x="793514" y="6940517"/>
            <a:ext cx="5907008" cy="3048026"/>
          </a:xfrm>
          <a:prstGeom prst="roundRect">
            <a:avLst>
              <a:gd name="adj" fmla="val 4682"/>
            </a:avLst>
          </a:prstGeom>
          <a:solidFill>
            <a:srgbClr val="1E3D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7096FEB7-26CB-DF38-AFEE-5DA889C7D833}"/>
              </a:ext>
            </a:extLst>
          </p:cNvPr>
          <p:cNvSpPr txBox="1"/>
          <p:nvPr/>
        </p:nvSpPr>
        <p:spPr>
          <a:xfrm>
            <a:off x="1302429" y="7550395"/>
            <a:ext cx="5020760" cy="1712648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65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Réduit la durée des symptômes de 1 jour</a:t>
            </a:r>
          </a:p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SMR faible </a:t>
            </a:r>
          </a:p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non recommandé HAS 2020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A88ED45-858A-2ECB-7575-ED0166BE4999}"/>
              </a:ext>
            </a:extLst>
          </p:cNvPr>
          <p:cNvSpPr/>
          <p:nvPr/>
        </p:nvSpPr>
        <p:spPr>
          <a:xfrm>
            <a:off x="11747500" y="8704639"/>
            <a:ext cx="1444949" cy="1090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2" descr="Voir les détails de l’image associée. Right human kidney Cartoon character 21292716 Vector Art at Vecteezy">
            <a:extLst>
              <a:ext uri="{FF2B5EF4-FFF2-40B4-BE49-F238E27FC236}">
                <a16:creationId xmlns:a16="http://schemas.microsoft.com/office/drawing/2014/main" id="{18694C9F-E657-525E-D2F3-BE412216F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597" y="8704344"/>
            <a:ext cx="488432" cy="92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4D99114-BA24-9A7A-F8B2-43B87E5C61E8}"/>
              </a:ext>
            </a:extLst>
          </p:cNvPr>
          <p:cNvSpPr/>
          <p:nvPr/>
        </p:nvSpPr>
        <p:spPr>
          <a:xfrm>
            <a:off x="13676390" y="2307312"/>
            <a:ext cx="5659596" cy="3969463"/>
          </a:xfrm>
          <a:prstGeom prst="roundRect">
            <a:avLst>
              <a:gd name="adj" fmla="val 5562"/>
            </a:avLst>
          </a:prstGeom>
          <a:solidFill>
            <a:srgbClr val="0881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object 7">
            <a:extLst>
              <a:ext uri="{FF2B5EF4-FFF2-40B4-BE49-F238E27FC236}">
                <a16:creationId xmlns:a16="http://schemas.microsoft.com/office/drawing/2014/main" id="{98BCB7E4-110D-9BA8-7D50-BD0F6C9B1569}"/>
              </a:ext>
            </a:extLst>
          </p:cNvPr>
          <p:cNvSpPr txBox="1"/>
          <p:nvPr/>
        </p:nvSpPr>
        <p:spPr>
          <a:xfrm>
            <a:off x="14361705" y="3049678"/>
            <a:ext cx="4377544" cy="280012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5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Effet indésirables</a:t>
            </a:r>
          </a:p>
          <a:p>
            <a:pPr marL="354965" marR="5080" indent="-3429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500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Digestifs (nausées, vomissements)</a:t>
            </a:r>
          </a:p>
          <a:p>
            <a:pPr marL="354965" marR="5080" indent="-3429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500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Troubles neuropsychiatriques potentiels</a:t>
            </a:r>
          </a:p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endParaRPr lang="fr-FR" sz="2500" b="1" dirty="0">
              <a:solidFill>
                <a:schemeClr val="bg1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D5018BC4-7E85-A69C-D9D9-1EFDB40A85E3}"/>
              </a:ext>
            </a:extLst>
          </p:cNvPr>
          <p:cNvSpPr/>
          <p:nvPr/>
        </p:nvSpPr>
        <p:spPr>
          <a:xfrm>
            <a:off x="17697314" y="2494676"/>
            <a:ext cx="1444949" cy="1090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5499C5B1-CF4B-7069-2875-008BAFC6A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6258" y="2610759"/>
            <a:ext cx="877249" cy="877249"/>
          </a:xfrm>
          <a:prstGeom prst="rect">
            <a:avLst/>
          </a:prstGeom>
        </p:spPr>
      </p:pic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18ECF123-3F2C-07CE-8338-56344ED5AB04}"/>
              </a:ext>
            </a:extLst>
          </p:cNvPr>
          <p:cNvSpPr/>
          <p:nvPr/>
        </p:nvSpPr>
        <p:spPr>
          <a:xfrm>
            <a:off x="10128250" y="8704639"/>
            <a:ext cx="1444949" cy="1090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Picture 4" descr="Danger - Panneau De Signalisation Attention PNG Image | Transparent PNG ...">
            <a:extLst>
              <a:ext uri="{FF2B5EF4-FFF2-40B4-BE49-F238E27FC236}">
                <a16:creationId xmlns:a16="http://schemas.microsoft.com/office/drawing/2014/main" id="{7F3BF8E8-D81A-669B-5010-46F844800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714" y="8823439"/>
            <a:ext cx="958149" cy="88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658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F839290-36C2-EB7D-F044-59B8B428D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17ADB2BE-D7C3-EF54-4A3E-78E10503F3AE}"/>
              </a:ext>
            </a:extLst>
          </p:cNvPr>
          <p:cNvGrpSpPr>
            <a:grpSpLocks/>
          </p:cNvGrpSpPr>
          <p:nvPr/>
        </p:nvGrpSpPr>
        <p:grpSpPr>
          <a:xfrm>
            <a:off x="0" y="635"/>
            <a:ext cx="20104100" cy="11308715"/>
            <a:chOff x="5373" y="635"/>
            <a:chExt cx="20104100" cy="11308715"/>
          </a:xfrm>
        </p:grpSpPr>
        <p:sp>
          <p:nvSpPr>
            <p:cNvPr id="2" name="object 2">
              <a:extLst>
                <a:ext uri="{FF2B5EF4-FFF2-40B4-BE49-F238E27FC236}">
                  <a16:creationId xmlns:a16="http://schemas.microsoft.com/office/drawing/2014/main" id="{6CC02919-1B54-BD57-A9A3-53B1EB9A0CE7}"/>
                </a:ext>
              </a:extLst>
            </p:cNvPr>
            <p:cNvSpPr>
              <a:spLocks/>
            </p:cNvSpPr>
            <p:nvPr/>
          </p:nvSpPr>
          <p:spPr>
            <a:xfrm>
              <a:off x="5373" y="63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8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57BA03B1-CAB4-EA48-3270-F439727F873D}"/>
                </a:ext>
              </a:extLst>
            </p:cNvPr>
            <p:cNvSpPr>
              <a:spLocks/>
            </p:cNvSpPr>
            <p:nvPr/>
          </p:nvSpPr>
          <p:spPr>
            <a:xfrm>
              <a:off x="12355845" y="1543391"/>
              <a:ext cx="7748270" cy="9765665"/>
            </a:xfrm>
            <a:custGeom>
              <a:avLst/>
              <a:gdLst/>
              <a:ahLst/>
              <a:cxnLst/>
              <a:rect l="l" t="t" r="r" b="b"/>
              <a:pathLst>
                <a:path w="7748269" h="9765665">
                  <a:moveTo>
                    <a:pt x="7748254" y="0"/>
                  </a:moveTo>
                  <a:lnTo>
                    <a:pt x="2655727" y="909896"/>
                  </a:lnTo>
                  <a:lnTo>
                    <a:pt x="2655727" y="5192660"/>
                  </a:lnTo>
                  <a:lnTo>
                    <a:pt x="578019" y="5818061"/>
                  </a:lnTo>
                  <a:lnTo>
                    <a:pt x="529465" y="5830885"/>
                  </a:lnTo>
                  <a:lnTo>
                    <a:pt x="482031" y="5845619"/>
                  </a:lnTo>
                  <a:lnTo>
                    <a:pt x="435875" y="5862236"/>
                  </a:lnTo>
                  <a:lnTo>
                    <a:pt x="391154" y="5880711"/>
                  </a:lnTo>
                  <a:lnTo>
                    <a:pt x="348027" y="5901016"/>
                  </a:lnTo>
                  <a:lnTo>
                    <a:pt x="306653" y="5923127"/>
                  </a:lnTo>
                  <a:lnTo>
                    <a:pt x="267188" y="5947017"/>
                  </a:lnTo>
                  <a:lnTo>
                    <a:pt x="229793" y="5972659"/>
                  </a:lnTo>
                  <a:lnTo>
                    <a:pt x="194624" y="6000027"/>
                  </a:lnTo>
                  <a:lnTo>
                    <a:pt x="161841" y="6029095"/>
                  </a:lnTo>
                  <a:lnTo>
                    <a:pt x="131601" y="6059838"/>
                  </a:lnTo>
                  <a:lnTo>
                    <a:pt x="104062" y="6092228"/>
                  </a:lnTo>
                  <a:lnTo>
                    <a:pt x="79384" y="6126239"/>
                  </a:lnTo>
                  <a:lnTo>
                    <a:pt x="57723" y="6161846"/>
                  </a:lnTo>
                  <a:lnTo>
                    <a:pt x="39239" y="6199022"/>
                  </a:lnTo>
                  <a:lnTo>
                    <a:pt x="24089" y="6237741"/>
                  </a:lnTo>
                  <a:lnTo>
                    <a:pt x="12432" y="6277976"/>
                  </a:lnTo>
                  <a:lnTo>
                    <a:pt x="4426" y="6319702"/>
                  </a:lnTo>
                  <a:lnTo>
                    <a:pt x="229" y="6362892"/>
                  </a:lnTo>
                  <a:lnTo>
                    <a:pt x="0" y="6407520"/>
                  </a:lnTo>
                  <a:lnTo>
                    <a:pt x="3896" y="6453559"/>
                  </a:lnTo>
                  <a:lnTo>
                    <a:pt x="12076" y="6500985"/>
                  </a:lnTo>
                  <a:lnTo>
                    <a:pt x="21792" y="6545357"/>
                  </a:lnTo>
                  <a:lnTo>
                    <a:pt x="31809" y="6589751"/>
                  </a:lnTo>
                  <a:lnTo>
                    <a:pt x="42124" y="6634163"/>
                  </a:lnTo>
                  <a:lnTo>
                    <a:pt x="52736" y="6678592"/>
                  </a:lnTo>
                  <a:lnTo>
                    <a:pt x="63645" y="6723035"/>
                  </a:lnTo>
                  <a:lnTo>
                    <a:pt x="74849" y="6767490"/>
                  </a:lnTo>
                  <a:lnTo>
                    <a:pt x="86348" y="6811954"/>
                  </a:lnTo>
                  <a:lnTo>
                    <a:pt x="98139" y="6856424"/>
                  </a:lnTo>
                  <a:lnTo>
                    <a:pt x="110222" y="6900899"/>
                  </a:lnTo>
                  <a:lnTo>
                    <a:pt x="122596" y="6945375"/>
                  </a:lnTo>
                  <a:lnTo>
                    <a:pt x="135260" y="6989851"/>
                  </a:lnTo>
                  <a:lnTo>
                    <a:pt x="148212" y="7034323"/>
                  </a:lnTo>
                  <a:lnTo>
                    <a:pt x="161451" y="7078790"/>
                  </a:lnTo>
                  <a:lnTo>
                    <a:pt x="174977" y="7123248"/>
                  </a:lnTo>
                  <a:lnTo>
                    <a:pt x="188787" y="7167696"/>
                  </a:lnTo>
                  <a:lnTo>
                    <a:pt x="202882" y="7212131"/>
                  </a:lnTo>
                  <a:lnTo>
                    <a:pt x="217259" y="7256551"/>
                  </a:lnTo>
                  <a:lnTo>
                    <a:pt x="231918" y="7300953"/>
                  </a:lnTo>
                  <a:lnTo>
                    <a:pt x="246858" y="7345334"/>
                  </a:lnTo>
                  <a:lnTo>
                    <a:pt x="262077" y="7389692"/>
                  </a:lnTo>
                  <a:lnTo>
                    <a:pt x="277574" y="7434025"/>
                  </a:lnTo>
                  <a:lnTo>
                    <a:pt x="293349" y="7478331"/>
                  </a:lnTo>
                  <a:lnTo>
                    <a:pt x="309399" y="7522606"/>
                  </a:lnTo>
                  <a:lnTo>
                    <a:pt x="325725" y="7566848"/>
                  </a:lnTo>
                  <a:lnTo>
                    <a:pt x="342324" y="7611056"/>
                  </a:lnTo>
                  <a:lnTo>
                    <a:pt x="359196" y="7655225"/>
                  </a:lnTo>
                  <a:lnTo>
                    <a:pt x="376339" y="7699355"/>
                  </a:lnTo>
                  <a:lnTo>
                    <a:pt x="393753" y="7743442"/>
                  </a:lnTo>
                  <a:lnTo>
                    <a:pt x="411436" y="7787485"/>
                  </a:lnTo>
                  <a:lnTo>
                    <a:pt x="429387" y="7831480"/>
                  </a:lnTo>
                  <a:lnTo>
                    <a:pt x="447605" y="7875425"/>
                  </a:lnTo>
                  <a:lnTo>
                    <a:pt x="466088" y="7919318"/>
                  </a:lnTo>
                  <a:lnTo>
                    <a:pt x="484837" y="7963155"/>
                  </a:lnTo>
                  <a:lnTo>
                    <a:pt x="503849" y="8006936"/>
                  </a:lnTo>
                  <a:lnTo>
                    <a:pt x="523123" y="8050657"/>
                  </a:lnTo>
                  <a:lnTo>
                    <a:pt x="542659" y="8094316"/>
                  </a:lnTo>
                  <a:lnTo>
                    <a:pt x="562455" y="8137910"/>
                  </a:lnTo>
                  <a:lnTo>
                    <a:pt x="582510" y="8181438"/>
                  </a:lnTo>
                  <a:lnTo>
                    <a:pt x="602823" y="8224896"/>
                  </a:lnTo>
                  <a:lnTo>
                    <a:pt x="623393" y="8268281"/>
                  </a:lnTo>
                  <a:lnTo>
                    <a:pt x="644218" y="8311593"/>
                  </a:lnTo>
                  <a:lnTo>
                    <a:pt x="665298" y="8354827"/>
                  </a:lnTo>
                  <a:lnTo>
                    <a:pt x="686631" y="8397982"/>
                  </a:lnTo>
                  <a:lnTo>
                    <a:pt x="708217" y="8441056"/>
                  </a:lnTo>
                  <a:lnTo>
                    <a:pt x="730054" y="8484045"/>
                  </a:lnTo>
                  <a:lnTo>
                    <a:pt x="752140" y="8526947"/>
                  </a:lnTo>
                  <a:lnTo>
                    <a:pt x="774476" y="8569760"/>
                  </a:lnTo>
                  <a:lnTo>
                    <a:pt x="797059" y="8612482"/>
                  </a:lnTo>
                  <a:lnTo>
                    <a:pt x="819889" y="8655110"/>
                  </a:lnTo>
                  <a:lnTo>
                    <a:pt x="842964" y="8697641"/>
                  </a:lnTo>
                  <a:lnTo>
                    <a:pt x="866284" y="8740073"/>
                  </a:lnTo>
                  <a:lnTo>
                    <a:pt x="889846" y="8782403"/>
                  </a:lnTo>
                  <a:lnTo>
                    <a:pt x="913651" y="8824630"/>
                  </a:lnTo>
                  <a:lnTo>
                    <a:pt x="937697" y="8866750"/>
                  </a:lnTo>
                  <a:lnTo>
                    <a:pt x="961983" y="8908762"/>
                  </a:lnTo>
                  <a:lnTo>
                    <a:pt x="986507" y="8950662"/>
                  </a:lnTo>
                  <a:lnTo>
                    <a:pt x="1011269" y="8992448"/>
                  </a:lnTo>
                  <a:lnTo>
                    <a:pt x="1036267" y="9034119"/>
                  </a:lnTo>
                  <a:lnTo>
                    <a:pt x="1061500" y="9075671"/>
                  </a:lnTo>
                  <a:lnTo>
                    <a:pt x="1086968" y="9117101"/>
                  </a:lnTo>
                  <a:lnTo>
                    <a:pt x="1112669" y="9158408"/>
                  </a:lnTo>
                  <a:lnTo>
                    <a:pt x="1138601" y="9199589"/>
                  </a:lnTo>
                  <a:lnTo>
                    <a:pt x="1164764" y="9240642"/>
                  </a:lnTo>
                  <a:lnTo>
                    <a:pt x="1191157" y="9281564"/>
                  </a:lnTo>
                  <a:lnTo>
                    <a:pt x="1217779" y="9322352"/>
                  </a:lnTo>
                  <a:lnTo>
                    <a:pt x="1244627" y="9363004"/>
                  </a:lnTo>
                  <a:lnTo>
                    <a:pt x="1271702" y="9403519"/>
                  </a:lnTo>
                  <a:lnTo>
                    <a:pt x="1299002" y="9443892"/>
                  </a:lnTo>
                  <a:lnTo>
                    <a:pt x="1326526" y="9484122"/>
                  </a:lnTo>
                  <a:lnTo>
                    <a:pt x="1354273" y="9524207"/>
                  </a:lnTo>
                  <a:lnTo>
                    <a:pt x="1382241" y="9564143"/>
                  </a:lnTo>
                  <a:lnTo>
                    <a:pt x="1410430" y="9603929"/>
                  </a:lnTo>
                  <a:lnTo>
                    <a:pt x="1438839" y="9643562"/>
                  </a:lnTo>
                  <a:lnTo>
                    <a:pt x="1467466" y="9683039"/>
                  </a:lnTo>
                  <a:lnTo>
                    <a:pt x="1496310" y="9722359"/>
                  </a:lnTo>
                  <a:lnTo>
                    <a:pt x="1525369" y="9761518"/>
                  </a:lnTo>
                  <a:lnTo>
                    <a:pt x="1528107" y="9765164"/>
                  </a:lnTo>
                  <a:lnTo>
                    <a:pt x="7748254" y="9765164"/>
                  </a:lnTo>
                  <a:lnTo>
                    <a:pt x="7748254" y="0"/>
                  </a:lnTo>
                  <a:close/>
                </a:path>
              </a:pathLst>
            </a:custGeom>
            <a:solidFill>
              <a:srgbClr val="DB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>
            <a:extLst>
              <a:ext uri="{FF2B5EF4-FFF2-40B4-BE49-F238E27FC236}">
                <a16:creationId xmlns:a16="http://schemas.microsoft.com/office/drawing/2014/main" id="{6787CBD4-C386-5FB0-03C0-48908857D6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4380" y="408968"/>
            <a:ext cx="17374869" cy="1245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/>
              <a:t>Prise en charge étiologique : antiviraux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A84901FF-06FB-BFF2-0B55-8BCD1C487FD4}"/>
              </a:ext>
            </a:extLst>
          </p:cNvPr>
          <p:cNvSpPr/>
          <p:nvPr/>
        </p:nvSpPr>
        <p:spPr>
          <a:xfrm>
            <a:off x="793514" y="4055563"/>
            <a:ext cx="5907008" cy="4911197"/>
          </a:xfrm>
          <a:prstGeom prst="roundRect">
            <a:avLst>
              <a:gd name="adj" fmla="val 4682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24223D8-099B-25D3-24C8-C25E48C10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3AA084E-0374-8D6D-6429-E8AA20B3C5D4}"/>
              </a:ext>
            </a:extLst>
          </p:cNvPr>
          <p:cNvSpPr/>
          <p:nvPr/>
        </p:nvSpPr>
        <p:spPr>
          <a:xfrm>
            <a:off x="6889512" y="2326715"/>
            <a:ext cx="6591538" cy="3874966"/>
          </a:xfrm>
          <a:prstGeom prst="roundRect">
            <a:avLst>
              <a:gd name="adj" fmla="val 46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D778EA39-E708-A387-FEF0-0EC2F8287343}"/>
              </a:ext>
            </a:extLst>
          </p:cNvPr>
          <p:cNvSpPr txBox="1"/>
          <p:nvPr/>
        </p:nvSpPr>
        <p:spPr>
          <a:xfrm>
            <a:off x="1302429" y="4679991"/>
            <a:ext cx="4786465" cy="3751668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Nirmatrelvir</a:t>
            </a: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/ritonavir PAXLOVID© :</a:t>
            </a: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Patient symptomatique depuis moins de 5 jours non O2 requérant et à risque de forme grave</a:t>
            </a: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1 blister (2 </a:t>
            </a:r>
            <a:r>
              <a:rPr lang="fr-FR" sz="265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cp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r-FR" sz="265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nirmaltrevir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+ 1 </a:t>
            </a:r>
            <a:r>
              <a:rPr lang="fr-FR" sz="265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cp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ritonavir) x2 / jour pendant 5 jours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43D698A-7982-2B38-CFC0-E62FB7568AB0}"/>
              </a:ext>
            </a:extLst>
          </p:cNvPr>
          <p:cNvSpPr/>
          <p:nvPr/>
        </p:nvSpPr>
        <p:spPr>
          <a:xfrm>
            <a:off x="768114" y="2342590"/>
            <a:ext cx="5962650" cy="1559485"/>
          </a:xfrm>
          <a:prstGeom prst="roundRect">
            <a:avLst>
              <a:gd name="adj" fmla="val 1441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50F849E2-E106-728E-39CA-0508E7AF5FF2}"/>
              </a:ext>
            </a:extLst>
          </p:cNvPr>
          <p:cNvSpPr txBox="1"/>
          <p:nvPr/>
        </p:nvSpPr>
        <p:spPr>
          <a:xfrm>
            <a:off x="1200593" y="2631073"/>
            <a:ext cx="5192471" cy="97911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ctr">
              <a:spcBef>
                <a:spcPts val="235"/>
              </a:spcBef>
              <a:tabLst>
                <a:tab pos="238760" algn="l"/>
              </a:tabLst>
            </a:pPr>
            <a:r>
              <a:rPr lang="fr-FR" sz="300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SARS Cov2</a:t>
            </a:r>
          </a:p>
          <a:p>
            <a:pPr marL="12065" marR="5080" algn="ctr">
              <a:spcBef>
                <a:spcPts val="235"/>
              </a:spcBef>
              <a:tabLst>
                <a:tab pos="238760" algn="l"/>
              </a:tabLst>
            </a:pPr>
            <a:r>
              <a:rPr lang="fr-FR" sz="300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HAS 2023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32EBF71-0F91-A35D-F77A-F74D81B03B84}"/>
              </a:ext>
            </a:extLst>
          </p:cNvPr>
          <p:cNvSpPr/>
          <p:nvPr/>
        </p:nvSpPr>
        <p:spPr>
          <a:xfrm>
            <a:off x="6851650" y="6340475"/>
            <a:ext cx="6591538" cy="3583201"/>
          </a:xfrm>
          <a:prstGeom prst="roundRect">
            <a:avLst>
              <a:gd name="adj" fmla="val 11188"/>
            </a:avLst>
          </a:prstGeom>
          <a:solidFill>
            <a:srgbClr val="F4B8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E0B8FE7A-986F-76B7-DE01-12F5B2CECB6B}"/>
              </a:ext>
            </a:extLst>
          </p:cNvPr>
          <p:cNvSpPr txBox="1"/>
          <p:nvPr/>
        </p:nvSpPr>
        <p:spPr>
          <a:xfrm>
            <a:off x="7385837" y="7544760"/>
            <a:ext cx="5527798" cy="1594667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50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Adapter à la fonction rénale</a:t>
            </a:r>
          </a:p>
          <a:p>
            <a:pPr marL="354965" marR="5080" indent="-3429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5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Si DFG entre 30 et 60 </a:t>
            </a:r>
            <a:r>
              <a:rPr lang="fr-FR" sz="250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mL</a:t>
            </a:r>
            <a:r>
              <a:rPr lang="fr-FR" sz="25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/min : </a:t>
            </a:r>
            <a:r>
              <a:rPr lang="fr-FR" sz="250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nirmatrelvir</a:t>
            </a:r>
            <a:r>
              <a:rPr lang="fr-FR" sz="25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1 </a:t>
            </a:r>
            <a:r>
              <a:rPr lang="fr-FR" sz="250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cp</a:t>
            </a:r>
            <a:r>
              <a:rPr lang="fr-FR" sz="25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+ ritonavir 1 </a:t>
            </a:r>
            <a:r>
              <a:rPr lang="fr-FR" sz="250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cp</a:t>
            </a:r>
            <a:r>
              <a:rPr lang="fr-FR" sz="25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, toutes les 12 heures pendant 5 jours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394CBB9-04F8-4DF6-38F3-7227A41D45DE}"/>
              </a:ext>
            </a:extLst>
          </p:cNvPr>
          <p:cNvSpPr/>
          <p:nvPr/>
        </p:nvSpPr>
        <p:spPr>
          <a:xfrm>
            <a:off x="13633450" y="2342590"/>
            <a:ext cx="5659596" cy="4158398"/>
          </a:xfrm>
          <a:prstGeom prst="roundRect">
            <a:avLst>
              <a:gd name="adj" fmla="val 5562"/>
            </a:avLst>
          </a:prstGeom>
          <a:solidFill>
            <a:srgbClr val="F4B8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object 7">
            <a:extLst>
              <a:ext uri="{FF2B5EF4-FFF2-40B4-BE49-F238E27FC236}">
                <a16:creationId xmlns:a16="http://schemas.microsoft.com/office/drawing/2014/main" id="{A5C7CB3A-38D6-4AD4-4C27-F83D63BFC5F3}"/>
              </a:ext>
            </a:extLst>
          </p:cNvPr>
          <p:cNvSpPr txBox="1"/>
          <p:nvPr/>
        </p:nvSpPr>
        <p:spPr>
          <a:xfrm>
            <a:off x="14318765" y="2910915"/>
            <a:ext cx="4502472" cy="244105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50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Contre indications</a:t>
            </a:r>
          </a:p>
          <a:p>
            <a:pPr marL="354965" marR="5080" indent="-3429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5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 hépatique </a:t>
            </a:r>
            <a:r>
              <a:rPr lang="fr-FR" sz="250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child</a:t>
            </a:r>
            <a:r>
              <a:rPr lang="fr-FR" sz="25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C, </a:t>
            </a:r>
          </a:p>
          <a:p>
            <a:pPr marL="354965" marR="5080" indent="-3429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5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 rénale sévère (DFG&lt;30 ml/min)</a:t>
            </a:r>
          </a:p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5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=&gt; Discuter Remdesivir IV</a:t>
            </a:r>
          </a:p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endParaRPr lang="fr-FR" sz="2500" b="1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3325341E-3FEF-8951-B684-A5CC9048A5DC}"/>
              </a:ext>
            </a:extLst>
          </p:cNvPr>
          <p:cNvSpPr/>
          <p:nvPr/>
        </p:nvSpPr>
        <p:spPr>
          <a:xfrm>
            <a:off x="17654374" y="5187129"/>
            <a:ext cx="1444949" cy="1090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30608B1-5CE5-BB9E-D38B-2E726E85491D}"/>
              </a:ext>
            </a:extLst>
          </p:cNvPr>
          <p:cNvSpPr txBox="1"/>
          <p:nvPr/>
        </p:nvSpPr>
        <p:spPr>
          <a:xfrm>
            <a:off x="7455341" y="3060079"/>
            <a:ext cx="5702740" cy="255390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65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Indication des corticoïdes :</a:t>
            </a: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Patient </a:t>
            </a:r>
            <a:r>
              <a:rPr lang="fr-FR" sz="265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oxygénorequérant</a:t>
            </a: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uniquement</a:t>
            </a:r>
          </a:p>
          <a:p>
            <a:pPr marL="469265" marR="5080" indent="-4572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Dexaméthasone 6mg/j ou équivalent</a:t>
            </a:r>
          </a:p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                 pendant 10 jours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77D0F38-67E6-DFB8-40A0-81BC15AA5E5A}"/>
              </a:ext>
            </a:extLst>
          </p:cNvPr>
          <p:cNvSpPr/>
          <p:nvPr/>
        </p:nvSpPr>
        <p:spPr>
          <a:xfrm>
            <a:off x="11747500" y="6549248"/>
            <a:ext cx="1444949" cy="1090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 descr="Voir les détails de l’image associée. Right human kidney Cartoon character 21292716 Vector Art at Vecteezy">
            <a:extLst>
              <a:ext uri="{FF2B5EF4-FFF2-40B4-BE49-F238E27FC236}">
                <a16:creationId xmlns:a16="http://schemas.microsoft.com/office/drawing/2014/main" id="{23D8D8ED-BD38-9D42-C450-B4DE960B4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597" y="6548953"/>
            <a:ext cx="488432" cy="92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oie De Dessin Animé Mignon Le Personnage Dorgane Humain Malade Heureux ...">
            <a:extLst>
              <a:ext uri="{FF2B5EF4-FFF2-40B4-BE49-F238E27FC236}">
                <a16:creationId xmlns:a16="http://schemas.microsoft.com/office/drawing/2014/main" id="{15432C28-E4E7-039E-E70A-A49985027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0" r="51745"/>
          <a:stretch>
            <a:fillRect/>
          </a:stretch>
        </p:blipFill>
        <p:spPr bwMode="auto">
          <a:xfrm>
            <a:off x="17968890" y="5248444"/>
            <a:ext cx="852347" cy="102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7B951F9-289C-32C1-41CB-302BAA2EBB48}"/>
              </a:ext>
            </a:extLst>
          </p:cNvPr>
          <p:cNvSpPr/>
          <p:nvPr/>
        </p:nvSpPr>
        <p:spPr>
          <a:xfrm>
            <a:off x="16031761" y="5184030"/>
            <a:ext cx="1444949" cy="1090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4" descr="Danger - Panneau De Signalisation Attention PNG Image | Transparent PNG ...">
            <a:extLst>
              <a:ext uri="{FF2B5EF4-FFF2-40B4-BE49-F238E27FC236}">
                <a16:creationId xmlns:a16="http://schemas.microsoft.com/office/drawing/2014/main" id="{0E9113F8-B98A-612A-80D6-4956D0D77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892" y="2615474"/>
            <a:ext cx="958149" cy="88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697DB188-EF47-8511-E3AC-C73356F36F04}"/>
              </a:ext>
            </a:extLst>
          </p:cNvPr>
          <p:cNvSpPr/>
          <p:nvPr/>
        </p:nvSpPr>
        <p:spPr>
          <a:xfrm>
            <a:off x="13633450" y="6645275"/>
            <a:ext cx="5659596" cy="3921685"/>
          </a:xfrm>
          <a:prstGeom prst="roundRect">
            <a:avLst>
              <a:gd name="adj" fmla="val 5562"/>
            </a:avLst>
          </a:prstGeom>
          <a:solidFill>
            <a:srgbClr val="0881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1EADAA8A-8585-713B-054B-73879C28EAB1}"/>
              </a:ext>
            </a:extLst>
          </p:cNvPr>
          <p:cNvSpPr txBox="1"/>
          <p:nvPr/>
        </p:nvSpPr>
        <p:spPr>
          <a:xfrm>
            <a:off x="14003220" y="7251701"/>
            <a:ext cx="4818017" cy="2774477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l">
              <a:spcBef>
                <a:spcPts val="235"/>
              </a:spcBef>
              <a:tabLst>
                <a:tab pos="238760" algn="l"/>
              </a:tabLst>
            </a:pPr>
            <a:r>
              <a:rPr lang="fr-FR" sz="25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Interactions médicamenteuses+++ </a:t>
            </a:r>
            <a:r>
              <a:rPr lang="fr-FR" sz="2500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(amiodarone, statines, </a:t>
            </a:r>
            <a:r>
              <a:rPr lang="fr-FR" sz="2500" dirty="0" err="1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alfuzosine</a:t>
            </a:r>
            <a:r>
              <a:rPr lang="fr-FR" sz="2500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, colchicine, BZD, anticoagulant…)</a:t>
            </a:r>
          </a:p>
          <a:p>
            <a:pPr marL="354965" marR="5080" indent="-3429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500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https://</a:t>
            </a:r>
            <a:r>
              <a:rPr lang="fr-FR" sz="2500" dirty="0" err="1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sfpt-fr.org</a:t>
            </a:r>
            <a:r>
              <a:rPr lang="fr-FR" sz="2500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/</a:t>
            </a:r>
            <a:r>
              <a:rPr lang="fr-FR" sz="2500" dirty="0" err="1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recospaxlovid</a:t>
            </a:r>
            <a:r>
              <a:rPr lang="fr-FR" sz="2500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 marL="354965" marR="5080" indent="-342900" algn="l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2500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Liverpool COVID-19 Interactions (covid19-druginteractions.org) </a:t>
            </a:r>
            <a:endParaRPr lang="fr-FR" sz="2500" b="1" dirty="0">
              <a:solidFill>
                <a:schemeClr val="bg1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83BA697-0323-AE07-D216-535C932403EC}"/>
              </a:ext>
            </a:extLst>
          </p:cNvPr>
          <p:cNvSpPr/>
          <p:nvPr/>
        </p:nvSpPr>
        <p:spPr>
          <a:xfrm>
            <a:off x="17667210" y="6782106"/>
            <a:ext cx="1444949" cy="1090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Picture 6" descr="Voir les détails de l’image associée. Achtung Medikamentenmissbrauch Stock Illustration | Adobe Stock">
            <a:extLst>
              <a:ext uri="{FF2B5EF4-FFF2-40B4-BE49-F238E27FC236}">
                <a16:creationId xmlns:a16="http://schemas.microsoft.com/office/drawing/2014/main" id="{876F0454-7E7A-E5AB-A6C9-A3FFF5992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/>
          <a:stretch>
            <a:fillRect/>
          </a:stretch>
        </p:blipFill>
        <p:spPr bwMode="auto">
          <a:xfrm>
            <a:off x="18028677" y="6842985"/>
            <a:ext cx="888391" cy="93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B77B4D7-1905-2DE7-51CF-0AD1C2872C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149" t="17681" r="16575" b="17392"/>
          <a:stretch/>
        </p:blipFill>
        <p:spPr>
          <a:xfrm>
            <a:off x="12314586" y="2610663"/>
            <a:ext cx="919695" cy="977904"/>
          </a:xfrm>
          <a:prstGeom prst="rect">
            <a:avLst/>
          </a:prstGeom>
        </p:spPr>
      </p:pic>
      <p:pic>
        <p:nvPicPr>
          <p:cNvPr id="30" name="Picture 2" descr="Voir les détails de l’image associée. Right human kidney Cartoon character 21292716 Vector Art at Vecteezy">
            <a:extLst>
              <a:ext uri="{FF2B5EF4-FFF2-40B4-BE49-F238E27FC236}">
                <a16:creationId xmlns:a16="http://schemas.microsoft.com/office/drawing/2014/main" id="{23D8D8ED-BD38-9D42-C450-B4DE960B4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5680" y="5267435"/>
            <a:ext cx="488432" cy="92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3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CC5D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1158</Words>
  <Application>Microsoft Office PowerPoint</Application>
  <PresentationFormat>Personnalisé</PresentationFormat>
  <Paragraphs>198</Paragraphs>
  <Slides>15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Aptos</vt:lpstr>
      <vt:lpstr>Arial</vt:lpstr>
      <vt:lpstr>Calibri</vt:lpstr>
      <vt:lpstr>Office Theme</vt:lpstr>
      <vt:lpstr>Présentation PowerPoint</vt:lpstr>
      <vt:lpstr>Présentation PowerPoint</vt:lpstr>
      <vt:lpstr>Plan</vt:lpstr>
      <vt:lpstr>Prise en charge étiologique : antibiothérapie</vt:lpstr>
      <vt:lpstr>Prise en charge étiologique : antibiothérapie</vt:lpstr>
      <vt:lpstr>Prise en charge étiologique : antibiothérapie</vt:lpstr>
      <vt:lpstr>Prise en charge étiologique : antibiothérapie</vt:lpstr>
      <vt:lpstr>Prise en charge étiologique : antiviraux</vt:lpstr>
      <vt:lpstr>Prise en charge étiologique : antiviraux</vt:lpstr>
      <vt:lpstr>Prise en charge non spécifique</vt:lpstr>
      <vt:lpstr>Présentation PowerPoint</vt:lpstr>
      <vt:lpstr>Prévention : les vaccins</vt:lpstr>
      <vt:lpstr>Présentation PowerPoint</vt:lpstr>
      <vt:lpstr>Présentation PowerPoint</vt:lpstr>
      <vt:lpstr>Merci pour votre attention Si vous avez des questions à propos du programme PAPRICA, vous pouvez contacter la mission nationale PRIMO : bp-primo@chu-nantes.fr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PPT_PAPRIKA</dc:title>
  <dc:creator>Dr FRAISSE Thibaut</dc:creator>
  <cp:lastModifiedBy>willy Boutfol</cp:lastModifiedBy>
  <cp:revision>178</cp:revision>
  <dcterms:created xsi:type="dcterms:W3CDTF">2025-09-23T13:02:57Z</dcterms:created>
  <dcterms:modified xsi:type="dcterms:W3CDTF">2025-10-28T09:26:31Z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2025-09-23T00:00:00Z</vt:filetime>
  </property>
  <property fmtid="{D5CDD505-2E9C-101B-9397-08002B2CF9AE}" pid="3" name="Creator">
    <vt:lpwstr>Adobe Illustrator 29.8 (Macintosh)</vt:lpwstr>
  </property>
  <property fmtid="{D5CDD505-2E9C-101B-9397-08002B2CF9AE}" pid="4" name="LastSaved">
    <vt:filetime>2025-09-23T00:00:00Z</vt:filetime>
  </property>
  <property fmtid="{D5CDD505-2E9C-101B-9397-08002B2CF9AE}" pid="5" name="Producer">
    <vt:lpwstr>Adobe PDF library 17.00</vt:lpwstr>
  </property>
</Properties>
</file>