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95" r:id="rId2"/>
    <p:sldId id="294" r:id="rId3"/>
    <p:sldId id="285" r:id="rId4"/>
    <p:sldId id="257" r:id="rId5"/>
    <p:sldId id="286" r:id="rId6"/>
    <p:sldId id="287" r:id="rId7"/>
    <p:sldId id="288" r:id="rId8"/>
    <p:sldId id="289" r:id="rId9"/>
    <p:sldId id="290" r:id="rId10"/>
    <p:sldId id="291" r:id="rId11"/>
    <p:sldId id="258" r:id="rId12"/>
    <p:sldId id="292" r:id="rId13"/>
    <p:sldId id="293" r:id="rId14"/>
    <p:sldId id="268" r:id="rId15"/>
    <p:sldId id="262" r:id="rId16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562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0EC"/>
    <a:srgbClr val="C6D5F2"/>
    <a:srgbClr val="34508A"/>
    <a:srgbClr val="FFFFFF"/>
    <a:srgbClr val="224180"/>
    <a:srgbClr val="1E3D7D"/>
    <a:srgbClr val="2C5CBF"/>
    <a:srgbClr val="1A5DF5"/>
    <a:srgbClr val="2751A8"/>
    <a:srgbClr val="F4B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17"/>
    <p:restoredTop sz="94582" autoAdjust="0"/>
  </p:normalViewPr>
  <p:slideViewPr>
    <p:cSldViewPr>
      <p:cViewPr varScale="1">
        <p:scale>
          <a:sx n="68" d="100"/>
          <a:sy n="68" d="100"/>
        </p:scale>
        <p:origin x="912" y="90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B2C0-5D8A-944C-8C59-F468ADB26FDC}" type="datetimeFigureOut">
              <a:rPr lang="fr-FR" smtClean="0"/>
              <a:t>28/10/2025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73D2E-3F2D-AB4F-8F1A-5BEDD47535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85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9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70DCC-6992-C691-58AE-0B3E86CCD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CBED2FC-F585-A45C-5DF7-7B119EE8F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DFAC98C-C4AE-CC99-ECCF-67E07ECEF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bilan biologique est souvent indiqué pour identifier des critères de gravité biologiques, une décompensation d’organe, et adapter un éventuel traitement à la fonction rénale du résident.</a:t>
            </a:r>
          </a:p>
          <a:p>
            <a:r>
              <a:rPr lang="fr-FR" dirty="0"/>
              <a:t>La CRP peut être une aide au diagnostic d’infection devant des signes peu spécifiques, mais elle ne permet pas de différencier une infection virale d’une infection bactérienne.</a:t>
            </a:r>
          </a:p>
          <a:p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n’y a pas d’indication à demander une procalcitonine ou un ECBC en dehors d’une bronchopathie chronique avec expectoration purulente et ATCD d’isolement de P. </a:t>
            </a: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aeruginosa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860639-8524-9DB8-362B-E11A141B8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98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1B412-3476-C4D0-8487-A229CE0B7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362FFA-9A16-733B-FB0C-E16A20C2D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46B2C98-9A91-9788-AE93-8C93FE902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Idéalement, il faut confirmer une pneumonie par une imagerie si elle est accessible.</a:t>
            </a:r>
          </a:p>
          <a:p>
            <a:r>
              <a:rPr lang="fr-FR" dirty="0"/>
              <a:t>Dans ce cas, le meilleur examen est un scanner thoracique, la radiographie étant souvent de mauvaise qualité par difficultés de mobilisation et d’inspiration profonde du résident.</a:t>
            </a:r>
          </a:p>
          <a:p>
            <a:r>
              <a:rPr lang="fr-FR" dirty="0"/>
              <a:t>L’échographie pleuro pulmonaire est également un très bon examen permettant d’identifier un foyer de condensation pulmonaire ou un épanchement pleural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3BCA28-7BA4-486E-E8D1-79849E6A4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95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infection respiratoire aiguë est définie par l’association d’un signe respiratoire: </a:t>
            </a:r>
          </a:p>
          <a:p>
            <a:r>
              <a:rPr lang="fr-FR" dirty="0"/>
              <a:t>- mal de gorge, rhinite, toux, dyspnée, douleur thoracique, sifflement expiratoire, signes auscultatoires diffus ou en foyer</a:t>
            </a:r>
          </a:p>
          <a:p>
            <a:r>
              <a:rPr lang="fr-FR" dirty="0"/>
              <a:t> et d’un signe général: </a:t>
            </a:r>
          </a:p>
          <a:p>
            <a:pPr marL="171450" indent="-171450">
              <a:buFontTx/>
              <a:buChar char="-"/>
            </a:pPr>
            <a:r>
              <a:rPr lang="fr-FR" dirty="0"/>
              <a:t>fièvre, sueurs, céphalées, arthralgies.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29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Attention: la présentation clinique d’une infection respiratoire aiguë peut être moins évidente chez le sujet âgé.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fièvre peut n’être présente que dans 2 cas sur 3, voire 1 cas sur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 revanche, la tachypnée est plus fréquente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signes peu spécifiques peuvent être au premier plan: confusion/somnolence, anorexie, chute, asthénie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19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est important de bien recueillir les constantes vitales: température, tension artérielle, fréquence cardiaque, saturation, mais aussi bien penser à la fréquence respiratoire, chaque élément pouvant être un signe de gravité amenant éventuellement à une décision d’hospitalisation.</a:t>
            </a:r>
          </a:p>
          <a:p>
            <a:r>
              <a:rPr lang="fr-FR" dirty="0"/>
              <a:t>L’auscultation, même si elle est parfois difficile par manque de mobilisation du résident ou par défaut de respiration profonde à la demande, est essentielle.</a:t>
            </a:r>
          </a:p>
          <a:p>
            <a:r>
              <a:rPr lang="fr-FR" dirty="0"/>
              <a:t>Elle est pathologique (râles, ronchi, crépitants) dans 80% des cas. Cependant, un syndrome de condensation alvéolaire n’est perçu que dans ¼ à 1/3 des cas.</a:t>
            </a:r>
          </a:p>
          <a:p>
            <a:endParaRPr lang="fr-FR" dirty="0"/>
          </a:p>
          <a:p>
            <a:r>
              <a:rPr lang="fr-FR" dirty="0"/>
              <a:t>Il faut dès cette étape s’enquérir des symptômes d’autres résidents en contact, afin de ne pas retarder l’identification d’une épidémie débutante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32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D3399-9239-4A45-3A4B-B652E36F6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4FDE6D-C377-5BFE-B541-52C7DD3AB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C6EB88-C9D8-D461-502A-E637E620F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est important de bien recueillir les constantes vitales: température, tension artérielle, fréquence cardiaque, saturation, mais aussi bien penser à la fréquence respiratoire, chaque élément pouvant être un signe de gravité amenant éventuellement à une décision d’hospitalisation.</a:t>
            </a:r>
          </a:p>
          <a:p>
            <a:r>
              <a:rPr lang="fr-FR" dirty="0"/>
              <a:t>L’auscultation, même si elle est parfois difficile par manque de mobilisation du résident ou par défaut de respiration profonde à la demande, est essentielle.</a:t>
            </a:r>
          </a:p>
          <a:p>
            <a:r>
              <a:rPr lang="fr-FR" dirty="0"/>
              <a:t>Elle est pathologique (râles, ronchi, crépitants) dans 80% des cas. Cependant, un syndrome de condensation alvéolaire n’est perçu que dans ¼ à 1/3 des cas.</a:t>
            </a:r>
          </a:p>
          <a:p>
            <a:endParaRPr lang="fr-FR" dirty="0"/>
          </a:p>
          <a:p>
            <a:r>
              <a:rPr lang="fr-FR" dirty="0"/>
              <a:t>Il faut dès cette étape s’enquérir des symptômes d’autres résidents en contact, afin de ne pas retarder l’identification d’une épidémie débutante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225E46-8DAD-6081-5B2F-F85B87C45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51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EF60C-70CA-7189-5180-8102C9A71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1781584-720E-F607-B09C-9A8C84E8B3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97C8D6-04F3-A2A3-306F-F87548785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L’évaluation initiale doit permettre de repérer des critères de gravité: au moins 1 critère majeur ou au moins 3 critères mineurs</a:t>
            </a:r>
          </a:p>
          <a:p>
            <a:r>
              <a:rPr lang="fr-FR" dirty="0"/>
              <a:t>Mais certains critères nécessitent de la biologie, voire des moyens de soins intensifs, donc inadaptés en ville ou en EHPAD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23F00B-4367-D3CE-C5AA-0EDE011F7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41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2D780-493A-CC52-E949-856038FC7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02154A-1BA5-C8FC-0A50-42A6137CF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4BCF06-5BD3-DC9B-1C94-33DBCEDC0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pratique, le score CRB-65 est le plus adapté  avec des critères cliniques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6B5F40-BF88-058F-8D8E-BD5C5FCD9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58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B9549-B7A5-C86A-FE7F-6C460B196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4F3B0B2-2937-0547-5557-0D35AEB76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92412B-DC32-EA32-BC8E-3189D074A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B6B9D0-B663-1AAE-C4A7-C449F96D1B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0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Selon la saison et la circulation virale au moment des symptômes, un test PCR respiratoire sur écouvillon </a:t>
            </a:r>
            <a:r>
              <a:rPr lang="fr-FR" dirty="0" err="1"/>
              <a:t>naso-pharyngé</a:t>
            </a:r>
            <a:r>
              <a:rPr lang="fr-FR" dirty="0"/>
              <a:t> est indiqué à la recherche de grippe, COVID et/ou VRS.</a:t>
            </a:r>
          </a:p>
          <a:p>
            <a:r>
              <a:rPr lang="fr-FR" dirty="0"/>
              <a:t>Idéalement, on demande un test triplex ou quadruplex mais on peut l’adapter à la circulation virale du moment, que vous trouvez sur le site de l’Institut Pasteur.</a:t>
            </a:r>
          </a:p>
          <a:p>
            <a:r>
              <a:rPr lang="fr-FR" dirty="0"/>
              <a:t>Des précautions gouttelettes seront mises en place en attendant le résultat en cas de suspicion d’infection virale.</a:t>
            </a:r>
          </a:p>
          <a:p>
            <a:endParaRPr lang="fr-FR" dirty="0"/>
          </a:p>
          <a:p>
            <a:r>
              <a:rPr lang="fr-FR" dirty="0"/>
              <a:t>En raison d’une moindre sensibilité, les TROD sont à réserver aux situations où le laboratoire est fermé, comme le week-end. Dans ce cas, seuls les TROD simplex grippe ou COVID ou combiné grippe/COVID sont utilisables, avec une sensibilité &gt;80% pour le COVID mais autour de 50% pour la grippe. Un TROD grippe négatif n’exclut donc pas le diagnostic</a:t>
            </a:r>
          </a:p>
          <a:p>
            <a:endParaRPr lang="fr-FR" dirty="0"/>
          </a:p>
          <a:p>
            <a:r>
              <a:rPr lang="fr-FR" dirty="0"/>
              <a:t>L’antigénurie </a:t>
            </a:r>
            <a:r>
              <a:rPr lang="fr-FR" dirty="0" err="1"/>
              <a:t>legionelle</a:t>
            </a:r>
            <a:r>
              <a:rPr lang="fr-FR" dirty="0"/>
              <a:t> urinaire est à discuter avec le médecin coordonnateur en cas d’échec de traitement initial, avec une pneumonie confirmée et décision de non hospitalisation</a:t>
            </a:r>
          </a:p>
          <a:p>
            <a:endParaRPr lang="fr-FR" dirty="0"/>
          </a:p>
          <a:p>
            <a:r>
              <a:rPr lang="fr-FR" dirty="0"/>
              <a:t>En cas de suspicion de coqueluche, c’est-à-dire de toux supérieure à 7 jours inexpliquée ou de contage identifié, il faut demander la PCR spécifique sur </a:t>
            </a:r>
            <a:r>
              <a:rPr lang="fr-FR" dirty="0" err="1"/>
              <a:t>écouvilllon</a:t>
            </a:r>
            <a:r>
              <a:rPr lang="fr-FR" dirty="0"/>
              <a:t> </a:t>
            </a:r>
            <a:r>
              <a:rPr lang="fr-FR" dirty="0" err="1"/>
              <a:t>naso-pharyngé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73D2E-3F2D-AB4F-8F1A-5BEDD47535E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25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224180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224180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224180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241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405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07845" y="8362790"/>
            <a:ext cx="10487025" cy="2185035"/>
          </a:xfrm>
          <a:custGeom>
            <a:avLst/>
            <a:gdLst/>
            <a:ahLst/>
            <a:cxnLst/>
            <a:rect l="l" t="t" r="r" b="b"/>
            <a:pathLst>
              <a:path w="10487025" h="2185034">
                <a:moveTo>
                  <a:pt x="9394281" y="0"/>
                </a:moveTo>
                <a:lnTo>
                  <a:pt x="1092368" y="0"/>
                </a:lnTo>
                <a:lnTo>
                  <a:pt x="1043901" y="1069"/>
                </a:lnTo>
                <a:lnTo>
                  <a:pt x="995958" y="4248"/>
                </a:lnTo>
                <a:lnTo>
                  <a:pt x="948584" y="9490"/>
                </a:lnTo>
                <a:lnTo>
                  <a:pt x="901824" y="16752"/>
                </a:lnTo>
                <a:lnTo>
                  <a:pt x="855725" y="25986"/>
                </a:lnTo>
                <a:lnTo>
                  <a:pt x="810331" y="37148"/>
                </a:lnTo>
                <a:lnTo>
                  <a:pt x="765688" y="50193"/>
                </a:lnTo>
                <a:lnTo>
                  <a:pt x="721840" y="65075"/>
                </a:lnTo>
                <a:lnTo>
                  <a:pt x="678833" y="81750"/>
                </a:lnTo>
                <a:lnTo>
                  <a:pt x="636713" y="100171"/>
                </a:lnTo>
                <a:lnTo>
                  <a:pt x="595525" y="120294"/>
                </a:lnTo>
                <a:lnTo>
                  <a:pt x="555313" y="142073"/>
                </a:lnTo>
                <a:lnTo>
                  <a:pt x="516124" y="165463"/>
                </a:lnTo>
                <a:lnTo>
                  <a:pt x="478002" y="190418"/>
                </a:lnTo>
                <a:lnTo>
                  <a:pt x="440994" y="216894"/>
                </a:lnTo>
                <a:lnTo>
                  <a:pt x="405143" y="244846"/>
                </a:lnTo>
                <a:lnTo>
                  <a:pt x="370495" y="274226"/>
                </a:lnTo>
                <a:lnTo>
                  <a:pt x="337097" y="304992"/>
                </a:lnTo>
                <a:lnTo>
                  <a:pt x="304992" y="337097"/>
                </a:lnTo>
                <a:lnTo>
                  <a:pt x="274226" y="370495"/>
                </a:lnTo>
                <a:lnTo>
                  <a:pt x="244846" y="405143"/>
                </a:lnTo>
                <a:lnTo>
                  <a:pt x="216894" y="440994"/>
                </a:lnTo>
                <a:lnTo>
                  <a:pt x="190418" y="478002"/>
                </a:lnTo>
                <a:lnTo>
                  <a:pt x="165463" y="516124"/>
                </a:lnTo>
                <a:lnTo>
                  <a:pt x="142073" y="555313"/>
                </a:lnTo>
                <a:lnTo>
                  <a:pt x="120294" y="595525"/>
                </a:lnTo>
                <a:lnTo>
                  <a:pt x="100171" y="636713"/>
                </a:lnTo>
                <a:lnTo>
                  <a:pt x="81750" y="678833"/>
                </a:lnTo>
                <a:lnTo>
                  <a:pt x="65075" y="721840"/>
                </a:lnTo>
                <a:lnTo>
                  <a:pt x="50193" y="765688"/>
                </a:lnTo>
                <a:lnTo>
                  <a:pt x="37148" y="810331"/>
                </a:lnTo>
                <a:lnTo>
                  <a:pt x="25986" y="855725"/>
                </a:lnTo>
                <a:lnTo>
                  <a:pt x="16752" y="901824"/>
                </a:lnTo>
                <a:lnTo>
                  <a:pt x="9490" y="948584"/>
                </a:lnTo>
                <a:lnTo>
                  <a:pt x="4248" y="995958"/>
                </a:lnTo>
                <a:lnTo>
                  <a:pt x="1069" y="1043901"/>
                </a:lnTo>
                <a:lnTo>
                  <a:pt x="0" y="1092368"/>
                </a:lnTo>
                <a:lnTo>
                  <a:pt x="1070" y="1140847"/>
                </a:lnTo>
                <a:lnTo>
                  <a:pt x="4249" y="1188790"/>
                </a:lnTo>
                <a:lnTo>
                  <a:pt x="9492" y="1236163"/>
                </a:lnTo>
                <a:lnTo>
                  <a:pt x="16754" y="1282921"/>
                </a:lnTo>
                <a:lnTo>
                  <a:pt x="25989" y="1329020"/>
                </a:lnTo>
                <a:lnTo>
                  <a:pt x="37151" y="1374413"/>
                </a:lnTo>
                <a:lnTo>
                  <a:pt x="50197" y="1419056"/>
                </a:lnTo>
                <a:lnTo>
                  <a:pt x="65080" y="1462903"/>
                </a:lnTo>
                <a:lnTo>
                  <a:pt x="81754" y="1505909"/>
                </a:lnTo>
                <a:lnTo>
                  <a:pt x="100176" y="1548028"/>
                </a:lnTo>
                <a:lnTo>
                  <a:pt x="120299" y="1589216"/>
                </a:lnTo>
                <a:lnTo>
                  <a:pt x="142078" y="1629427"/>
                </a:lnTo>
                <a:lnTo>
                  <a:pt x="165469" y="1668616"/>
                </a:lnTo>
                <a:lnTo>
                  <a:pt x="190424" y="1706737"/>
                </a:lnTo>
                <a:lnTo>
                  <a:pt x="216901" y="1743746"/>
                </a:lnTo>
                <a:lnTo>
                  <a:pt x="244852" y="1779596"/>
                </a:lnTo>
                <a:lnTo>
                  <a:pt x="274233" y="1814243"/>
                </a:lnTo>
                <a:lnTo>
                  <a:pt x="304999" y="1847642"/>
                </a:lnTo>
                <a:lnTo>
                  <a:pt x="337103" y="1879746"/>
                </a:lnTo>
                <a:lnTo>
                  <a:pt x="370502" y="1910511"/>
                </a:lnTo>
                <a:lnTo>
                  <a:pt x="405149" y="1939892"/>
                </a:lnTo>
                <a:lnTo>
                  <a:pt x="441000" y="1967843"/>
                </a:lnTo>
                <a:lnTo>
                  <a:pt x="478009" y="1994319"/>
                </a:lnTo>
                <a:lnTo>
                  <a:pt x="516130" y="2019274"/>
                </a:lnTo>
                <a:lnTo>
                  <a:pt x="555319" y="2042664"/>
                </a:lnTo>
                <a:lnTo>
                  <a:pt x="595530" y="2064443"/>
                </a:lnTo>
                <a:lnTo>
                  <a:pt x="636718" y="2084566"/>
                </a:lnTo>
                <a:lnTo>
                  <a:pt x="678838" y="2102987"/>
                </a:lnTo>
                <a:lnTo>
                  <a:pt x="721844" y="2119661"/>
                </a:lnTo>
                <a:lnTo>
                  <a:pt x="765692" y="2134544"/>
                </a:lnTo>
                <a:lnTo>
                  <a:pt x="810335" y="2147589"/>
                </a:lnTo>
                <a:lnTo>
                  <a:pt x="855728" y="2158751"/>
                </a:lnTo>
                <a:lnTo>
                  <a:pt x="901827" y="2167985"/>
                </a:lnTo>
                <a:lnTo>
                  <a:pt x="948586" y="2175246"/>
                </a:lnTo>
                <a:lnTo>
                  <a:pt x="995959" y="2180489"/>
                </a:lnTo>
                <a:lnTo>
                  <a:pt x="1043902" y="2183667"/>
                </a:lnTo>
                <a:lnTo>
                  <a:pt x="1092368" y="2184737"/>
                </a:lnTo>
                <a:lnTo>
                  <a:pt x="9394268" y="2184737"/>
                </a:lnTo>
                <a:lnTo>
                  <a:pt x="9442735" y="2183667"/>
                </a:lnTo>
                <a:lnTo>
                  <a:pt x="9490677" y="2180489"/>
                </a:lnTo>
                <a:lnTo>
                  <a:pt x="9538050" y="2175246"/>
                </a:lnTo>
                <a:lnTo>
                  <a:pt x="9584809" y="2167985"/>
                </a:lnTo>
                <a:lnTo>
                  <a:pt x="9630907" y="2158751"/>
                </a:lnTo>
                <a:lnTo>
                  <a:pt x="9676300" y="2147589"/>
                </a:lnTo>
                <a:lnTo>
                  <a:pt x="9720943" y="2134544"/>
                </a:lnTo>
                <a:lnTo>
                  <a:pt x="9764790" y="2119661"/>
                </a:lnTo>
                <a:lnTo>
                  <a:pt x="9807796" y="2102987"/>
                </a:lnTo>
                <a:lnTo>
                  <a:pt x="9849916" y="2084566"/>
                </a:lnTo>
                <a:lnTo>
                  <a:pt x="9891104" y="2064443"/>
                </a:lnTo>
                <a:lnTo>
                  <a:pt x="9931315" y="2042664"/>
                </a:lnTo>
                <a:lnTo>
                  <a:pt x="9970503" y="2019274"/>
                </a:lnTo>
                <a:lnTo>
                  <a:pt x="10008625" y="1994319"/>
                </a:lnTo>
                <a:lnTo>
                  <a:pt x="10045633" y="1967843"/>
                </a:lnTo>
                <a:lnTo>
                  <a:pt x="10081484" y="1939892"/>
                </a:lnTo>
                <a:lnTo>
                  <a:pt x="10116131" y="1910511"/>
                </a:lnTo>
                <a:lnTo>
                  <a:pt x="10149529" y="1879746"/>
                </a:lnTo>
                <a:lnTo>
                  <a:pt x="10181633" y="1847642"/>
                </a:lnTo>
                <a:lnTo>
                  <a:pt x="10212399" y="1814243"/>
                </a:lnTo>
                <a:lnTo>
                  <a:pt x="10241779" y="1779596"/>
                </a:lnTo>
                <a:lnTo>
                  <a:pt x="10269730" y="1743746"/>
                </a:lnTo>
                <a:lnTo>
                  <a:pt x="10296206" y="1706737"/>
                </a:lnTo>
                <a:lnTo>
                  <a:pt x="10321162" y="1668616"/>
                </a:lnTo>
                <a:lnTo>
                  <a:pt x="10344552" y="1629427"/>
                </a:lnTo>
                <a:lnTo>
                  <a:pt x="10366331" y="1589216"/>
                </a:lnTo>
                <a:lnTo>
                  <a:pt x="10386453" y="1548028"/>
                </a:lnTo>
                <a:lnTo>
                  <a:pt x="10404874" y="1505909"/>
                </a:lnTo>
                <a:lnTo>
                  <a:pt x="10421549" y="1462903"/>
                </a:lnTo>
                <a:lnTo>
                  <a:pt x="10436431" y="1419056"/>
                </a:lnTo>
                <a:lnTo>
                  <a:pt x="10449476" y="1374413"/>
                </a:lnTo>
                <a:lnTo>
                  <a:pt x="10460638" y="1329020"/>
                </a:lnTo>
                <a:lnTo>
                  <a:pt x="10469873" y="1282921"/>
                </a:lnTo>
                <a:lnTo>
                  <a:pt x="10477134" y="1236163"/>
                </a:lnTo>
                <a:lnTo>
                  <a:pt x="10482376" y="1188790"/>
                </a:lnTo>
                <a:lnTo>
                  <a:pt x="10485555" y="1140847"/>
                </a:lnTo>
                <a:lnTo>
                  <a:pt x="10486624" y="1092368"/>
                </a:lnTo>
                <a:lnTo>
                  <a:pt x="10485555" y="1043901"/>
                </a:lnTo>
                <a:lnTo>
                  <a:pt x="10482378" y="995958"/>
                </a:lnTo>
                <a:lnTo>
                  <a:pt x="10477136" y="948584"/>
                </a:lnTo>
                <a:lnTo>
                  <a:pt x="10469876" y="901824"/>
                </a:lnTo>
                <a:lnTo>
                  <a:pt x="10460642" y="855725"/>
                </a:lnTo>
                <a:lnTo>
                  <a:pt x="10449481" y="810331"/>
                </a:lnTo>
                <a:lnTo>
                  <a:pt x="10436436" y="765688"/>
                </a:lnTo>
                <a:lnTo>
                  <a:pt x="10421555" y="721840"/>
                </a:lnTo>
                <a:lnTo>
                  <a:pt x="10404881" y="678833"/>
                </a:lnTo>
                <a:lnTo>
                  <a:pt x="10386460" y="636713"/>
                </a:lnTo>
                <a:lnTo>
                  <a:pt x="10366338" y="595525"/>
                </a:lnTo>
                <a:lnTo>
                  <a:pt x="10344559" y="555313"/>
                </a:lnTo>
                <a:lnTo>
                  <a:pt x="10321170" y="516124"/>
                </a:lnTo>
                <a:lnTo>
                  <a:pt x="10296215" y="478002"/>
                </a:lnTo>
                <a:lnTo>
                  <a:pt x="10269739" y="440994"/>
                </a:lnTo>
                <a:lnTo>
                  <a:pt x="10241788" y="405143"/>
                </a:lnTo>
                <a:lnTo>
                  <a:pt x="10212408" y="370495"/>
                </a:lnTo>
                <a:lnTo>
                  <a:pt x="10181642" y="337097"/>
                </a:lnTo>
                <a:lnTo>
                  <a:pt x="10149538" y="304992"/>
                </a:lnTo>
                <a:lnTo>
                  <a:pt x="10116140" y="274226"/>
                </a:lnTo>
                <a:lnTo>
                  <a:pt x="10081493" y="244846"/>
                </a:lnTo>
                <a:lnTo>
                  <a:pt x="10045643" y="216894"/>
                </a:lnTo>
                <a:lnTo>
                  <a:pt x="10008634" y="190418"/>
                </a:lnTo>
                <a:lnTo>
                  <a:pt x="9970513" y="165463"/>
                </a:lnTo>
                <a:lnTo>
                  <a:pt x="9931324" y="142073"/>
                </a:lnTo>
                <a:lnTo>
                  <a:pt x="9891113" y="120294"/>
                </a:lnTo>
                <a:lnTo>
                  <a:pt x="9849926" y="100171"/>
                </a:lnTo>
                <a:lnTo>
                  <a:pt x="9807806" y="81750"/>
                </a:lnTo>
                <a:lnTo>
                  <a:pt x="9764800" y="65075"/>
                </a:lnTo>
                <a:lnTo>
                  <a:pt x="9720953" y="50193"/>
                </a:lnTo>
                <a:lnTo>
                  <a:pt x="9676311" y="37148"/>
                </a:lnTo>
                <a:lnTo>
                  <a:pt x="9630918" y="25986"/>
                </a:lnTo>
                <a:lnTo>
                  <a:pt x="9584820" y="16752"/>
                </a:lnTo>
                <a:lnTo>
                  <a:pt x="9538061" y="9490"/>
                </a:lnTo>
                <a:lnTo>
                  <a:pt x="9490689" y="4248"/>
                </a:lnTo>
                <a:lnTo>
                  <a:pt x="9442747" y="1069"/>
                </a:lnTo>
                <a:lnTo>
                  <a:pt x="93942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6165" y="8534793"/>
            <a:ext cx="3265829" cy="18407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84712" y="8758201"/>
            <a:ext cx="2188528" cy="150143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6569" y="8841021"/>
            <a:ext cx="1416601" cy="14590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224180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3993" y="1407477"/>
            <a:ext cx="3261360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22418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3993" y="4026182"/>
            <a:ext cx="15206344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0" i="0"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hyperlink" Target="https://cpias-occitanie.fr/wp-content/uploads/2024/07/Protocole-Coqueluche-en-ESMS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steur.fr/fr/sante-publique/tous-cnr/virus-infections-respiratoires-dont-grippe-sars-cov-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bp-primo@chu-nantes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8C52F968-0B0F-0735-9AC6-0A7C331BD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"/>
          <a:stretch>
            <a:fillRect/>
          </a:stretch>
        </p:blipFill>
        <p:spPr>
          <a:xfrm>
            <a:off x="20" y="2114"/>
            <a:ext cx="20104080" cy="113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6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1D33FF2-1847-2F36-A4D1-F52B588D9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9007B6D3-C1ED-34AF-37BB-A2B21BD7D548}"/>
              </a:ext>
            </a:extLst>
          </p:cNvPr>
          <p:cNvGrpSpPr/>
          <p:nvPr/>
        </p:nvGrpSpPr>
        <p:grpSpPr>
          <a:xfrm>
            <a:off x="0" y="0"/>
            <a:ext cx="20104115" cy="11309056"/>
            <a:chOff x="0" y="0"/>
            <a:chExt cx="20104115" cy="11309056"/>
          </a:xfrm>
        </p:grpSpPr>
        <p:sp>
          <p:nvSpPr>
            <p:cNvPr id="32" name="object 2">
              <a:extLst>
                <a:ext uri="{FF2B5EF4-FFF2-40B4-BE49-F238E27FC236}">
                  <a16:creationId xmlns:a16="http://schemas.microsoft.com/office/drawing/2014/main" id="{BA2B882C-8CC3-ACB4-E950-E1CD212E9FDD}"/>
                </a:ext>
              </a:extLst>
            </p:cNvPr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DE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">
              <a:extLst>
                <a:ext uri="{FF2B5EF4-FFF2-40B4-BE49-F238E27FC236}">
                  <a16:creationId xmlns:a16="http://schemas.microsoft.com/office/drawing/2014/main" id="{F16E0176-ADAE-013E-7F48-B623FFD1B72C}"/>
                </a:ext>
              </a:extLst>
            </p:cNvPr>
            <p:cNvSpPr/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FCE2B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DE2E3A4-E090-904C-47CE-04BCE5ACD8B0}"/>
              </a:ext>
            </a:extLst>
          </p:cNvPr>
          <p:cNvSpPr/>
          <p:nvPr/>
        </p:nvSpPr>
        <p:spPr>
          <a:xfrm>
            <a:off x="12981788" y="2907536"/>
            <a:ext cx="4462447" cy="3051939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262FCEC-4A9B-BE8A-7669-F44BA6BD1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4380" y="1086055"/>
            <a:ext cx="17374869" cy="886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6805"/>
              </a:lnSpc>
            </a:pPr>
            <a:r>
              <a:rPr lang="fr-FR" dirty="0">
                <a:solidFill>
                  <a:srgbClr val="1E3D7D"/>
                </a:solidFill>
              </a:rPr>
              <a:t>Autres causes de toux &gt; 7 jours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041E7C1-5AB4-42EC-ED72-AA39E9B93F5B}"/>
              </a:ext>
            </a:extLst>
          </p:cNvPr>
          <p:cNvSpPr txBox="1"/>
          <p:nvPr/>
        </p:nvSpPr>
        <p:spPr>
          <a:xfrm>
            <a:off x="13163844" y="4326253"/>
            <a:ext cx="40972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latin typeface="Aptos" panose="020B0004020202020204" pitchFamily="34" charset="0"/>
              </a:rPr>
              <a:t>Rappel vaccinal </a:t>
            </a:r>
            <a:br>
              <a:rPr lang="fr-FR" sz="3200" b="1" dirty="0">
                <a:solidFill>
                  <a:srgbClr val="C00000"/>
                </a:solidFill>
                <a:latin typeface="Aptos" panose="020B0004020202020204" pitchFamily="34" charset="0"/>
              </a:rPr>
            </a:br>
            <a:r>
              <a:rPr lang="fr-FR" sz="3200" b="1" dirty="0">
                <a:solidFill>
                  <a:srgbClr val="C00000"/>
                </a:solidFill>
                <a:latin typeface="Aptos" panose="020B0004020202020204" pitchFamily="34" charset="0"/>
              </a:rPr>
              <a:t>des soignants</a:t>
            </a:r>
            <a:endParaRPr lang="fr-FR" b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37B643C-DDD4-73F9-809F-2A4D77500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80F8130-4B3C-F969-4595-6A9403856771}"/>
              </a:ext>
            </a:extLst>
          </p:cNvPr>
          <p:cNvSpPr/>
          <p:nvPr/>
        </p:nvSpPr>
        <p:spPr>
          <a:xfrm>
            <a:off x="2189569" y="2906490"/>
            <a:ext cx="10253747" cy="6405785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CAB848-58C7-6CF0-39D1-947DF1BE013C}"/>
              </a:ext>
            </a:extLst>
          </p:cNvPr>
          <p:cNvSpPr txBox="1"/>
          <p:nvPr/>
        </p:nvSpPr>
        <p:spPr>
          <a:xfrm>
            <a:off x="3098914" y="3908779"/>
            <a:ext cx="87184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1E3D7D"/>
                </a:solidFill>
                <a:latin typeface="Aptos" panose="020B0004020202020204" pitchFamily="34" charset="0"/>
              </a:rPr>
              <a:t>Coqueluche</a:t>
            </a: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: il faut y penser!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Protocole du </a:t>
            </a:r>
            <a:r>
              <a:rPr lang="fr-FR" sz="2800" dirty="0" err="1">
                <a:solidFill>
                  <a:srgbClr val="1E3D7D"/>
                </a:solidFill>
                <a:latin typeface="Aptos" panose="020B0004020202020204" pitchFamily="34" charset="0"/>
              </a:rPr>
              <a:t>Cpias</a:t>
            </a: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 / </a:t>
            </a:r>
            <a:r>
              <a:rPr lang="fr-FR" sz="2800" dirty="0" err="1">
                <a:solidFill>
                  <a:srgbClr val="1E3D7D"/>
                </a:solidFill>
                <a:latin typeface="Aptos" panose="020B0004020202020204" pitchFamily="34" charset="0"/>
              </a:rPr>
              <a:t>CRAtb</a:t>
            </a: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 Occitanie : </a:t>
            </a:r>
            <a:r>
              <a:rPr lang="fr-FR" sz="2800" i="1" u="sng" dirty="0">
                <a:solidFill>
                  <a:srgbClr val="2C5CBF"/>
                </a:solidFill>
                <a:latin typeface="Aptos" panose="020B0004020202020204" pitchFamily="34" charset="0"/>
                <a:hlinkClick r:id="rId4"/>
              </a:rPr>
              <a:t>https://</a:t>
            </a:r>
            <a:r>
              <a:rPr lang="fr-FR" sz="2800" i="1" u="sng" dirty="0" err="1">
                <a:solidFill>
                  <a:srgbClr val="2C5CBF"/>
                </a:solidFill>
                <a:latin typeface="Aptos" panose="020B0004020202020204" pitchFamily="34" charset="0"/>
                <a:hlinkClick r:id="rId4"/>
              </a:rPr>
              <a:t>cpias-occitanie.fr</a:t>
            </a:r>
            <a:r>
              <a:rPr lang="fr-FR" sz="2800" i="1" u="sng" dirty="0">
                <a:solidFill>
                  <a:srgbClr val="2C5CBF"/>
                </a:solidFill>
                <a:latin typeface="Aptos" panose="020B0004020202020204" pitchFamily="34" charset="0"/>
                <a:hlinkClick r:id="rId4"/>
              </a:rPr>
              <a:t>/</a:t>
            </a:r>
            <a:r>
              <a:rPr lang="fr-FR" sz="2800" i="1" u="sng" dirty="0" err="1">
                <a:solidFill>
                  <a:srgbClr val="2C5CBF"/>
                </a:solidFill>
                <a:latin typeface="Aptos" panose="020B0004020202020204" pitchFamily="34" charset="0"/>
                <a:hlinkClick r:id="rId4"/>
              </a:rPr>
              <a:t>wp</a:t>
            </a:r>
            <a:r>
              <a:rPr lang="fr-FR" sz="2800" i="1" u="sng" dirty="0">
                <a:solidFill>
                  <a:srgbClr val="2C5CBF"/>
                </a:solidFill>
                <a:latin typeface="Aptos" panose="020B0004020202020204" pitchFamily="34" charset="0"/>
                <a:hlinkClick r:id="rId4"/>
              </a:rPr>
              <a:t>-content/</a:t>
            </a:r>
            <a:r>
              <a:rPr lang="fr-FR" sz="2800" i="1" u="sng" dirty="0" err="1">
                <a:solidFill>
                  <a:srgbClr val="2C5CBF"/>
                </a:solidFill>
                <a:latin typeface="Aptos" panose="020B0004020202020204" pitchFamily="34" charset="0"/>
                <a:hlinkClick r:id="rId4"/>
              </a:rPr>
              <a:t>uploads</a:t>
            </a:r>
            <a:r>
              <a:rPr lang="fr-FR" sz="2800" i="1" u="sng" dirty="0">
                <a:solidFill>
                  <a:srgbClr val="2C5CBF"/>
                </a:solidFill>
                <a:latin typeface="Aptos" panose="020B0004020202020204" pitchFamily="34" charset="0"/>
                <a:hlinkClick r:id="rId4"/>
              </a:rPr>
              <a:t>/2024/07/Protocole-Coqueluche-en-</a:t>
            </a:r>
            <a:r>
              <a:rPr lang="fr-FR" sz="2800" i="1" u="sng" dirty="0" err="1">
                <a:solidFill>
                  <a:srgbClr val="2C5CBF"/>
                </a:solidFill>
                <a:latin typeface="Aptos" panose="020B0004020202020204" pitchFamily="34" charset="0"/>
                <a:hlinkClick r:id="rId4"/>
              </a:rPr>
              <a:t>ESMS.pdf</a:t>
            </a:r>
            <a:r>
              <a:rPr lang="fr-FR" sz="2800" i="1" u="sng" dirty="0">
                <a:solidFill>
                  <a:srgbClr val="2C5CBF"/>
                </a:solidFill>
                <a:latin typeface="Aptos" panose="020B0004020202020204" pitchFamily="34" charset="0"/>
                <a:hlinkClick r:id="rId4"/>
              </a:rPr>
              <a:t> </a:t>
            </a:r>
            <a:endParaRPr lang="fr-FR" sz="2800" i="1" u="sng" dirty="0">
              <a:solidFill>
                <a:srgbClr val="2C5CBF"/>
              </a:solidFill>
              <a:latin typeface="Aptos" panose="020B0004020202020204" pitchFamily="34" charset="0"/>
            </a:endParaRPr>
          </a:p>
          <a:p>
            <a:endParaRPr lang="fr-FR" sz="2800" dirty="0">
              <a:solidFill>
                <a:srgbClr val="1E3D7D"/>
              </a:solidFill>
              <a:latin typeface="Aptos" panose="020B0004020202020204" pitchFamily="34" charset="0"/>
            </a:endParaRPr>
          </a:p>
          <a:p>
            <a:r>
              <a:rPr lang="fr-FR" sz="2800" b="1" dirty="0">
                <a:solidFill>
                  <a:srgbClr val="1E3D7D"/>
                </a:solidFill>
                <a:latin typeface="Aptos" panose="020B0004020202020204" pitchFamily="34" charset="0"/>
              </a:rPr>
              <a:t>Médicamenteux</a:t>
            </a: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 (IEC)</a:t>
            </a:r>
          </a:p>
          <a:p>
            <a:r>
              <a:rPr lang="fr-FR" sz="2800" b="1" dirty="0">
                <a:solidFill>
                  <a:srgbClr val="1E3D7D"/>
                </a:solidFill>
                <a:latin typeface="Aptos" panose="020B0004020202020204" pitchFamily="34" charset="0"/>
              </a:rPr>
              <a:t>Asthme</a:t>
            </a: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, </a:t>
            </a:r>
            <a:r>
              <a:rPr lang="fr-FR" sz="2800" b="1" dirty="0">
                <a:solidFill>
                  <a:srgbClr val="1E3D7D"/>
                </a:solidFill>
                <a:latin typeface="Aptos" panose="020B0004020202020204" pitchFamily="34" charset="0"/>
              </a:rPr>
              <a:t>BPCO</a:t>
            </a: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 hors décompensation</a:t>
            </a:r>
          </a:p>
          <a:p>
            <a:r>
              <a:rPr lang="fr-FR" sz="2800" b="1" dirty="0">
                <a:solidFill>
                  <a:srgbClr val="1E3D7D"/>
                </a:solidFill>
                <a:latin typeface="Aptos" panose="020B0004020202020204" pitchFamily="34" charset="0"/>
              </a:rPr>
              <a:t>Troubles de déglutition</a:t>
            </a:r>
          </a:p>
          <a:p>
            <a:r>
              <a:rPr lang="fr-FR" sz="2800" b="1" dirty="0">
                <a:solidFill>
                  <a:srgbClr val="1E3D7D"/>
                </a:solidFill>
                <a:latin typeface="Aptos" panose="020B0004020202020204" pitchFamily="34" charset="0"/>
              </a:rPr>
              <a:t>Reflux </a:t>
            </a:r>
            <a:r>
              <a:rPr lang="fr-FR" sz="2800" b="1" dirty="0" err="1">
                <a:solidFill>
                  <a:srgbClr val="1E3D7D"/>
                </a:solidFill>
                <a:latin typeface="Aptos" panose="020B0004020202020204" pitchFamily="34" charset="0"/>
              </a:rPr>
              <a:t>gastro-oesophagien</a:t>
            </a:r>
            <a:endParaRPr lang="fr-FR" sz="2800" b="1" dirty="0">
              <a:solidFill>
                <a:srgbClr val="1E3D7D"/>
              </a:solidFill>
              <a:latin typeface="Aptos" panose="020B0004020202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2C3A9BC-7E2B-5BEC-A994-1C420DF71905}"/>
              </a:ext>
            </a:extLst>
          </p:cNvPr>
          <p:cNvGrpSpPr/>
          <p:nvPr/>
        </p:nvGrpSpPr>
        <p:grpSpPr>
          <a:xfrm>
            <a:off x="14319250" y="2298281"/>
            <a:ext cx="1786396" cy="1786396"/>
            <a:chOff x="5292725" y="2594402"/>
            <a:chExt cx="1219200" cy="1219200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D01ACE2D-7D83-463F-FB4A-3E70E9F3CEB0}"/>
                </a:ext>
              </a:extLst>
            </p:cNvPr>
            <p:cNvSpPr/>
            <p:nvPr/>
          </p:nvSpPr>
          <p:spPr>
            <a:xfrm>
              <a:off x="5292725" y="2594402"/>
              <a:ext cx="1219200" cy="121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A3A191C-99D2-E21F-5D16-297A85A0A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3854" y="2819401"/>
              <a:ext cx="776941" cy="66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99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31855" y="635"/>
            <a:ext cx="9172246" cy="11308715"/>
          </a:xfrm>
          <a:custGeom>
            <a:avLst/>
            <a:gdLst/>
            <a:ahLst/>
            <a:cxnLst/>
            <a:rect l="l" t="t" r="r" b="b"/>
            <a:pathLst>
              <a:path w="10140315" h="11308715">
                <a:moveTo>
                  <a:pt x="10139716" y="0"/>
                </a:moveTo>
                <a:lnTo>
                  <a:pt x="0" y="0"/>
                </a:lnTo>
                <a:lnTo>
                  <a:pt x="0" y="11308556"/>
                </a:lnTo>
                <a:lnTo>
                  <a:pt x="10139716" y="11308556"/>
                </a:lnTo>
                <a:lnTo>
                  <a:pt x="10139716" y="0"/>
                </a:lnTo>
                <a:close/>
              </a:path>
            </a:pathLst>
          </a:custGeom>
          <a:solidFill>
            <a:srgbClr val="1E3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405A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3992" y="1360432"/>
            <a:ext cx="7561257" cy="941796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 marR="5080">
              <a:lnSpc>
                <a:spcPts val="5940"/>
              </a:lnSpc>
              <a:spcBef>
                <a:spcPts val="1285"/>
              </a:spcBef>
            </a:pPr>
            <a:r>
              <a:rPr lang="fr-FR" dirty="0"/>
              <a:t>Diagnostic biologique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3993" y="3012096"/>
            <a:ext cx="8170857" cy="61600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lvl="3">
              <a:spcBef>
                <a:spcPts val="235"/>
              </a:spcBef>
              <a:tabLst>
                <a:tab pos="238760" algn="l"/>
              </a:tabLst>
            </a:pPr>
            <a:r>
              <a:rPr lang="fr-FR" sz="3000" dirty="0">
                <a:solidFill>
                  <a:srgbClr val="C0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PCR sur écouvillon </a:t>
            </a:r>
            <a:r>
              <a:rPr lang="fr-FR" sz="3000" dirty="0" err="1">
                <a:solidFill>
                  <a:srgbClr val="C0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naso-pharyngé</a:t>
            </a:r>
            <a:r>
              <a:rPr lang="fr-FR" sz="3000" dirty="0">
                <a:solidFill>
                  <a:srgbClr val="C0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r-FR" sz="30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= la règle pour 1 ou plusieurs virus</a:t>
            </a:r>
          </a:p>
          <a:p>
            <a:pPr marL="469265" marR="5080" lvl="7" indent="-457200">
              <a:spcBef>
                <a:spcPts val="235"/>
              </a:spcBef>
              <a:buSzPct val="92000"/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30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Triplex/quadruplex de préférence: grippe A et B/COVID/VRS</a:t>
            </a:r>
          </a:p>
          <a:p>
            <a:pPr marL="469265" marR="5080" lvl="3" indent="-457200">
              <a:spcBef>
                <a:spcPts val="235"/>
              </a:spcBef>
              <a:buSzPct val="92000"/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fr-FR" sz="30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Selon contexte épidémique: </a:t>
            </a:r>
            <a:r>
              <a:rPr lang="fr-FR" sz="3000" i="1" u="sng" dirty="0">
                <a:solidFill>
                  <a:srgbClr val="2C5CBF"/>
                </a:solidFill>
                <a:latin typeface="Aptos" panose="020B000402020202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fr-FR" sz="3000" i="1" u="sng" dirty="0" err="1">
                <a:solidFill>
                  <a:srgbClr val="2C5CBF"/>
                </a:solidFill>
                <a:latin typeface="Aptos" panose="020B0004020202020204" pitchFamily="34" charset="0"/>
                <a:cs typeface="Calibri" panose="020F0502020204030204" pitchFamily="34" charset="0"/>
                <a:hlinkClick r:id="rId3"/>
              </a:rPr>
              <a:t>www.pasteur.fr</a:t>
            </a:r>
            <a:r>
              <a:rPr lang="fr-FR" sz="3000" i="1" u="sng" dirty="0">
                <a:solidFill>
                  <a:srgbClr val="2C5CBF"/>
                </a:solidFill>
                <a:latin typeface="Aptos" panose="020B000402020202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fr-FR" sz="3000" i="1" u="sng" dirty="0" err="1">
                <a:solidFill>
                  <a:srgbClr val="2C5CBF"/>
                </a:solidFill>
                <a:latin typeface="Aptos" panose="020B0004020202020204" pitchFamily="34" charset="0"/>
                <a:cs typeface="Calibri" panose="020F0502020204030204" pitchFamily="34" charset="0"/>
                <a:hlinkClick r:id="rId3"/>
              </a:rPr>
              <a:t>fr</a:t>
            </a:r>
            <a:r>
              <a:rPr lang="fr-FR" sz="3000" i="1" u="sng" dirty="0">
                <a:solidFill>
                  <a:srgbClr val="2C5CBF"/>
                </a:solidFill>
                <a:latin typeface="Aptos" panose="020B0004020202020204" pitchFamily="34" charset="0"/>
                <a:cs typeface="Calibri" panose="020F0502020204030204" pitchFamily="34" charset="0"/>
                <a:hlinkClick r:id="rId3"/>
              </a:rPr>
              <a:t>/sante-publique/tous-</a:t>
            </a:r>
            <a:r>
              <a:rPr lang="fr-FR" sz="3000" i="1" u="sng" dirty="0" err="1">
                <a:solidFill>
                  <a:srgbClr val="2C5CBF"/>
                </a:solidFill>
                <a:latin typeface="Aptos" panose="020B0004020202020204" pitchFamily="34" charset="0"/>
                <a:cs typeface="Calibri" panose="020F0502020204030204" pitchFamily="34" charset="0"/>
                <a:hlinkClick r:id="rId3"/>
              </a:rPr>
              <a:t>cnr</a:t>
            </a:r>
            <a:r>
              <a:rPr lang="fr-FR" sz="3000" i="1" u="sng" dirty="0">
                <a:solidFill>
                  <a:srgbClr val="2C5CBF"/>
                </a:solidFill>
                <a:latin typeface="Aptos" panose="020B0004020202020204" pitchFamily="34" charset="0"/>
                <a:cs typeface="Calibri" panose="020F0502020204030204" pitchFamily="34" charset="0"/>
                <a:hlinkClick r:id="rId3"/>
              </a:rPr>
              <a:t>/virus-infections-respiratoires-dont-grippe-sars-cov-2</a:t>
            </a:r>
            <a:endParaRPr lang="fr-FR" sz="3000" u="sng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endParaRPr lang="fr-FR" sz="300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30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TROD sur écouvillon </a:t>
            </a:r>
            <a:r>
              <a:rPr lang="fr-FR" sz="3000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naso-pharyngé</a:t>
            </a:r>
            <a:r>
              <a:rPr lang="fr-FR" sz="30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: uniquement en l’absence d’accès rapide au laboratoire, pour COVID et/ou grippe, </a:t>
            </a:r>
            <a:r>
              <a:rPr lang="fr-FR" sz="3000" strike="sngStrike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VRS</a:t>
            </a:r>
          </a:p>
          <a:p>
            <a:pPr marL="469265" marR="5080" indent="-457200">
              <a:spcBef>
                <a:spcPts val="235"/>
              </a:spcBef>
              <a:buFont typeface="Arial" panose="020B0604020202020204" pitchFamily="34" charset="0"/>
              <a:buChar char="•"/>
              <a:tabLst>
                <a:tab pos="238760" algn="l"/>
              </a:tabLst>
            </a:pPr>
            <a:endParaRPr lang="fr-FR" sz="3000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A880DD-A135-CA9F-E390-E7DA7C45B1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AC960D3-E255-21C2-04BC-C6A19C04FC52}"/>
              </a:ext>
            </a:extLst>
          </p:cNvPr>
          <p:cNvSpPr txBox="1"/>
          <p:nvPr/>
        </p:nvSpPr>
        <p:spPr>
          <a:xfrm>
            <a:off x="5041959" y="9172116"/>
            <a:ext cx="41302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Aptos" panose="020B0004020202020204" pitchFamily="34" charset="0"/>
              </a:rPr>
              <a:t>Un TROD grippe négatif n’exclut pas le diagnostic!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61F3A7A-8943-FB81-C04F-66355DB4B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92724">
            <a:off x="3797383" y="9148402"/>
            <a:ext cx="907284" cy="453642"/>
          </a:xfrm>
          <a:prstGeom prst="rect">
            <a:avLst/>
          </a:prstGeom>
        </p:spPr>
      </p:pic>
      <p:sp>
        <p:nvSpPr>
          <p:cNvPr id="24" name="object 7">
            <a:extLst>
              <a:ext uri="{FF2B5EF4-FFF2-40B4-BE49-F238E27FC236}">
                <a16:creationId xmlns:a16="http://schemas.microsoft.com/office/drawing/2014/main" id="{C101D04B-C927-22BB-EC74-D42D2F09824C}"/>
              </a:ext>
            </a:extLst>
          </p:cNvPr>
          <p:cNvSpPr txBox="1"/>
          <p:nvPr/>
        </p:nvSpPr>
        <p:spPr>
          <a:xfrm>
            <a:off x="12355845" y="3063875"/>
            <a:ext cx="7033719" cy="1415131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bg1"/>
                </a:solidFill>
                <a:latin typeface="Aptos" panose="020B0004020202020204" pitchFamily="34" charset="0"/>
              </a:rPr>
              <a:t>Antigénurie Legionella urinaire?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schemeClr val="bg1"/>
                </a:solidFill>
                <a:latin typeface="Aptos" panose="020B0004020202020204" pitchFamily="34" charset="0"/>
              </a:rPr>
              <a:t>Coqueluche: PCR spécifique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A3B2F7C8-5E90-EC74-8257-CB1EA417A67D}"/>
              </a:ext>
            </a:extLst>
          </p:cNvPr>
          <p:cNvSpPr/>
          <p:nvPr/>
        </p:nvSpPr>
        <p:spPr>
          <a:xfrm>
            <a:off x="11673618" y="5475814"/>
            <a:ext cx="7979631" cy="3888926"/>
          </a:xfrm>
          <a:prstGeom prst="roundRect">
            <a:avLst>
              <a:gd name="adj" fmla="val 94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D7FC561-B8D9-D027-8917-87681E07F879}"/>
              </a:ext>
            </a:extLst>
          </p:cNvPr>
          <p:cNvSpPr txBox="1"/>
          <p:nvPr/>
        </p:nvSpPr>
        <p:spPr>
          <a:xfrm>
            <a:off x="12130987" y="6456399"/>
            <a:ext cx="698886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1E3D7D"/>
                </a:solidFill>
                <a:latin typeface="Aptos" panose="020B0004020202020204" pitchFamily="34" charset="0"/>
              </a:rPr>
              <a:t>Intérêt des tests rapides d’orientation diagnostique (TROD) antigéniques COVID/grippe et COVID/grippe/VRS en ville – HAS 2023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1E3D7D"/>
                </a:solidFill>
                <a:latin typeface="Aptos" panose="020B0004020202020204" pitchFamily="34" charset="0"/>
              </a:rPr>
              <a:t>Pneumonies communautaires: recommandations SPILF/SPLF 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E1F07-F4EF-C9BF-9E24-8F6EF9B32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1BA4A46-8EF3-8C7B-60D3-9BA933BA3603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5AC309F1-B54B-BAE3-94E2-75870ADE3D69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E8F639EE-C69F-40A8-90D9-AC19F70D6D7E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4">
            <a:extLst>
              <a:ext uri="{FF2B5EF4-FFF2-40B4-BE49-F238E27FC236}">
                <a16:creationId xmlns:a16="http://schemas.microsoft.com/office/drawing/2014/main" id="{0CBA2DCE-5F07-3801-90FA-898830DC99B1}"/>
              </a:ext>
            </a:extLst>
          </p:cNvPr>
          <p:cNvSpPr txBox="1">
            <a:spLocks/>
          </p:cNvSpPr>
          <p:nvPr/>
        </p:nvSpPr>
        <p:spPr>
          <a:xfrm>
            <a:off x="1473061" y="646445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b="0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5900" dirty="0">
                <a:solidFill>
                  <a:srgbClr val="1E3D7D"/>
                </a:solidFill>
                <a:latin typeface="Aptos" panose="020B0004020202020204" pitchFamily="34" charset="0"/>
              </a:rPr>
              <a:t>Autres examens biologiques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DEA2F4-5557-7270-BC91-072053E1A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F5B7757-41CF-2F4E-2640-74DE0EDC09EA}"/>
              </a:ext>
            </a:extLst>
          </p:cNvPr>
          <p:cNvSpPr/>
          <p:nvPr/>
        </p:nvSpPr>
        <p:spPr>
          <a:xfrm>
            <a:off x="831850" y="2537980"/>
            <a:ext cx="18375909" cy="7002895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BE369D-239F-63AA-074A-6F74551DF01F}"/>
              </a:ext>
            </a:extLst>
          </p:cNvPr>
          <p:cNvSpPr txBox="1"/>
          <p:nvPr/>
        </p:nvSpPr>
        <p:spPr>
          <a:xfrm>
            <a:off x="3956050" y="3768375"/>
            <a:ext cx="13868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>
              <a:solidFill>
                <a:srgbClr val="1E3D7D"/>
              </a:solidFill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1E3D7D"/>
                </a:solidFill>
                <a:latin typeface="Aptos" panose="020B0004020202020204" pitchFamily="34" charset="0"/>
              </a:rPr>
              <a:t>NFS, créatinine, ionogramme =&gt; </a:t>
            </a:r>
            <a:br>
              <a:rPr lang="fr-FR" sz="3600" dirty="0">
                <a:solidFill>
                  <a:srgbClr val="1E3D7D"/>
                </a:solidFill>
                <a:latin typeface="Aptos" panose="020B0004020202020204" pitchFamily="34" charset="0"/>
              </a:rPr>
            </a:br>
            <a:r>
              <a:rPr lang="fr-FR" sz="3600" dirty="0">
                <a:solidFill>
                  <a:srgbClr val="1E3D7D"/>
                </a:solidFill>
                <a:latin typeface="Aptos" panose="020B0004020202020204" pitchFamily="34" charset="0"/>
              </a:rPr>
              <a:t>critères de gravité, décompensation, adapter le traitement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600" dirty="0">
              <a:solidFill>
                <a:srgbClr val="1E3D7D"/>
              </a:solidFill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600" strike="sngStrike" dirty="0">
                <a:solidFill>
                  <a:srgbClr val="1E3D7D"/>
                </a:solidFill>
                <a:latin typeface="Aptos" panose="020B0004020202020204" pitchFamily="34" charset="0"/>
              </a:rPr>
              <a:t>PCT, ECBC</a:t>
            </a:r>
            <a:r>
              <a:rPr lang="fr-FR" sz="3600" dirty="0">
                <a:solidFill>
                  <a:srgbClr val="1E3D7D"/>
                </a:solidFill>
                <a:latin typeface="Aptos" panose="020B0004020202020204" pitchFamily="34" charset="0"/>
              </a:rPr>
              <a:t>, CRP?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A4D42B-0390-D8BE-466C-976591A76E5C}"/>
              </a:ext>
            </a:extLst>
          </p:cNvPr>
          <p:cNvSpPr txBox="1"/>
          <p:nvPr/>
        </p:nvSpPr>
        <p:spPr>
          <a:xfrm>
            <a:off x="1756690" y="8341197"/>
            <a:ext cx="173748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solidFill>
                  <a:srgbClr val="1E3D7D"/>
                </a:solidFill>
                <a:latin typeface="Aptos" panose="020B0004020202020204" pitchFamily="34" charset="0"/>
              </a:rPr>
              <a:t>Pneumonies communautaires: recommandations SPILF/SPLF 2025</a:t>
            </a:r>
          </a:p>
        </p:txBody>
      </p:sp>
    </p:spTree>
    <p:extLst>
      <p:ext uri="{BB962C8B-B14F-4D97-AF65-F5344CB8AC3E}">
        <p14:creationId xmlns:p14="http://schemas.microsoft.com/office/powerpoint/2010/main" val="18798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1F715-E0A4-FAB9-443A-AF6B9DD04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0A7AD142-9C57-4B58-C760-80082597D113}"/>
              </a:ext>
            </a:extLst>
          </p:cNvPr>
          <p:cNvGrpSpPr/>
          <p:nvPr/>
        </p:nvGrpSpPr>
        <p:grpSpPr>
          <a:xfrm>
            <a:off x="0" y="0"/>
            <a:ext cx="20104115" cy="11309056"/>
            <a:chOff x="0" y="0"/>
            <a:chExt cx="20104115" cy="11309056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57E56E08-39B0-C9E9-91EE-B85A4DAA73EC}"/>
                </a:ext>
              </a:extLst>
            </p:cNvPr>
            <p:cNvSpPr/>
            <p:nvPr/>
          </p:nvSpPr>
          <p:spPr>
            <a:xfrm>
              <a:off x="0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DE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DA144208-B8C9-C428-79F0-5DBC00A3DF57}"/>
                </a:ext>
              </a:extLst>
            </p:cNvPr>
            <p:cNvSpPr/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FCE2B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4">
            <a:extLst>
              <a:ext uri="{FF2B5EF4-FFF2-40B4-BE49-F238E27FC236}">
                <a16:creationId xmlns:a16="http://schemas.microsoft.com/office/drawing/2014/main" id="{CA502864-7CE8-8908-6DCC-796A353D68C0}"/>
              </a:ext>
            </a:extLst>
          </p:cNvPr>
          <p:cNvSpPr txBox="1">
            <a:spLocks/>
          </p:cNvSpPr>
          <p:nvPr/>
        </p:nvSpPr>
        <p:spPr>
          <a:xfrm>
            <a:off x="1473061" y="646445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b="0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5900" dirty="0">
                <a:solidFill>
                  <a:srgbClr val="1E3D7D"/>
                </a:solidFill>
                <a:latin typeface="Aptos" panose="020B0004020202020204" pitchFamily="34" charset="0"/>
              </a:rPr>
              <a:t>Diagnostic radiologique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37CA12-9C32-BA93-1D32-E1A330FE1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951C889-BD48-6CA0-808A-1770CAF60E46}"/>
              </a:ext>
            </a:extLst>
          </p:cNvPr>
          <p:cNvSpPr/>
          <p:nvPr/>
        </p:nvSpPr>
        <p:spPr>
          <a:xfrm>
            <a:off x="2317750" y="2537980"/>
            <a:ext cx="15468600" cy="7002895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B9F98E-ABF4-FAEB-69AB-783F5A2BDC74}"/>
              </a:ext>
            </a:extLst>
          </p:cNvPr>
          <p:cNvSpPr txBox="1"/>
          <p:nvPr/>
        </p:nvSpPr>
        <p:spPr>
          <a:xfrm>
            <a:off x="3396623" y="3521075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1E3D7D"/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 </a:t>
            </a:r>
            <a:r>
              <a:rPr lang="fr-FR" sz="3600" b="1" dirty="0">
                <a:solidFill>
                  <a:srgbClr val="1E3D7D"/>
                </a:solidFill>
                <a:latin typeface="Aptos" panose="020B0004020202020204" pitchFamily="34" charset="0"/>
              </a:rPr>
              <a:t>Idéalement oui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C81A4B-D8DC-815D-5581-06D1390AA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9450" y="10652465"/>
            <a:ext cx="7432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solidFill>
                  <a:srgbClr val="1E3D7D"/>
                </a:solidFill>
                <a:latin typeface="Aptos" panose="020B0004020202020204" pitchFamily="34" charset="0"/>
              </a:rPr>
              <a:t>Pneumonies communautaires: recommandations SPILF/SPLF 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23F3419-B9B2-3676-22B2-B57D554CAA0C}"/>
              </a:ext>
            </a:extLst>
          </p:cNvPr>
          <p:cNvSpPr txBox="1"/>
          <p:nvPr/>
        </p:nvSpPr>
        <p:spPr>
          <a:xfrm>
            <a:off x="5204174" y="5173508"/>
            <a:ext cx="12285679" cy="2505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1E3D7D"/>
                </a:solidFill>
                <a:latin typeface="Aptos" panose="020B0004020202020204" pitchFamily="34" charset="0"/>
              </a:rPr>
              <a:t>Pas de radiographie standard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1E3D7D"/>
                </a:solidFill>
                <a:latin typeface="Aptos" panose="020B0004020202020204" pitchFamily="34" charset="0"/>
              </a:rPr>
              <a:t>TDM thoracique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1E3D7D"/>
                </a:solidFill>
                <a:latin typeface="Aptos" panose="020B0004020202020204" pitchFamily="34" charset="0"/>
              </a:rPr>
              <a:t>Echographie </a:t>
            </a:r>
            <a:r>
              <a:rPr lang="fr-FR" sz="3600" dirty="0" err="1">
                <a:solidFill>
                  <a:srgbClr val="1E3D7D"/>
                </a:solidFill>
                <a:latin typeface="Aptos" panose="020B0004020202020204" pitchFamily="34" charset="0"/>
              </a:rPr>
              <a:t>pleuro-pulmonaire</a:t>
            </a:r>
            <a:endParaRPr lang="fr-FR" sz="3600" dirty="0">
              <a:solidFill>
                <a:srgbClr val="1E3D7D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41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30B1F8C2-7A2C-FC9B-83FC-19E20C649D60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A436BF94-5FF4-360F-C134-A9D269AFF54E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31130389-3BF0-2AE9-D618-023922705AE9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4">
            <a:extLst>
              <a:ext uri="{FF2B5EF4-FFF2-40B4-BE49-F238E27FC236}">
                <a16:creationId xmlns:a16="http://schemas.microsoft.com/office/drawing/2014/main" id="{C65D4722-C4EB-8AA1-236E-4E6899BE28BE}"/>
              </a:ext>
            </a:extLst>
          </p:cNvPr>
          <p:cNvSpPr txBox="1">
            <a:spLocks/>
          </p:cNvSpPr>
          <p:nvPr/>
        </p:nvSpPr>
        <p:spPr>
          <a:xfrm>
            <a:off x="1364380" y="851454"/>
            <a:ext cx="17374869" cy="126656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b="0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5900" dirty="0">
                <a:solidFill>
                  <a:srgbClr val="1E3D7D"/>
                </a:solidFill>
                <a:latin typeface="Aptos" panose="020B0004020202020204" pitchFamily="34" charset="0"/>
              </a:rPr>
              <a:t>Messages clés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81B845A-12CB-C1A5-0F50-085087924A98}"/>
              </a:ext>
            </a:extLst>
          </p:cNvPr>
          <p:cNvSpPr/>
          <p:nvPr/>
        </p:nvSpPr>
        <p:spPr>
          <a:xfrm>
            <a:off x="2393950" y="2809955"/>
            <a:ext cx="15316200" cy="6121320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34508A"/>
                </a:solidFill>
                <a:latin typeface="Aptos"/>
              </a:rPr>
              <a:t>Evaluer la gravité (sans oublier la fréquence respiratoire ++)</a:t>
            </a:r>
          </a:p>
          <a:p>
            <a:pPr marL="5400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34508A"/>
                </a:solidFill>
                <a:latin typeface="Aptos"/>
              </a:rPr>
              <a:t>Repérer le plus tôt possible les contextes épidémiques</a:t>
            </a:r>
          </a:p>
          <a:p>
            <a:pPr marL="5400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34508A"/>
                </a:solidFill>
                <a:latin typeface="Aptos"/>
              </a:rPr>
              <a:t>Devant une suspicion d’infection respiratoire virale, s’efforcer de documenter (idéalement par PCR triplex, à défaut par test antigénique grippe et/ou COVID)</a:t>
            </a:r>
          </a:p>
          <a:p>
            <a:pPr marL="5400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rgbClr val="34508A"/>
                </a:solidFill>
                <a:latin typeface="Aptos"/>
              </a:rPr>
              <a:t>Si une imagerie est envisagée, et s’il est accessible, privilégier le scanner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45CC450-18E2-E706-DE33-4F31CB94D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E9AC9E-E5C3-3910-0FF7-3B58B4C57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7C0AA7-7DD8-11E7-7C63-50F4548D93AD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241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747EE8A-3518-6D0E-D31F-E66D525F6289}"/>
              </a:ext>
            </a:extLst>
          </p:cNvPr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345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503C8E28-D2F0-9A05-5146-B56BFE4868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8648" y="3142102"/>
            <a:ext cx="14598434" cy="3119314"/>
          </a:xfrm>
          <a:prstGeom prst="rect">
            <a:avLst/>
          </a:prstGeom>
        </p:spPr>
        <p:txBody>
          <a:bodyPr vert="horz" wrap="square" lIns="0" tIns="5981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9"/>
              </a:spcBef>
            </a:pPr>
            <a:r>
              <a:rPr sz="9900" dirty="0">
                <a:solidFill>
                  <a:srgbClr val="FFFFFF"/>
                </a:solidFill>
              </a:rPr>
              <a:t>Merci pour votre attention</a:t>
            </a:r>
            <a:endParaRPr sz="9900" dirty="0"/>
          </a:p>
          <a:p>
            <a:pPr marL="1744980" marR="1729105" algn="ctr">
              <a:lnSpc>
                <a:spcPts val="3170"/>
              </a:lnSpc>
              <a:spcBef>
                <a:spcPts val="1375"/>
              </a:spcBef>
            </a:pPr>
            <a:r>
              <a:rPr sz="2650" dirty="0">
                <a:solidFill>
                  <a:srgbClr val="BCC5D8"/>
                </a:solidFill>
              </a:rPr>
              <a:t>Si vous avez des questions à propos du programme PAPRICA, vous pouvez contacter la mission nationale PRIMO : </a:t>
            </a:r>
            <a:r>
              <a:rPr sz="2650" u="heavy" dirty="0">
                <a:solidFill>
                  <a:srgbClr val="BCC5D8"/>
                </a:solidFill>
                <a:uFill>
                  <a:solidFill>
                    <a:srgbClr val="BCC5D8"/>
                  </a:solidFill>
                </a:uFill>
                <a:hlinkClick r:id="rId2"/>
              </a:rPr>
              <a:t>bp-primo@chu-nantes.fr</a:t>
            </a:r>
            <a:endParaRPr sz="265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33F1DB-4250-9D24-3A4C-D006D6EBA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2" y="9675263"/>
            <a:ext cx="3389172" cy="856212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4AA95BB2-E077-2987-5773-78136646EC46}"/>
              </a:ext>
            </a:extLst>
          </p:cNvPr>
          <p:cNvGrpSpPr/>
          <p:nvPr/>
        </p:nvGrpSpPr>
        <p:grpSpPr>
          <a:xfrm>
            <a:off x="11161094" y="8397875"/>
            <a:ext cx="7885382" cy="2133600"/>
            <a:chOff x="8832850" y="8397875"/>
            <a:chExt cx="7885382" cy="21336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97702431-8BD8-C76E-9978-0D2DA9F2C56A}"/>
                </a:ext>
              </a:extLst>
            </p:cNvPr>
            <p:cNvSpPr/>
            <p:nvPr/>
          </p:nvSpPr>
          <p:spPr>
            <a:xfrm>
              <a:off x="8832850" y="8397875"/>
              <a:ext cx="7885382" cy="2133600"/>
            </a:xfrm>
            <a:prstGeom prst="roundRect">
              <a:avLst>
                <a:gd name="adj" fmla="val 479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object 19">
              <a:extLst>
                <a:ext uri="{FF2B5EF4-FFF2-40B4-BE49-F238E27FC236}">
                  <a16:creationId xmlns:a16="http://schemas.microsoft.com/office/drawing/2014/main" id="{B03B76AF-E0BF-3E6C-C576-6DDFC57E0C5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66650" y="8534793"/>
              <a:ext cx="3265829" cy="1840734"/>
            </a:xfrm>
            <a:prstGeom prst="rect">
              <a:avLst/>
            </a:prstGeom>
          </p:spPr>
        </p:pic>
        <p:pic>
          <p:nvPicPr>
            <p:cNvPr id="7" name="object 20">
              <a:extLst>
                <a:ext uri="{FF2B5EF4-FFF2-40B4-BE49-F238E27FC236}">
                  <a16:creationId xmlns:a16="http://schemas.microsoft.com/office/drawing/2014/main" id="{580C79C7-AA98-01EE-36BF-29C54097F54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15197" y="8758201"/>
              <a:ext cx="2188528" cy="1501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19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67F2A09-CD6D-DAC7-46F4-14E16BD38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D65C25-8FE1-0580-927A-26967BEAFA6E}"/>
              </a:ext>
            </a:extLst>
          </p:cNvPr>
          <p:cNvSpPr/>
          <p:nvPr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241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355A693-307C-4CFD-2F5B-CA99E3B89E41}"/>
              </a:ext>
            </a:extLst>
          </p:cNvPr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345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DAD9F82-F6F0-C363-BBC4-4B531365B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42" y="1844675"/>
            <a:ext cx="3945960" cy="996874"/>
          </a:xfrm>
          <a:prstGeom prst="rect">
            <a:avLst/>
          </a:prstGeom>
        </p:spPr>
      </p:pic>
      <p:sp>
        <p:nvSpPr>
          <p:cNvPr id="6" name="object 15">
            <a:extLst>
              <a:ext uri="{FF2B5EF4-FFF2-40B4-BE49-F238E27FC236}">
                <a16:creationId xmlns:a16="http://schemas.microsoft.com/office/drawing/2014/main" id="{6403F6F7-0BC6-7E78-6D80-F712D3E99774}"/>
              </a:ext>
            </a:extLst>
          </p:cNvPr>
          <p:cNvSpPr txBox="1">
            <a:spLocks/>
          </p:cNvSpPr>
          <p:nvPr/>
        </p:nvSpPr>
        <p:spPr>
          <a:xfrm>
            <a:off x="1423992" y="4093846"/>
            <a:ext cx="17870878" cy="26707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600" dirty="0">
                <a:solidFill>
                  <a:schemeClr val="bg1"/>
                </a:solidFill>
              </a:rPr>
              <a:t>Diagnostic des infections respiratoires aiguës</a:t>
            </a:r>
            <a:endParaRPr lang="fr-FR" sz="8000" dirty="0">
              <a:solidFill>
                <a:schemeClr val="bg1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14CE8D58-EF06-F234-80BE-7E2A395ABC47}"/>
              </a:ext>
            </a:extLst>
          </p:cNvPr>
          <p:cNvSpPr txBox="1"/>
          <p:nvPr/>
        </p:nvSpPr>
        <p:spPr>
          <a:xfrm>
            <a:off x="1495488" y="8016875"/>
            <a:ext cx="6200712" cy="8438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265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Dr Emilie Piet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FR" sz="2650" dirty="0">
                <a:solidFill>
                  <a:srgbClr val="98A6C3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Infectiologie – CH Annecy Genevois</a:t>
            </a:r>
            <a:endParaRPr sz="265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34914D9-33A0-A3F5-89DA-9C3FE5065CCD}"/>
              </a:ext>
            </a:extLst>
          </p:cNvPr>
          <p:cNvGrpSpPr/>
          <p:nvPr/>
        </p:nvGrpSpPr>
        <p:grpSpPr>
          <a:xfrm>
            <a:off x="9448800" y="8397875"/>
            <a:ext cx="9597676" cy="2133600"/>
            <a:chOff x="9448800" y="8397875"/>
            <a:chExt cx="9597676" cy="213360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71578158-19AD-AFD2-276C-0B33DC0050AF}"/>
                </a:ext>
              </a:extLst>
            </p:cNvPr>
            <p:cNvSpPr/>
            <p:nvPr/>
          </p:nvSpPr>
          <p:spPr>
            <a:xfrm>
              <a:off x="9448800" y="8397875"/>
              <a:ext cx="9597676" cy="2133600"/>
            </a:xfrm>
            <a:prstGeom prst="roundRect">
              <a:avLst>
                <a:gd name="adj" fmla="val 479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object 19">
              <a:extLst>
                <a:ext uri="{FF2B5EF4-FFF2-40B4-BE49-F238E27FC236}">
                  <a16:creationId xmlns:a16="http://schemas.microsoft.com/office/drawing/2014/main" id="{80841464-719E-5F5E-4BC2-FA45A40BBB1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94894" y="8534793"/>
              <a:ext cx="3265829" cy="1840734"/>
            </a:xfrm>
            <a:prstGeom prst="rect">
              <a:avLst/>
            </a:prstGeom>
          </p:spPr>
        </p:pic>
        <p:pic>
          <p:nvPicPr>
            <p:cNvPr id="10" name="object 20">
              <a:extLst>
                <a:ext uri="{FF2B5EF4-FFF2-40B4-BE49-F238E27FC236}">
                  <a16:creationId xmlns:a16="http://schemas.microsoft.com/office/drawing/2014/main" id="{B16321B5-5D96-7882-E971-203D4FA6A8A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43441" y="8758201"/>
              <a:ext cx="2188528" cy="1501435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753B197-4F40-52CD-9C8F-88C9B61BF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5858"/>
            <a:stretch>
              <a:fillRect/>
            </a:stretch>
          </p:blipFill>
          <p:spPr>
            <a:xfrm>
              <a:off x="10488373" y="8962205"/>
              <a:ext cx="1057873" cy="109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07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39D27F2-0CAF-218E-6C88-9AA774C176C9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7139641C-8A47-7178-B663-D03A79095C84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2EB59FF6-7830-080F-4EBD-4FD34E197AFC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4">
            <a:extLst>
              <a:ext uri="{FF2B5EF4-FFF2-40B4-BE49-F238E27FC236}">
                <a16:creationId xmlns:a16="http://schemas.microsoft.com/office/drawing/2014/main" id="{FECD6E96-6DFD-99CB-0D50-CE9228A1D4F6}"/>
              </a:ext>
            </a:extLst>
          </p:cNvPr>
          <p:cNvSpPr txBox="1">
            <a:spLocks/>
          </p:cNvSpPr>
          <p:nvPr/>
        </p:nvSpPr>
        <p:spPr>
          <a:xfrm>
            <a:off x="1364380" y="646445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b="0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5900" dirty="0">
                <a:solidFill>
                  <a:srgbClr val="1E3D7D"/>
                </a:solidFill>
                <a:latin typeface="Aptos" panose="020B0004020202020204" pitchFamily="34" charset="0"/>
              </a:rPr>
              <a:t>Introduction : infections respiratoires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CCE9DC-84E7-8D62-A64E-9DEA5F8BF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A78051BD-2319-3909-D60D-AE56FAFB608D}"/>
              </a:ext>
            </a:extLst>
          </p:cNvPr>
          <p:cNvGrpSpPr/>
          <p:nvPr/>
        </p:nvGrpSpPr>
        <p:grpSpPr>
          <a:xfrm>
            <a:off x="2613784" y="2821350"/>
            <a:ext cx="14876059" cy="5956081"/>
            <a:chOff x="2074460" y="2789116"/>
            <a:chExt cx="14876059" cy="5956081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38ECEA43-7579-3E37-556C-5678B921A925}"/>
                </a:ext>
              </a:extLst>
            </p:cNvPr>
            <p:cNvSpPr/>
            <p:nvPr/>
          </p:nvSpPr>
          <p:spPr>
            <a:xfrm>
              <a:off x="2074460" y="2789116"/>
              <a:ext cx="14876059" cy="5956081"/>
            </a:xfrm>
            <a:prstGeom prst="roundRect">
              <a:avLst>
                <a:gd name="adj" fmla="val 46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C5CCC8F-613C-1F2A-6447-57870D75F790}"/>
                </a:ext>
              </a:extLst>
            </p:cNvPr>
            <p:cNvSpPr txBox="1"/>
            <p:nvPr/>
          </p:nvSpPr>
          <p:spPr>
            <a:xfrm>
              <a:off x="3123006" y="3434926"/>
              <a:ext cx="12370137" cy="5051382"/>
            </a:xfrm>
            <a:prstGeom prst="rect">
              <a:avLst/>
            </a:prstGeom>
          </p:spPr>
          <p:txBody>
            <a:bodyPr vert="horz" wrap="square" lIns="0" tIns="29209" rIns="0" bIns="0" rtlCol="0">
              <a:spAutoFit/>
            </a:bodyPr>
            <a:lstStyle/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Infections très fréquentes chez le patient âgé (188/1 000 personnes année)</a:t>
              </a: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endPara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Infections graves </a:t>
              </a:r>
            </a:p>
            <a:p>
              <a:pPr marL="469265" marR="5080" indent="-457200">
                <a:spcBef>
                  <a:spcPts val="100"/>
                </a:spcBef>
                <a:buFont typeface="Arial" panose="020B0604020202020204" pitchFamily="34" charset="0"/>
                <a:buChar char="•"/>
                <a:tabLst>
                  <a:tab pos="238760" algn="l"/>
                  <a:tab pos="314325" algn="l"/>
                </a:tabLst>
              </a:pPr>
              <a:r>
                <a:rPr lang="fr-FR" sz="240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1ère cause de décès par maladie infectieuse, 4ème cause de décès toute cause</a:t>
              </a:r>
            </a:p>
            <a:p>
              <a:pPr marL="469265" marR="5080" indent="-457200">
                <a:spcBef>
                  <a:spcPts val="100"/>
                </a:spcBef>
                <a:buFont typeface="Arial" panose="020B0604020202020204" pitchFamily="34" charset="0"/>
                <a:buChar char="•"/>
                <a:tabLst>
                  <a:tab pos="238760" algn="l"/>
                  <a:tab pos="314325" algn="l"/>
                </a:tabLst>
              </a:pPr>
              <a:r>
                <a:rPr lang="fr-FR" sz="240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Décompensation de comorbidité (x4-8 risque AVC, IDM)</a:t>
              </a:r>
            </a:p>
            <a:p>
              <a:pPr marL="469265" marR="5080" indent="-457200">
                <a:spcBef>
                  <a:spcPts val="100"/>
                </a:spcBef>
                <a:buFont typeface="Arial" panose="020B0604020202020204" pitchFamily="34" charset="0"/>
                <a:buChar char="•"/>
                <a:tabLst>
                  <a:tab pos="238760" algn="l"/>
                  <a:tab pos="314325" algn="l"/>
                </a:tabLst>
              </a:pPr>
              <a:r>
                <a:rPr lang="fr-FR" sz="240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Surmortalité à distance (50% décès à 6 mois en EHPAD)</a:t>
              </a: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endPara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Source majeure de consommation d’antibiotiques</a:t>
              </a: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endPara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La moitié ne sont pas documentées et lorsqu’on cherche une étiologie la majorité est d’étiologie virale (grippe, COVID, VRS, </a:t>
              </a:r>
              <a:r>
                <a:rPr lang="fr-FR" sz="2650" b="1" dirty="0" err="1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metapneumovirus</a:t>
              </a: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…)</a:t>
              </a: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endPara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C93540B6-72D2-41A9-B83E-8149C5894E19}"/>
              </a:ext>
            </a:extLst>
          </p:cNvPr>
          <p:cNvSpPr txBox="1"/>
          <p:nvPr/>
        </p:nvSpPr>
        <p:spPr>
          <a:xfrm>
            <a:off x="15149015" y="9724420"/>
            <a:ext cx="4475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b="1" i="1" dirty="0">
                <a:solidFill>
                  <a:srgbClr val="1E3D7D"/>
                </a:solidFill>
                <a:latin typeface="Aptos" panose="020B0004020202020204" pitchFamily="34" charset="0"/>
              </a:rPr>
              <a:t>Millet E et al PLoS One 2013</a:t>
            </a:r>
          </a:p>
          <a:p>
            <a:pPr algn="r"/>
            <a:r>
              <a:rPr lang="da-DK" b="1" i="1" dirty="0">
                <a:solidFill>
                  <a:srgbClr val="1E3D7D"/>
                </a:solidFill>
                <a:latin typeface="Aptos" panose="020B0004020202020204" pitchFamily="34" charset="0"/>
              </a:rPr>
              <a:t>DM Musher </a:t>
            </a:r>
            <a:r>
              <a:rPr lang="da-DK" i="1" dirty="0">
                <a:solidFill>
                  <a:srgbClr val="1E3D7D"/>
                </a:solidFill>
                <a:latin typeface="Aptos" panose="020B0004020202020204" pitchFamily="34" charset="0"/>
              </a:rPr>
              <a:t>et al NEJM 2019</a:t>
            </a:r>
          </a:p>
          <a:p>
            <a:pPr algn="r"/>
            <a:r>
              <a:rPr lang="da-DK" b="1" i="1" dirty="0">
                <a:solidFill>
                  <a:srgbClr val="1E3D7D"/>
                </a:solidFill>
                <a:latin typeface="Aptos" panose="020B0004020202020204" pitchFamily="34" charset="0"/>
              </a:rPr>
              <a:t>S Jain </a:t>
            </a:r>
            <a:r>
              <a:rPr lang="da-DK" i="1" dirty="0">
                <a:solidFill>
                  <a:srgbClr val="1E3D7D"/>
                </a:solidFill>
                <a:latin typeface="Aptos" panose="020B0004020202020204" pitchFamily="34" charset="0"/>
              </a:rPr>
              <a:t>NEJM 2015</a:t>
            </a:r>
          </a:p>
          <a:p>
            <a:pPr algn="r"/>
            <a:r>
              <a:rPr lang="da-DK" b="1" i="1" dirty="0">
                <a:solidFill>
                  <a:srgbClr val="1E3D7D"/>
                </a:solidFill>
                <a:latin typeface="Aptos" panose="020B0004020202020204" pitchFamily="34" charset="0"/>
              </a:rPr>
              <a:t>SL Micthell N Engl </a:t>
            </a:r>
            <a:r>
              <a:rPr lang="da-DK" i="1" dirty="0">
                <a:solidFill>
                  <a:srgbClr val="1E3D7D"/>
                </a:solidFill>
                <a:latin typeface="Aptos" panose="020B0004020202020204" pitchFamily="34" charset="0"/>
              </a:rPr>
              <a:t>J Med. 2009</a:t>
            </a:r>
          </a:p>
        </p:txBody>
      </p:sp>
    </p:spTree>
    <p:extLst>
      <p:ext uri="{BB962C8B-B14F-4D97-AF65-F5344CB8AC3E}">
        <p14:creationId xmlns:p14="http://schemas.microsoft.com/office/powerpoint/2010/main" val="78081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BF3B6559-0B02-EDE0-5F6B-C05BFC4815FA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DE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7684AF15-BCD7-C2E1-E0FF-779D52A14A58}"/>
              </a:ext>
            </a:extLst>
          </p:cNvPr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FCE2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2EDA0C88-7F49-9BB7-F4CC-5E63862AC18B}"/>
              </a:ext>
            </a:extLst>
          </p:cNvPr>
          <p:cNvSpPr/>
          <p:nvPr/>
        </p:nvSpPr>
        <p:spPr>
          <a:xfrm>
            <a:off x="2963190" y="3058890"/>
            <a:ext cx="6553200" cy="6024785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4380" y="1086055"/>
            <a:ext cx="17374869" cy="886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6805"/>
              </a:lnSpc>
            </a:pPr>
            <a:r>
              <a:rPr lang="fr-FR" dirty="0">
                <a:solidFill>
                  <a:srgbClr val="1E3D7D"/>
                </a:solidFill>
              </a:rPr>
              <a:t>Infection respiratoire aiguë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6702C02-EA15-A386-3960-6A50F70F3F08}"/>
              </a:ext>
            </a:extLst>
          </p:cNvPr>
          <p:cNvSpPr txBox="1"/>
          <p:nvPr/>
        </p:nvSpPr>
        <p:spPr>
          <a:xfrm>
            <a:off x="4182390" y="5382347"/>
            <a:ext cx="4114800" cy="2087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3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Signe respiratoire : </a:t>
            </a: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odynophagie, rhinite, toux, dyspnée…</a:t>
            </a: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endParaRPr lang="fr-FR" sz="3200" b="1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2F623C2-C47A-2EE8-5800-CB98AE4AE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E7D9AE1-5026-EA37-E083-8733DD209512}"/>
              </a:ext>
            </a:extLst>
          </p:cNvPr>
          <p:cNvSpPr/>
          <p:nvPr/>
        </p:nvSpPr>
        <p:spPr>
          <a:xfrm>
            <a:off x="10306058" y="3058889"/>
            <a:ext cx="6553200" cy="6024785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04B46A-5498-A286-8F7D-3EE109685D9B}"/>
              </a:ext>
            </a:extLst>
          </p:cNvPr>
          <p:cNvSpPr txBox="1"/>
          <p:nvPr/>
        </p:nvSpPr>
        <p:spPr>
          <a:xfrm>
            <a:off x="11811915" y="5382347"/>
            <a:ext cx="4114800" cy="2113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32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Signe général : </a:t>
            </a: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r>
              <a:rPr lang="fr-FR" sz="320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fièvre, sueurs, céphalées, arthralgies</a:t>
            </a:r>
          </a:p>
          <a:p>
            <a:pPr marL="12065" marR="5080">
              <a:spcBef>
                <a:spcPts val="235"/>
              </a:spcBef>
              <a:tabLst>
                <a:tab pos="238760" algn="l"/>
              </a:tabLst>
            </a:pPr>
            <a:endParaRPr lang="fr-FR" sz="3200" b="1" dirty="0">
              <a:solidFill>
                <a:srgbClr val="1E3D7D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52D555D-2A75-10C8-F4C7-53271668B7FD}"/>
              </a:ext>
            </a:extLst>
          </p:cNvPr>
          <p:cNvSpPr/>
          <p:nvPr/>
        </p:nvSpPr>
        <p:spPr>
          <a:xfrm>
            <a:off x="9171230" y="5381992"/>
            <a:ext cx="1524000" cy="1524000"/>
          </a:xfrm>
          <a:prstGeom prst="ellipse">
            <a:avLst/>
          </a:prstGeom>
          <a:solidFill>
            <a:srgbClr val="F4B8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+</a:t>
            </a:r>
            <a:endParaRPr lang="fr-FR" sz="60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9F98422-E882-E6D3-A753-769637991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8895" y="10652465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b="1" i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HCSP, </a:t>
            </a:r>
            <a:r>
              <a:rPr lang="fr-FR" i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conduite à tenir devant une IRA en EHPAD, juillet 2012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7258D-B83A-87D4-4B2F-7D1C6ACD3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3B91CD6-34B6-9804-AC5F-BC4CE2DB713F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246A5DEA-EC00-81B2-B5F9-23DA692FE1F8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663BFE20-9033-795E-0DF0-6E359BB25B91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4">
            <a:extLst>
              <a:ext uri="{FF2B5EF4-FFF2-40B4-BE49-F238E27FC236}">
                <a16:creationId xmlns:a16="http://schemas.microsoft.com/office/drawing/2014/main" id="{0A12E7CB-9E4B-5E61-E885-CCFC46AEBFED}"/>
              </a:ext>
            </a:extLst>
          </p:cNvPr>
          <p:cNvSpPr txBox="1">
            <a:spLocks/>
          </p:cNvSpPr>
          <p:nvPr/>
        </p:nvSpPr>
        <p:spPr>
          <a:xfrm>
            <a:off x="1364380" y="646445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b="0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5900" dirty="0">
                <a:solidFill>
                  <a:srgbClr val="1E3D7D"/>
                </a:solidFill>
                <a:latin typeface="Aptos" panose="020B0004020202020204" pitchFamily="34" charset="0"/>
              </a:rPr>
              <a:t> Signes peu spécifiques chez le sujet âgé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9FAFF6-72FF-264E-4764-16E513291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03ED7EE-CF18-2079-6475-D263D399FAC3}"/>
              </a:ext>
            </a:extLst>
          </p:cNvPr>
          <p:cNvSpPr/>
          <p:nvPr/>
        </p:nvSpPr>
        <p:spPr>
          <a:xfrm>
            <a:off x="1386604" y="3202350"/>
            <a:ext cx="9579846" cy="6262325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568AAF-0217-C10F-C6C3-7D6D4437E06C}"/>
              </a:ext>
            </a:extLst>
          </p:cNvPr>
          <p:cNvSpPr txBox="1"/>
          <p:nvPr/>
        </p:nvSpPr>
        <p:spPr>
          <a:xfrm>
            <a:off x="15149015" y="10192267"/>
            <a:ext cx="4475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b="1" i="1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Metlay</a:t>
            </a:r>
            <a:r>
              <a:rPr lang="fr-FR" sz="1800" b="1" i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r-FR" sz="1800" i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et al. Arch </a:t>
            </a:r>
            <a:r>
              <a:rPr lang="fr-FR" sz="1800" i="1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Intern</a:t>
            </a:r>
            <a:r>
              <a:rPr lang="fr-FR" sz="1800" i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Med 1997</a:t>
            </a:r>
          </a:p>
          <a:p>
            <a:pPr algn="r"/>
            <a:r>
              <a:rPr lang="fr-FR" sz="1800" b="1" i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Fernández-</a:t>
            </a:r>
            <a:r>
              <a:rPr lang="fr-FR" sz="1800" b="1" i="1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Sabé</a:t>
            </a:r>
            <a:r>
              <a:rPr lang="fr-FR" sz="1800" b="1" i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r-FR" sz="1800" i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et al. </a:t>
            </a:r>
            <a:r>
              <a:rPr lang="fr-FR" sz="1800" i="1" dirty="0" err="1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Medicine</a:t>
            </a:r>
            <a:r>
              <a:rPr lang="fr-FR" sz="1800" i="1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2003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EB994B6-2D40-ABF4-2570-3E87CFF4C568}"/>
              </a:ext>
            </a:extLst>
          </p:cNvPr>
          <p:cNvSpPr/>
          <p:nvPr/>
        </p:nvSpPr>
        <p:spPr>
          <a:xfrm>
            <a:off x="11804650" y="3170116"/>
            <a:ext cx="6934599" cy="6262325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9B3591F-2585-1E62-1FD5-CF8F905EEE6C}"/>
              </a:ext>
            </a:extLst>
          </p:cNvPr>
          <p:cNvSpPr txBox="1"/>
          <p:nvPr/>
        </p:nvSpPr>
        <p:spPr>
          <a:xfrm>
            <a:off x="1974850" y="3902075"/>
            <a:ext cx="3687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lang="fr-FR" sz="2800" b="1" dirty="0">
                <a:solidFill>
                  <a:srgbClr val="1E3D7D"/>
                </a:solidFill>
                <a:latin typeface="Aptos" panose="020B0004020202020204" pitchFamily="34" charset="0"/>
              </a:rPr>
              <a:t>N = 1812, USA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2FABEC-AD9E-6E74-EF8A-70BF3577C5FD}"/>
              </a:ext>
            </a:extLst>
          </p:cNvPr>
          <p:cNvSpPr txBox="1"/>
          <p:nvPr/>
        </p:nvSpPr>
        <p:spPr>
          <a:xfrm>
            <a:off x="12604750" y="3902075"/>
            <a:ext cx="3687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/>
            <a:r>
              <a:rPr lang="fr-FR" sz="2800" b="1" dirty="0">
                <a:solidFill>
                  <a:srgbClr val="1E3D7D"/>
                </a:solidFill>
                <a:latin typeface="Aptos" panose="020B0004020202020204" pitchFamily="34" charset="0"/>
              </a:rPr>
              <a:t>N = 1474, Espagne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A6A4C4FE-2272-48A3-B3B4-6B7B00B5C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52409"/>
              </p:ext>
            </p:extLst>
          </p:nvPr>
        </p:nvGraphicFramePr>
        <p:xfrm>
          <a:off x="2088329" y="4664076"/>
          <a:ext cx="8116122" cy="419099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8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6781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Symptômes</a:t>
                      </a:r>
                    </a:p>
                  </a:txBody>
                  <a:tcPr marT="50292" marB="50292" anchor="ctr">
                    <a:solidFill>
                      <a:srgbClr val="F4B8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18-44 ans n=780</a:t>
                      </a:r>
                    </a:p>
                  </a:txBody>
                  <a:tcPr marT="50292" marB="50292" anchor="ctr">
                    <a:solidFill>
                      <a:srgbClr val="F4B8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45-64 ans</a:t>
                      </a:r>
                    </a:p>
                    <a:p>
                      <a:pPr algn="ctr"/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n=449</a:t>
                      </a:r>
                    </a:p>
                  </a:txBody>
                  <a:tcPr marT="50292" marB="50292" anchor="ctr">
                    <a:solidFill>
                      <a:srgbClr val="F4B8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65-74 ans</a:t>
                      </a:r>
                    </a:p>
                    <a:p>
                      <a:pPr algn="ctr"/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n=303</a:t>
                      </a:r>
                    </a:p>
                  </a:txBody>
                  <a:tcPr marT="50292" marB="50292" anchor="ctr">
                    <a:solidFill>
                      <a:srgbClr val="F4B8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≥75</a:t>
                      </a:r>
                      <a:r>
                        <a:rPr lang="fr-FR" sz="2000" baseline="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 ans</a:t>
                      </a:r>
                    </a:p>
                    <a:p>
                      <a:pPr algn="ctr"/>
                      <a:r>
                        <a:rPr lang="fr-FR" sz="2000" baseline="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n=280</a:t>
                      </a:r>
                      <a:endParaRPr lang="fr-FR" sz="2000" dirty="0">
                        <a:solidFill>
                          <a:srgbClr val="1E3D7D"/>
                        </a:solidFill>
                        <a:latin typeface="Aptos" panose="020B0004020202020204" pitchFamily="34" charset="0"/>
                      </a:endParaRPr>
                    </a:p>
                  </a:txBody>
                  <a:tcPr marT="50292" marB="50292" anchor="ctr">
                    <a:solidFill>
                      <a:srgbClr val="F4B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531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Fièvre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86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75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60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4B861"/>
                          </a:solidFill>
                          <a:latin typeface="Aptos" panose="020B0004020202020204" pitchFamily="34" charset="0"/>
                        </a:rPr>
                        <a:t>53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531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Toux</a:t>
                      </a:r>
                    </a:p>
                  </a:txBody>
                  <a:tcPr marT="50292" marB="50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90</a:t>
                      </a:r>
                    </a:p>
                  </a:txBody>
                  <a:tcPr marT="50292" marB="50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84</a:t>
                      </a:r>
                    </a:p>
                  </a:txBody>
                  <a:tcPr marT="50292" marB="50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80</a:t>
                      </a:r>
                    </a:p>
                  </a:txBody>
                  <a:tcPr marT="50292" marB="50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84</a:t>
                      </a:r>
                    </a:p>
                  </a:txBody>
                  <a:tcPr marT="50292" marB="5029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094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Douleur thoracique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60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42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32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4B861"/>
                          </a:solidFill>
                          <a:latin typeface="Aptos" panose="020B0004020202020204" pitchFamily="34" charset="0"/>
                        </a:rPr>
                        <a:t>31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531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Dyspnée</a:t>
                      </a:r>
                    </a:p>
                  </a:txBody>
                  <a:tcPr marT="50292" marB="50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75</a:t>
                      </a:r>
                    </a:p>
                  </a:txBody>
                  <a:tcPr marT="50292" marB="50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72</a:t>
                      </a:r>
                    </a:p>
                  </a:txBody>
                  <a:tcPr marT="50292" marB="50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71</a:t>
                      </a:r>
                    </a:p>
                  </a:txBody>
                  <a:tcPr marT="50292" marB="50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66</a:t>
                      </a:r>
                    </a:p>
                  </a:txBody>
                  <a:tcPr marT="50292" marB="5029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531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Tachypnée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36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44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68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4B861"/>
                          </a:solidFill>
                          <a:latin typeface="Aptos" panose="020B0004020202020204" pitchFamily="34" charset="0"/>
                        </a:rPr>
                        <a:t>65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717C25CD-847C-02AE-9ED9-E53C398C0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45228"/>
              </p:ext>
            </p:extLst>
          </p:nvPr>
        </p:nvGraphicFramePr>
        <p:xfrm>
          <a:off x="12609015" y="4781583"/>
          <a:ext cx="5354451" cy="302154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6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Symptômes</a:t>
                      </a:r>
                    </a:p>
                  </a:txBody>
                  <a:tcPr marT="50292" marB="50292" anchor="ctr">
                    <a:solidFill>
                      <a:srgbClr val="F4B8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18-79</a:t>
                      </a:r>
                      <a:r>
                        <a:rPr lang="fr-FR" sz="2000" baseline="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 ans</a:t>
                      </a:r>
                    </a:p>
                    <a:p>
                      <a:pPr algn="ctr"/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n=1169</a:t>
                      </a:r>
                    </a:p>
                  </a:txBody>
                  <a:tcPr marT="50292" marB="50292" anchor="ctr">
                    <a:solidFill>
                      <a:srgbClr val="F4B8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≥</a:t>
                      </a:r>
                      <a:r>
                        <a:rPr lang="fr-FR" sz="2000" baseline="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 80 ans</a:t>
                      </a:r>
                      <a:endParaRPr lang="fr-FR" sz="2000" dirty="0">
                        <a:solidFill>
                          <a:srgbClr val="1E3D7D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fr-FR" sz="2000" dirty="0">
                          <a:solidFill>
                            <a:srgbClr val="1E3D7D"/>
                          </a:solidFill>
                          <a:latin typeface="Aptos" panose="020B0004020202020204" pitchFamily="34" charset="0"/>
                        </a:rPr>
                        <a:t>n=305</a:t>
                      </a:r>
                    </a:p>
                  </a:txBody>
                  <a:tcPr marT="50292" marB="50292" anchor="ctr">
                    <a:solidFill>
                      <a:srgbClr val="F4B8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144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</a:rPr>
                        <a:t>Fièvre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</a:rPr>
                        <a:t>78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4B861"/>
                          </a:solidFill>
                          <a:latin typeface="Aptos" panose="020B0004020202020204" pitchFamily="34" charset="0"/>
                        </a:rPr>
                        <a:t>68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7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Douleur thoracique</a:t>
                      </a:r>
                    </a:p>
                  </a:txBody>
                  <a:tcPr marT="50292" marB="50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45</a:t>
                      </a:r>
                    </a:p>
                  </a:txBody>
                  <a:tcPr marT="50292" marB="50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ptos" panose="020B0004020202020204" pitchFamily="34" charset="0"/>
                        </a:rPr>
                        <a:t>37</a:t>
                      </a:r>
                    </a:p>
                  </a:txBody>
                  <a:tcPr marT="50292" marB="5029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144">
                <a:tc>
                  <a:txBody>
                    <a:bodyPr/>
                    <a:lstStyle/>
                    <a:p>
                      <a:r>
                        <a:rPr lang="fr-FR" sz="2000" b="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</a:rPr>
                        <a:t>Confusion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rgbClr val="FFFFFF"/>
                          </a:solidFill>
                          <a:latin typeface="Aptos" panose="020B0004020202020204" pitchFamily="34" charset="0"/>
                        </a:rPr>
                        <a:t>11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4B861"/>
                          </a:solidFill>
                          <a:latin typeface="Aptos" panose="020B0004020202020204" pitchFamily="34" charset="0"/>
                        </a:rPr>
                        <a:t>21</a:t>
                      </a:r>
                    </a:p>
                  </a:txBody>
                  <a:tcPr marT="50292" marB="50292" anchor="ctr">
                    <a:solidFill>
                      <a:srgbClr val="1E3D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:a16="http://schemas.microsoft.com/office/drawing/2014/main" id="{661D9AA4-4A6E-42B3-B88A-508486000748}"/>
              </a:ext>
            </a:extLst>
          </p:cNvPr>
          <p:cNvGrpSpPr/>
          <p:nvPr/>
        </p:nvGrpSpPr>
        <p:grpSpPr>
          <a:xfrm>
            <a:off x="5536790" y="2594402"/>
            <a:ext cx="1219200" cy="1219200"/>
            <a:chOff x="5292725" y="2594402"/>
            <a:chExt cx="1219200" cy="1219200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DD8C544A-AA3B-DAC0-6705-3888E68D6003}"/>
                </a:ext>
              </a:extLst>
            </p:cNvPr>
            <p:cNvSpPr/>
            <p:nvPr/>
          </p:nvSpPr>
          <p:spPr>
            <a:xfrm>
              <a:off x="5292725" y="2594402"/>
              <a:ext cx="1219200" cy="121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3695AD93-1640-5F30-5616-03502606D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3854" y="2819401"/>
              <a:ext cx="776941" cy="660400"/>
            </a:xfrm>
            <a:prstGeom prst="rect">
              <a:avLst/>
            </a:prstGeom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2714061-F8BF-609C-C01E-30B0B8114AA5}"/>
              </a:ext>
            </a:extLst>
          </p:cNvPr>
          <p:cNvGrpSpPr/>
          <p:nvPr/>
        </p:nvGrpSpPr>
        <p:grpSpPr>
          <a:xfrm>
            <a:off x="14806493" y="2575449"/>
            <a:ext cx="1219200" cy="1219200"/>
            <a:chOff x="5292725" y="2594402"/>
            <a:chExt cx="1219200" cy="1219200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851AB9C-D595-13CF-8230-B129729FD679}"/>
                </a:ext>
              </a:extLst>
            </p:cNvPr>
            <p:cNvSpPr/>
            <p:nvPr/>
          </p:nvSpPr>
          <p:spPr>
            <a:xfrm>
              <a:off x="5292725" y="2594402"/>
              <a:ext cx="1219200" cy="1219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AF97B316-2E84-6A67-F6F2-CCFFA3260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3854" y="2819401"/>
              <a:ext cx="776941" cy="66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945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BC6C8-67EE-81C4-E35A-3C2EF5724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5715FFE5-3B3D-7066-80CF-175CA54F9A0F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12" name="object 2">
              <a:extLst>
                <a:ext uri="{FF2B5EF4-FFF2-40B4-BE49-F238E27FC236}">
                  <a16:creationId xmlns:a16="http://schemas.microsoft.com/office/drawing/2014/main" id="{96880665-02C3-928E-DE5B-276A41A7EDA4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">
              <a:extLst>
                <a:ext uri="{FF2B5EF4-FFF2-40B4-BE49-F238E27FC236}">
                  <a16:creationId xmlns:a16="http://schemas.microsoft.com/office/drawing/2014/main" id="{BD78E5D0-CDE6-F07A-BDDB-B57094AAC053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4">
            <a:extLst>
              <a:ext uri="{FF2B5EF4-FFF2-40B4-BE49-F238E27FC236}">
                <a16:creationId xmlns:a16="http://schemas.microsoft.com/office/drawing/2014/main" id="{087A87E3-F0A6-8F51-948E-A1C14C35B96C}"/>
              </a:ext>
            </a:extLst>
          </p:cNvPr>
          <p:cNvSpPr txBox="1">
            <a:spLocks/>
          </p:cNvSpPr>
          <p:nvPr/>
        </p:nvSpPr>
        <p:spPr>
          <a:xfrm>
            <a:off x="1364380" y="646445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b="0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5900" dirty="0">
                <a:solidFill>
                  <a:srgbClr val="1E3D7D"/>
                </a:solidFill>
                <a:latin typeface="Aptos" panose="020B0004020202020204" pitchFamily="34" charset="0"/>
              </a:rPr>
              <a:t>Examen clinique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022C06-9D6A-3CFD-D7BD-457CDF749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32FDE1DF-D71E-3975-D6E1-BC9B183B16DD}"/>
              </a:ext>
            </a:extLst>
          </p:cNvPr>
          <p:cNvGrpSpPr/>
          <p:nvPr/>
        </p:nvGrpSpPr>
        <p:grpSpPr>
          <a:xfrm>
            <a:off x="3727450" y="2821350"/>
            <a:ext cx="13077066" cy="5956081"/>
            <a:chOff x="2074461" y="2789116"/>
            <a:chExt cx="13077066" cy="5956081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70658929-8B5E-9230-7F23-D041A0FDD4B6}"/>
                </a:ext>
              </a:extLst>
            </p:cNvPr>
            <p:cNvSpPr/>
            <p:nvPr/>
          </p:nvSpPr>
          <p:spPr>
            <a:xfrm>
              <a:off x="2074461" y="2789116"/>
              <a:ext cx="13077066" cy="5956081"/>
            </a:xfrm>
            <a:prstGeom prst="roundRect">
              <a:avLst>
                <a:gd name="adj" fmla="val 46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8D20D8F-E304-7850-7078-0ABC74761B25}"/>
                </a:ext>
              </a:extLst>
            </p:cNvPr>
            <p:cNvSpPr txBox="1"/>
            <p:nvPr/>
          </p:nvSpPr>
          <p:spPr>
            <a:xfrm>
              <a:off x="3111927" y="4266256"/>
              <a:ext cx="11353800" cy="3381694"/>
            </a:xfrm>
            <a:prstGeom prst="rect">
              <a:avLst/>
            </a:prstGeom>
          </p:spPr>
          <p:txBody>
            <a:bodyPr vert="horz" wrap="square" lIns="0" tIns="29209" rIns="0" bIns="0" rtlCol="0">
              <a:spAutoFit/>
            </a:bodyPr>
            <a:lstStyle/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Constantes vitales : </a:t>
              </a: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TA, FC, température, SaO2, fréquence respiratoire</a:t>
              </a:r>
            </a:p>
            <a:p>
              <a:pPr marL="469265" marR="5080" indent="-457200">
                <a:spcBef>
                  <a:spcPts val="100"/>
                </a:spcBef>
                <a:buFont typeface="Arial" panose="020B0604020202020204" pitchFamily="34" charset="0"/>
                <a:buChar char="•"/>
                <a:tabLst>
                  <a:tab pos="238760" algn="l"/>
                  <a:tab pos="314325" algn="l"/>
                </a:tabLst>
              </a:pP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Rôle de </a:t>
              </a: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l’IDE</a:t>
              </a: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 ++ dans le recueil</a:t>
              </a: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endPara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L’auscultation</a:t>
              </a: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	</a:t>
              </a: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endPara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Penser à chercher les symptômes chez </a:t>
              </a: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les résidents en contact</a:t>
              </a:r>
            </a:p>
            <a:p>
              <a:pPr marL="469265" marR="5080" indent="-457200">
                <a:spcBef>
                  <a:spcPts val="100"/>
                </a:spcBef>
                <a:buFont typeface="Arial" panose="020B0604020202020204" pitchFamily="34" charset="0"/>
                <a:buChar char="•"/>
                <a:tabLst>
                  <a:tab pos="238760" algn="l"/>
                  <a:tab pos="314325" algn="l"/>
                </a:tabLst>
              </a:pP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Début d’épidémie?</a:t>
              </a: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endPara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D7F6A783-92CE-77AF-F019-69006C7613A7}"/>
              </a:ext>
            </a:extLst>
          </p:cNvPr>
          <p:cNvSpPr txBox="1"/>
          <p:nvPr/>
        </p:nvSpPr>
        <p:spPr>
          <a:xfrm>
            <a:off x="11876599" y="10435283"/>
            <a:ext cx="7748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b="1" i="1" dirty="0">
                <a:solidFill>
                  <a:srgbClr val="1E3D7D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HCSP, </a:t>
            </a:r>
            <a:r>
              <a:rPr lang="fr-FR" sz="1800" i="1" dirty="0">
                <a:solidFill>
                  <a:srgbClr val="1E3D7D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conduite à tenir devant une IRA en EHPAD, juillet 2012</a:t>
            </a:r>
          </a:p>
        </p:txBody>
      </p:sp>
    </p:spTree>
    <p:extLst>
      <p:ext uri="{BB962C8B-B14F-4D97-AF65-F5344CB8AC3E}">
        <p14:creationId xmlns:p14="http://schemas.microsoft.com/office/powerpoint/2010/main" val="412646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F7B63-EB23-A8D3-5168-F5CD21DEE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C7D6FB5-0183-4BE3-A6FE-3E90769FAC85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3C901B41-1236-870F-427F-0BEB7FC4DBDB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B9DD6B7C-4559-2CF8-075A-53E283147559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4">
            <a:extLst>
              <a:ext uri="{FF2B5EF4-FFF2-40B4-BE49-F238E27FC236}">
                <a16:creationId xmlns:a16="http://schemas.microsoft.com/office/drawing/2014/main" id="{A50BD7FF-44B9-2214-1C39-835AA3FF0737}"/>
              </a:ext>
            </a:extLst>
          </p:cNvPr>
          <p:cNvSpPr txBox="1">
            <a:spLocks/>
          </p:cNvSpPr>
          <p:nvPr/>
        </p:nvSpPr>
        <p:spPr>
          <a:xfrm>
            <a:off x="1364380" y="646445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b="0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5900" dirty="0">
                <a:solidFill>
                  <a:srgbClr val="1E3D7D"/>
                </a:solidFill>
                <a:latin typeface="Aptos" panose="020B0004020202020204" pitchFamily="34" charset="0"/>
              </a:rPr>
              <a:t>Examen clinique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B58A58-3234-7D08-C68F-DFEF9556F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07B7706-AF26-1422-6D04-C784ECE6474A}"/>
              </a:ext>
            </a:extLst>
          </p:cNvPr>
          <p:cNvGrpSpPr/>
          <p:nvPr/>
        </p:nvGrpSpPr>
        <p:grpSpPr>
          <a:xfrm>
            <a:off x="3727450" y="2821350"/>
            <a:ext cx="13077066" cy="5956081"/>
            <a:chOff x="2074461" y="2789116"/>
            <a:chExt cx="13077066" cy="5956081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C079CB7A-49EB-F195-9C03-FEA645020B99}"/>
                </a:ext>
              </a:extLst>
            </p:cNvPr>
            <p:cNvSpPr/>
            <p:nvPr/>
          </p:nvSpPr>
          <p:spPr>
            <a:xfrm>
              <a:off x="2074461" y="2789116"/>
              <a:ext cx="13077066" cy="5956081"/>
            </a:xfrm>
            <a:prstGeom prst="roundRect">
              <a:avLst>
                <a:gd name="adj" fmla="val 46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BB3C4F0-5970-77C2-AD6E-2D7BF00E8526}"/>
                </a:ext>
              </a:extLst>
            </p:cNvPr>
            <p:cNvSpPr txBox="1"/>
            <p:nvPr/>
          </p:nvSpPr>
          <p:spPr>
            <a:xfrm>
              <a:off x="3111927" y="4266256"/>
              <a:ext cx="11353800" cy="3381694"/>
            </a:xfrm>
            <a:prstGeom prst="rect">
              <a:avLst/>
            </a:prstGeom>
          </p:spPr>
          <p:txBody>
            <a:bodyPr vert="horz" wrap="square" lIns="0" tIns="29209" rIns="0" bIns="0" rtlCol="0">
              <a:spAutoFit/>
            </a:bodyPr>
            <a:lstStyle/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Constantes vitales : </a:t>
              </a: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TA, FC, température, SaO2, </a:t>
              </a:r>
              <a:r>
                <a:rPr lang="fr-FR" sz="2650" b="1" dirty="0">
                  <a:solidFill>
                    <a:srgbClr val="C00000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fréquence respiratoire</a:t>
              </a:r>
            </a:p>
            <a:p>
              <a:pPr marL="469265" marR="5080" indent="-457200">
                <a:spcBef>
                  <a:spcPts val="100"/>
                </a:spcBef>
                <a:buFont typeface="Arial" panose="020B0604020202020204" pitchFamily="34" charset="0"/>
                <a:buChar char="•"/>
                <a:tabLst>
                  <a:tab pos="238760" algn="l"/>
                  <a:tab pos="314325" algn="l"/>
                </a:tabLst>
              </a:pP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Rôle de </a:t>
              </a: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l’IDE</a:t>
              </a: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 ++ dans le recueil</a:t>
              </a: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endPara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r>
                <a:rPr lang="fr-FR" sz="2650" b="1" dirty="0">
                  <a:solidFill>
                    <a:srgbClr val="C00000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L’auscultation</a:t>
              </a: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	</a:t>
              </a: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endPara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Penser à chercher les symptômes chez </a:t>
              </a:r>
              <a:r>
                <a:rPr lang="fr-FR" sz="2650" b="1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les résidents en contact</a:t>
              </a:r>
            </a:p>
            <a:p>
              <a:pPr marL="469265" marR="5080" indent="-457200">
                <a:spcBef>
                  <a:spcPts val="100"/>
                </a:spcBef>
                <a:buFont typeface="Arial" panose="020B0604020202020204" pitchFamily="34" charset="0"/>
                <a:buChar char="•"/>
                <a:tabLst>
                  <a:tab pos="238760" algn="l"/>
                  <a:tab pos="314325" algn="l"/>
                </a:tabLst>
              </a:pPr>
              <a:r>
                <a:rPr lang="fr-FR" sz="2650" dirty="0">
                  <a:solidFill>
                    <a:srgbClr val="1E3D7D"/>
                  </a:solidFill>
                  <a:latin typeface="Aptos" panose="020B0004020202020204" pitchFamily="34" charset="0"/>
                  <a:cs typeface="Calibri" panose="020F0502020204030204" pitchFamily="34" charset="0"/>
                </a:rPr>
                <a:t>Début d’épidémie?</a:t>
              </a:r>
            </a:p>
            <a:p>
              <a:pPr marL="12065" marR="5080">
                <a:spcBef>
                  <a:spcPts val="100"/>
                </a:spcBef>
                <a:tabLst>
                  <a:tab pos="238760" algn="l"/>
                  <a:tab pos="314325" algn="l"/>
                </a:tabLst>
              </a:pPr>
              <a:endParaRPr lang="fr-FR" sz="2650" dirty="0">
                <a:solidFill>
                  <a:srgbClr val="1E3D7D"/>
                </a:solidFill>
                <a:latin typeface="Aptos" panose="020B000402020202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1419AB0-B408-FD4D-9168-6925C27D4762}"/>
              </a:ext>
            </a:extLst>
          </p:cNvPr>
          <p:cNvSpPr txBox="1"/>
          <p:nvPr/>
        </p:nvSpPr>
        <p:spPr>
          <a:xfrm>
            <a:off x="11876599" y="10435283"/>
            <a:ext cx="7748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b="1" i="1" dirty="0">
                <a:solidFill>
                  <a:srgbClr val="1E3D7D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HCSP, </a:t>
            </a:r>
            <a:r>
              <a:rPr lang="fr-FR" sz="1800" i="1" dirty="0">
                <a:solidFill>
                  <a:srgbClr val="1E3D7D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conduite à tenir devant une IRA en EHPAD, juillet 2012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2A3B326-4CF8-3F9F-50F0-13996CCE5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192" y="5313908"/>
            <a:ext cx="3390900" cy="9398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36FE79A-1A5F-83ED-9158-4487CE6A2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3715">
            <a:off x="7542838" y="5682779"/>
            <a:ext cx="907284" cy="45364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5F6BC21-F862-F728-9E79-2DDD7DFF9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2348" y="4890420"/>
            <a:ext cx="835106" cy="6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6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FB145D-3BAD-D581-0930-0C550C3AD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A77557E9-E700-237F-4EB0-C8F1D59604F6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DEC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D12C6341-AB18-907F-F662-B5AA7DDE8BC5}"/>
              </a:ext>
            </a:extLst>
          </p:cNvPr>
          <p:cNvSpPr/>
          <p:nvPr/>
        </p:nvSpPr>
        <p:spPr>
          <a:xfrm>
            <a:off x="12355845" y="1543391"/>
            <a:ext cx="7748270" cy="9765665"/>
          </a:xfrm>
          <a:custGeom>
            <a:avLst/>
            <a:gdLst/>
            <a:ahLst/>
            <a:cxnLst/>
            <a:rect l="l" t="t" r="r" b="b"/>
            <a:pathLst>
              <a:path w="7748269" h="9765665">
                <a:moveTo>
                  <a:pt x="7748254" y="0"/>
                </a:moveTo>
                <a:lnTo>
                  <a:pt x="2655727" y="909896"/>
                </a:lnTo>
                <a:lnTo>
                  <a:pt x="2655727" y="5192660"/>
                </a:lnTo>
                <a:lnTo>
                  <a:pt x="578019" y="5818061"/>
                </a:lnTo>
                <a:lnTo>
                  <a:pt x="529465" y="5830885"/>
                </a:lnTo>
                <a:lnTo>
                  <a:pt x="482031" y="5845619"/>
                </a:lnTo>
                <a:lnTo>
                  <a:pt x="435875" y="5862236"/>
                </a:lnTo>
                <a:lnTo>
                  <a:pt x="391154" y="5880711"/>
                </a:lnTo>
                <a:lnTo>
                  <a:pt x="348027" y="5901016"/>
                </a:lnTo>
                <a:lnTo>
                  <a:pt x="306653" y="5923127"/>
                </a:lnTo>
                <a:lnTo>
                  <a:pt x="267188" y="5947017"/>
                </a:lnTo>
                <a:lnTo>
                  <a:pt x="229793" y="5972659"/>
                </a:lnTo>
                <a:lnTo>
                  <a:pt x="194624" y="6000027"/>
                </a:lnTo>
                <a:lnTo>
                  <a:pt x="161841" y="6029095"/>
                </a:lnTo>
                <a:lnTo>
                  <a:pt x="131601" y="6059838"/>
                </a:lnTo>
                <a:lnTo>
                  <a:pt x="104062" y="6092228"/>
                </a:lnTo>
                <a:lnTo>
                  <a:pt x="79384" y="6126239"/>
                </a:lnTo>
                <a:lnTo>
                  <a:pt x="57723" y="6161846"/>
                </a:lnTo>
                <a:lnTo>
                  <a:pt x="39239" y="6199022"/>
                </a:lnTo>
                <a:lnTo>
                  <a:pt x="24089" y="6237741"/>
                </a:lnTo>
                <a:lnTo>
                  <a:pt x="12432" y="6277976"/>
                </a:lnTo>
                <a:lnTo>
                  <a:pt x="4426" y="6319702"/>
                </a:lnTo>
                <a:lnTo>
                  <a:pt x="229" y="6362892"/>
                </a:lnTo>
                <a:lnTo>
                  <a:pt x="0" y="6407520"/>
                </a:lnTo>
                <a:lnTo>
                  <a:pt x="3896" y="6453559"/>
                </a:lnTo>
                <a:lnTo>
                  <a:pt x="12076" y="6500985"/>
                </a:lnTo>
                <a:lnTo>
                  <a:pt x="21792" y="6545357"/>
                </a:lnTo>
                <a:lnTo>
                  <a:pt x="31809" y="6589751"/>
                </a:lnTo>
                <a:lnTo>
                  <a:pt x="42124" y="6634163"/>
                </a:lnTo>
                <a:lnTo>
                  <a:pt x="52736" y="6678592"/>
                </a:lnTo>
                <a:lnTo>
                  <a:pt x="63645" y="6723035"/>
                </a:lnTo>
                <a:lnTo>
                  <a:pt x="74849" y="6767490"/>
                </a:lnTo>
                <a:lnTo>
                  <a:pt x="86348" y="6811954"/>
                </a:lnTo>
                <a:lnTo>
                  <a:pt x="98139" y="6856424"/>
                </a:lnTo>
                <a:lnTo>
                  <a:pt x="110222" y="6900899"/>
                </a:lnTo>
                <a:lnTo>
                  <a:pt x="122596" y="6945375"/>
                </a:lnTo>
                <a:lnTo>
                  <a:pt x="135260" y="6989851"/>
                </a:lnTo>
                <a:lnTo>
                  <a:pt x="148212" y="7034323"/>
                </a:lnTo>
                <a:lnTo>
                  <a:pt x="161451" y="7078790"/>
                </a:lnTo>
                <a:lnTo>
                  <a:pt x="174977" y="7123248"/>
                </a:lnTo>
                <a:lnTo>
                  <a:pt x="188787" y="7167696"/>
                </a:lnTo>
                <a:lnTo>
                  <a:pt x="202882" y="7212131"/>
                </a:lnTo>
                <a:lnTo>
                  <a:pt x="217259" y="7256551"/>
                </a:lnTo>
                <a:lnTo>
                  <a:pt x="231918" y="7300953"/>
                </a:lnTo>
                <a:lnTo>
                  <a:pt x="246858" y="7345334"/>
                </a:lnTo>
                <a:lnTo>
                  <a:pt x="262077" y="7389692"/>
                </a:lnTo>
                <a:lnTo>
                  <a:pt x="277574" y="7434025"/>
                </a:lnTo>
                <a:lnTo>
                  <a:pt x="293349" y="7478331"/>
                </a:lnTo>
                <a:lnTo>
                  <a:pt x="309399" y="7522606"/>
                </a:lnTo>
                <a:lnTo>
                  <a:pt x="325725" y="7566848"/>
                </a:lnTo>
                <a:lnTo>
                  <a:pt x="342324" y="7611056"/>
                </a:lnTo>
                <a:lnTo>
                  <a:pt x="359196" y="7655225"/>
                </a:lnTo>
                <a:lnTo>
                  <a:pt x="376339" y="7699355"/>
                </a:lnTo>
                <a:lnTo>
                  <a:pt x="393753" y="7743442"/>
                </a:lnTo>
                <a:lnTo>
                  <a:pt x="411436" y="7787485"/>
                </a:lnTo>
                <a:lnTo>
                  <a:pt x="429387" y="7831480"/>
                </a:lnTo>
                <a:lnTo>
                  <a:pt x="447605" y="7875425"/>
                </a:lnTo>
                <a:lnTo>
                  <a:pt x="466088" y="7919318"/>
                </a:lnTo>
                <a:lnTo>
                  <a:pt x="484837" y="7963155"/>
                </a:lnTo>
                <a:lnTo>
                  <a:pt x="503849" y="8006936"/>
                </a:lnTo>
                <a:lnTo>
                  <a:pt x="523123" y="8050657"/>
                </a:lnTo>
                <a:lnTo>
                  <a:pt x="542659" y="8094316"/>
                </a:lnTo>
                <a:lnTo>
                  <a:pt x="562455" y="8137910"/>
                </a:lnTo>
                <a:lnTo>
                  <a:pt x="582510" y="8181438"/>
                </a:lnTo>
                <a:lnTo>
                  <a:pt x="602823" y="8224896"/>
                </a:lnTo>
                <a:lnTo>
                  <a:pt x="623393" y="8268281"/>
                </a:lnTo>
                <a:lnTo>
                  <a:pt x="644218" y="8311593"/>
                </a:lnTo>
                <a:lnTo>
                  <a:pt x="665298" y="8354827"/>
                </a:lnTo>
                <a:lnTo>
                  <a:pt x="686631" y="8397982"/>
                </a:lnTo>
                <a:lnTo>
                  <a:pt x="708217" y="8441056"/>
                </a:lnTo>
                <a:lnTo>
                  <a:pt x="730054" y="8484045"/>
                </a:lnTo>
                <a:lnTo>
                  <a:pt x="752140" y="8526947"/>
                </a:lnTo>
                <a:lnTo>
                  <a:pt x="774476" y="8569760"/>
                </a:lnTo>
                <a:lnTo>
                  <a:pt x="797059" y="8612482"/>
                </a:lnTo>
                <a:lnTo>
                  <a:pt x="819889" y="8655110"/>
                </a:lnTo>
                <a:lnTo>
                  <a:pt x="842964" y="8697641"/>
                </a:lnTo>
                <a:lnTo>
                  <a:pt x="866284" y="8740073"/>
                </a:lnTo>
                <a:lnTo>
                  <a:pt x="889846" y="8782403"/>
                </a:lnTo>
                <a:lnTo>
                  <a:pt x="913651" y="8824630"/>
                </a:lnTo>
                <a:lnTo>
                  <a:pt x="937697" y="8866750"/>
                </a:lnTo>
                <a:lnTo>
                  <a:pt x="961983" y="8908762"/>
                </a:lnTo>
                <a:lnTo>
                  <a:pt x="986507" y="8950662"/>
                </a:lnTo>
                <a:lnTo>
                  <a:pt x="1011269" y="8992448"/>
                </a:lnTo>
                <a:lnTo>
                  <a:pt x="1036267" y="9034119"/>
                </a:lnTo>
                <a:lnTo>
                  <a:pt x="1061500" y="9075671"/>
                </a:lnTo>
                <a:lnTo>
                  <a:pt x="1086968" y="9117101"/>
                </a:lnTo>
                <a:lnTo>
                  <a:pt x="1112669" y="9158408"/>
                </a:lnTo>
                <a:lnTo>
                  <a:pt x="1138601" y="9199589"/>
                </a:lnTo>
                <a:lnTo>
                  <a:pt x="1164764" y="9240642"/>
                </a:lnTo>
                <a:lnTo>
                  <a:pt x="1191157" y="9281564"/>
                </a:lnTo>
                <a:lnTo>
                  <a:pt x="1217779" y="9322352"/>
                </a:lnTo>
                <a:lnTo>
                  <a:pt x="1244627" y="9363004"/>
                </a:lnTo>
                <a:lnTo>
                  <a:pt x="1271702" y="9403519"/>
                </a:lnTo>
                <a:lnTo>
                  <a:pt x="1299002" y="9443892"/>
                </a:lnTo>
                <a:lnTo>
                  <a:pt x="1326526" y="9484122"/>
                </a:lnTo>
                <a:lnTo>
                  <a:pt x="1354273" y="9524207"/>
                </a:lnTo>
                <a:lnTo>
                  <a:pt x="1382241" y="9564143"/>
                </a:lnTo>
                <a:lnTo>
                  <a:pt x="1410430" y="9603929"/>
                </a:lnTo>
                <a:lnTo>
                  <a:pt x="1438839" y="9643562"/>
                </a:lnTo>
                <a:lnTo>
                  <a:pt x="1467466" y="9683039"/>
                </a:lnTo>
                <a:lnTo>
                  <a:pt x="1496310" y="9722359"/>
                </a:lnTo>
                <a:lnTo>
                  <a:pt x="1525369" y="9761518"/>
                </a:lnTo>
                <a:lnTo>
                  <a:pt x="1528107" y="9765164"/>
                </a:lnTo>
                <a:lnTo>
                  <a:pt x="7748254" y="9765164"/>
                </a:lnTo>
                <a:lnTo>
                  <a:pt x="7748254" y="0"/>
                </a:lnTo>
                <a:close/>
              </a:path>
            </a:pathLst>
          </a:custGeom>
          <a:solidFill>
            <a:srgbClr val="FCE2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03C5C99-C259-5911-71D5-A3B2D4239EEB}"/>
              </a:ext>
            </a:extLst>
          </p:cNvPr>
          <p:cNvSpPr/>
          <p:nvPr/>
        </p:nvSpPr>
        <p:spPr>
          <a:xfrm>
            <a:off x="984250" y="2882594"/>
            <a:ext cx="5412460" cy="6405785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9E670A3-81DA-5CDA-A596-E9A2282730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4380" y="1086055"/>
            <a:ext cx="17374869" cy="8867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6805"/>
              </a:lnSpc>
            </a:pPr>
            <a:r>
              <a:rPr lang="fr-FR" dirty="0">
                <a:solidFill>
                  <a:srgbClr val="1E3D7D"/>
                </a:solidFill>
              </a:rPr>
              <a:t>Critères de gravité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FE60303-C0BB-960A-5A5B-ED1A41D0DD5C}"/>
              </a:ext>
            </a:extLst>
          </p:cNvPr>
          <p:cNvSpPr txBox="1"/>
          <p:nvPr/>
        </p:nvSpPr>
        <p:spPr>
          <a:xfrm>
            <a:off x="1607667" y="3708571"/>
            <a:ext cx="40972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1E3D7D"/>
                </a:solidFill>
                <a:latin typeface="Aptos" panose="020B0004020202020204" pitchFamily="34" charset="0"/>
              </a:rPr>
              <a:t>MAJEURS (≥1)</a:t>
            </a:r>
          </a:p>
          <a:p>
            <a:endParaRPr lang="fr-FR" sz="2800" b="1" dirty="0">
              <a:solidFill>
                <a:srgbClr val="1E3D7D"/>
              </a:solidFill>
              <a:latin typeface="Aptos" panose="020B0004020202020204" pitchFamily="34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Choc septique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Détresse respiratoire nécessitant ventilation mécanique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390FC879-7788-377F-8C18-81C55F3E5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2001005-AFC1-192C-5EC1-064240A44FC1}"/>
              </a:ext>
            </a:extLst>
          </p:cNvPr>
          <p:cNvSpPr/>
          <p:nvPr/>
        </p:nvSpPr>
        <p:spPr>
          <a:xfrm>
            <a:off x="6619272" y="2906490"/>
            <a:ext cx="12515542" cy="6405785"/>
          </a:xfrm>
          <a:prstGeom prst="roundRect">
            <a:avLst>
              <a:gd name="adj" fmla="val 4682"/>
            </a:avLst>
          </a:prstGeom>
          <a:solidFill>
            <a:schemeClr val="bg1">
              <a:alpha val="716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C6E9A49-5CFF-B4C0-160C-C1584739F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09450" y="10652465"/>
            <a:ext cx="7432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sz="1800" i="1" dirty="0">
                <a:solidFill>
                  <a:srgbClr val="1E3D7D"/>
                </a:solidFill>
                <a:latin typeface="Aptos" panose="020B0004020202020204" pitchFamily="34" charset="0"/>
              </a:rPr>
              <a:t>Pneumonies communautaires: recommandations SPILF/SPLF 2025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16F442-AD0A-B815-7067-6424A870DF61}"/>
              </a:ext>
            </a:extLst>
          </p:cNvPr>
          <p:cNvSpPr txBox="1"/>
          <p:nvPr/>
        </p:nvSpPr>
        <p:spPr>
          <a:xfrm>
            <a:off x="7658191" y="3708571"/>
            <a:ext cx="108146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1E3D7D"/>
                </a:solidFill>
                <a:latin typeface="Aptos" panose="020B0004020202020204" pitchFamily="34" charset="0"/>
              </a:rPr>
              <a:t>MINEURS (≥3)</a:t>
            </a:r>
          </a:p>
          <a:p>
            <a:endParaRPr lang="fr-FR" sz="2800" b="1" u="sng" dirty="0">
              <a:solidFill>
                <a:srgbClr val="1E3D7D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Hypothermie &lt; 36°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Hypotension </a:t>
            </a:r>
            <a:r>
              <a:rPr lang="fr-FR" sz="2800" dirty="0" err="1">
                <a:solidFill>
                  <a:srgbClr val="1E3D7D"/>
                </a:solidFill>
                <a:latin typeface="Aptos" panose="020B0004020202020204" pitchFamily="34" charset="0"/>
              </a:rPr>
              <a:t>PAsystolique</a:t>
            </a: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 &lt; 90mmHg </a:t>
            </a:r>
            <a:r>
              <a:rPr lang="fr-FR" sz="2800" i="1" dirty="0">
                <a:solidFill>
                  <a:srgbClr val="1E3D7D"/>
                </a:solidFill>
                <a:latin typeface="Aptos" panose="020B0004020202020204" pitchFamily="34" charset="0"/>
              </a:rPr>
              <a:t>nécessitant un remplissage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Fréquence respiratoire ≥30 cycles/min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Confusion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2C5CBF"/>
                </a:solidFill>
                <a:latin typeface="Aptos" panose="020B0004020202020204" pitchFamily="34" charset="0"/>
              </a:rPr>
              <a:t>Urée &gt; 3,3 </a:t>
            </a:r>
            <a:r>
              <a:rPr lang="fr-FR" sz="2800" i="1" dirty="0" err="1">
                <a:solidFill>
                  <a:srgbClr val="2C5CBF"/>
                </a:solidFill>
                <a:latin typeface="Aptos" panose="020B0004020202020204" pitchFamily="34" charset="0"/>
              </a:rPr>
              <a:t>mmol</a:t>
            </a:r>
            <a:r>
              <a:rPr lang="fr-FR" sz="2800" i="1" dirty="0">
                <a:solidFill>
                  <a:srgbClr val="2C5CBF"/>
                </a:solidFill>
                <a:latin typeface="Aptos" panose="020B0004020202020204" pitchFamily="34" charset="0"/>
              </a:rPr>
              <a:t>/l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2C5CBF"/>
                </a:solidFill>
                <a:latin typeface="Aptos" panose="020B0004020202020204" pitchFamily="34" charset="0"/>
              </a:rPr>
              <a:t>Leucopénie &lt; 4000/mm³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2C5CBF"/>
                </a:solidFill>
                <a:latin typeface="Aptos" panose="020B0004020202020204" pitchFamily="34" charset="0"/>
              </a:rPr>
              <a:t>Thrombopénie &lt; 100 000/mm³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AAC0EC"/>
                </a:solidFill>
                <a:latin typeface="Aptos" panose="020B0004020202020204" pitchFamily="34" charset="0"/>
              </a:rPr>
              <a:t>PaO2 sur FiO2 ≤ 250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AAC0EC"/>
                </a:solidFill>
                <a:latin typeface="Aptos" panose="020B0004020202020204" pitchFamily="34" charset="0"/>
              </a:rPr>
              <a:t>Infiltrats pulmonaires ≥ 2</a:t>
            </a:r>
          </a:p>
        </p:txBody>
      </p:sp>
    </p:spTree>
    <p:extLst>
      <p:ext uri="{BB962C8B-B14F-4D97-AF65-F5344CB8AC3E}">
        <p14:creationId xmlns:p14="http://schemas.microsoft.com/office/powerpoint/2010/main" val="258427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8DF81-53DD-A185-A904-04D3F0AB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2C18968-43A9-24D2-ED28-9F566555D95B}"/>
              </a:ext>
            </a:extLst>
          </p:cNvPr>
          <p:cNvGrpSpPr>
            <a:grpSpLocks/>
          </p:cNvGrpSpPr>
          <p:nvPr/>
        </p:nvGrpSpPr>
        <p:grpSpPr>
          <a:xfrm>
            <a:off x="0" y="635"/>
            <a:ext cx="20104100" cy="11308715"/>
            <a:chOff x="5373" y="635"/>
            <a:chExt cx="20104100" cy="11308715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BFA5DBBF-6648-7BAE-8915-6BAE39CFEB8A}"/>
                </a:ext>
              </a:extLst>
            </p:cNvPr>
            <p:cNvSpPr>
              <a:spLocks/>
            </p:cNvSpPr>
            <p:nvPr/>
          </p:nvSpPr>
          <p:spPr>
            <a:xfrm>
              <a:off x="5373" y="63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8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62202581-43BB-87B3-768F-11ACE797432D}"/>
                </a:ext>
              </a:extLst>
            </p:cNvPr>
            <p:cNvSpPr>
              <a:spLocks/>
            </p:cNvSpPr>
            <p:nvPr/>
          </p:nvSpPr>
          <p:spPr>
            <a:xfrm>
              <a:off x="12355845" y="1543391"/>
              <a:ext cx="7748270" cy="9765665"/>
            </a:xfrm>
            <a:custGeom>
              <a:avLst/>
              <a:gdLst/>
              <a:ahLst/>
              <a:cxnLst/>
              <a:rect l="l" t="t" r="r" b="b"/>
              <a:pathLst>
                <a:path w="7748269" h="9765665">
                  <a:moveTo>
                    <a:pt x="7748254" y="0"/>
                  </a:moveTo>
                  <a:lnTo>
                    <a:pt x="2655727" y="909896"/>
                  </a:lnTo>
                  <a:lnTo>
                    <a:pt x="2655727" y="5192660"/>
                  </a:lnTo>
                  <a:lnTo>
                    <a:pt x="578019" y="5818061"/>
                  </a:lnTo>
                  <a:lnTo>
                    <a:pt x="529465" y="5830885"/>
                  </a:lnTo>
                  <a:lnTo>
                    <a:pt x="482031" y="5845619"/>
                  </a:lnTo>
                  <a:lnTo>
                    <a:pt x="435875" y="5862236"/>
                  </a:lnTo>
                  <a:lnTo>
                    <a:pt x="391154" y="5880711"/>
                  </a:lnTo>
                  <a:lnTo>
                    <a:pt x="348027" y="5901016"/>
                  </a:lnTo>
                  <a:lnTo>
                    <a:pt x="306653" y="5923127"/>
                  </a:lnTo>
                  <a:lnTo>
                    <a:pt x="267188" y="5947017"/>
                  </a:lnTo>
                  <a:lnTo>
                    <a:pt x="229793" y="5972659"/>
                  </a:lnTo>
                  <a:lnTo>
                    <a:pt x="194624" y="6000027"/>
                  </a:lnTo>
                  <a:lnTo>
                    <a:pt x="161841" y="6029095"/>
                  </a:lnTo>
                  <a:lnTo>
                    <a:pt x="131601" y="6059838"/>
                  </a:lnTo>
                  <a:lnTo>
                    <a:pt x="104062" y="6092228"/>
                  </a:lnTo>
                  <a:lnTo>
                    <a:pt x="79384" y="6126239"/>
                  </a:lnTo>
                  <a:lnTo>
                    <a:pt x="57723" y="6161846"/>
                  </a:lnTo>
                  <a:lnTo>
                    <a:pt x="39239" y="6199022"/>
                  </a:lnTo>
                  <a:lnTo>
                    <a:pt x="24089" y="6237741"/>
                  </a:lnTo>
                  <a:lnTo>
                    <a:pt x="12432" y="6277976"/>
                  </a:lnTo>
                  <a:lnTo>
                    <a:pt x="4426" y="6319702"/>
                  </a:lnTo>
                  <a:lnTo>
                    <a:pt x="229" y="6362892"/>
                  </a:lnTo>
                  <a:lnTo>
                    <a:pt x="0" y="6407520"/>
                  </a:lnTo>
                  <a:lnTo>
                    <a:pt x="3896" y="6453559"/>
                  </a:lnTo>
                  <a:lnTo>
                    <a:pt x="12076" y="6500985"/>
                  </a:lnTo>
                  <a:lnTo>
                    <a:pt x="21792" y="6545357"/>
                  </a:lnTo>
                  <a:lnTo>
                    <a:pt x="31809" y="6589751"/>
                  </a:lnTo>
                  <a:lnTo>
                    <a:pt x="42124" y="6634163"/>
                  </a:lnTo>
                  <a:lnTo>
                    <a:pt x="52736" y="6678592"/>
                  </a:lnTo>
                  <a:lnTo>
                    <a:pt x="63645" y="6723035"/>
                  </a:lnTo>
                  <a:lnTo>
                    <a:pt x="74849" y="6767490"/>
                  </a:lnTo>
                  <a:lnTo>
                    <a:pt x="86348" y="6811954"/>
                  </a:lnTo>
                  <a:lnTo>
                    <a:pt x="98139" y="6856424"/>
                  </a:lnTo>
                  <a:lnTo>
                    <a:pt x="110222" y="6900899"/>
                  </a:lnTo>
                  <a:lnTo>
                    <a:pt x="122596" y="6945375"/>
                  </a:lnTo>
                  <a:lnTo>
                    <a:pt x="135260" y="6989851"/>
                  </a:lnTo>
                  <a:lnTo>
                    <a:pt x="148212" y="7034323"/>
                  </a:lnTo>
                  <a:lnTo>
                    <a:pt x="161451" y="7078790"/>
                  </a:lnTo>
                  <a:lnTo>
                    <a:pt x="174977" y="7123248"/>
                  </a:lnTo>
                  <a:lnTo>
                    <a:pt x="188787" y="7167696"/>
                  </a:lnTo>
                  <a:lnTo>
                    <a:pt x="202882" y="7212131"/>
                  </a:lnTo>
                  <a:lnTo>
                    <a:pt x="217259" y="7256551"/>
                  </a:lnTo>
                  <a:lnTo>
                    <a:pt x="231918" y="7300953"/>
                  </a:lnTo>
                  <a:lnTo>
                    <a:pt x="246858" y="7345334"/>
                  </a:lnTo>
                  <a:lnTo>
                    <a:pt x="262077" y="7389692"/>
                  </a:lnTo>
                  <a:lnTo>
                    <a:pt x="277574" y="7434025"/>
                  </a:lnTo>
                  <a:lnTo>
                    <a:pt x="293349" y="7478331"/>
                  </a:lnTo>
                  <a:lnTo>
                    <a:pt x="309399" y="7522606"/>
                  </a:lnTo>
                  <a:lnTo>
                    <a:pt x="325725" y="7566848"/>
                  </a:lnTo>
                  <a:lnTo>
                    <a:pt x="342324" y="7611056"/>
                  </a:lnTo>
                  <a:lnTo>
                    <a:pt x="359196" y="7655225"/>
                  </a:lnTo>
                  <a:lnTo>
                    <a:pt x="376339" y="7699355"/>
                  </a:lnTo>
                  <a:lnTo>
                    <a:pt x="393753" y="7743442"/>
                  </a:lnTo>
                  <a:lnTo>
                    <a:pt x="411436" y="7787485"/>
                  </a:lnTo>
                  <a:lnTo>
                    <a:pt x="429387" y="7831480"/>
                  </a:lnTo>
                  <a:lnTo>
                    <a:pt x="447605" y="7875425"/>
                  </a:lnTo>
                  <a:lnTo>
                    <a:pt x="466088" y="7919318"/>
                  </a:lnTo>
                  <a:lnTo>
                    <a:pt x="484837" y="7963155"/>
                  </a:lnTo>
                  <a:lnTo>
                    <a:pt x="503849" y="8006936"/>
                  </a:lnTo>
                  <a:lnTo>
                    <a:pt x="523123" y="8050657"/>
                  </a:lnTo>
                  <a:lnTo>
                    <a:pt x="542659" y="8094316"/>
                  </a:lnTo>
                  <a:lnTo>
                    <a:pt x="562455" y="8137910"/>
                  </a:lnTo>
                  <a:lnTo>
                    <a:pt x="582510" y="8181438"/>
                  </a:lnTo>
                  <a:lnTo>
                    <a:pt x="602823" y="8224896"/>
                  </a:lnTo>
                  <a:lnTo>
                    <a:pt x="623393" y="8268281"/>
                  </a:lnTo>
                  <a:lnTo>
                    <a:pt x="644218" y="8311593"/>
                  </a:lnTo>
                  <a:lnTo>
                    <a:pt x="665298" y="8354827"/>
                  </a:lnTo>
                  <a:lnTo>
                    <a:pt x="686631" y="8397982"/>
                  </a:lnTo>
                  <a:lnTo>
                    <a:pt x="708217" y="8441056"/>
                  </a:lnTo>
                  <a:lnTo>
                    <a:pt x="730054" y="8484045"/>
                  </a:lnTo>
                  <a:lnTo>
                    <a:pt x="752140" y="8526947"/>
                  </a:lnTo>
                  <a:lnTo>
                    <a:pt x="774476" y="8569760"/>
                  </a:lnTo>
                  <a:lnTo>
                    <a:pt x="797059" y="8612482"/>
                  </a:lnTo>
                  <a:lnTo>
                    <a:pt x="819889" y="8655110"/>
                  </a:lnTo>
                  <a:lnTo>
                    <a:pt x="842964" y="8697641"/>
                  </a:lnTo>
                  <a:lnTo>
                    <a:pt x="866284" y="8740073"/>
                  </a:lnTo>
                  <a:lnTo>
                    <a:pt x="889846" y="8782403"/>
                  </a:lnTo>
                  <a:lnTo>
                    <a:pt x="913651" y="8824630"/>
                  </a:lnTo>
                  <a:lnTo>
                    <a:pt x="937697" y="8866750"/>
                  </a:lnTo>
                  <a:lnTo>
                    <a:pt x="961983" y="8908762"/>
                  </a:lnTo>
                  <a:lnTo>
                    <a:pt x="986507" y="8950662"/>
                  </a:lnTo>
                  <a:lnTo>
                    <a:pt x="1011269" y="8992448"/>
                  </a:lnTo>
                  <a:lnTo>
                    <a:pt x="1036267" y="9034119"/>
                  </a:lnTo>
                  <a:lnTo>
                    <a:pt x="1061500" y="9075671"/>
                  </a:lnTo>
                  <a:lnTo>
                    <a:pt x="1086968" y="9117101"/>
                  </a:lnTo>
                  <a:lnTo>
                    <a:pt x="1112669" y="9158408"/>
                  </a:lnTo>
                  <a:lnTo>
                    <a:pt x="1138601" y="9199589"/>
                  </a:lnTo>
                  <a:lnTo>
                    <a:pt x="1164764" y="9240642"/>
                  </a:lnTo>
                  <a:lnTo>
                    <a:pt x="1191157" y="9281564"/>
                  </a:lnTo>
                  <a:lnTo>
                    <a:pt x="1217779" y="9322352"/>
                  </a:lnTo>
                  <a:lnTo>
                    <a:pt x="1244627" y="9363004"/>
                  </a:lnTo>
                  <a:lnTo>
                    <a:pt x="1271702" y="9403519"/>
                  </a:lnTo>
                  <a:lnTo>
                    <a:pt x="1299002" y="9443892"/>
                  </a:lnTo>
                  <a:lnTo>
                    <a:pt x="1326526" y="9484122"/>
                  </a:lnTo>
                  <a:lnTo>
                    <a:pt x="1354273" y="9524207"/>
                  </a:lnTo>
                  <a:lnTo>
                    <a:pt x="1382241" y="9564143"/>
                  </a:lnTo>
                  <a:lnTo>
                    <a:pt x="1410430" y="9603929"/>
                  </a:lnTo>
                  <a:lnTo>
                    <a:pt x="1438839" y="9643562"/>
                  </a:lnTo>
                  <a:lnTo>
                    <a:pt x="1467466" y="9683039"/>
                  </a:lnTo>
                  <a:lnTo>
                    <a:pt x="1496310" y="9722359"/>
                  </a:lnTo>
                  <a:lnTo>
                    <a:pt x="1525369" y="9761518"/>
                  </a:lnTo>
                  <a:lnTo>
                    <a:pt x="1528107" y="9765164"/>
                  </a:lnTo>
                  <a:lnTo>
                    <a:pt x="7748254" y="9765164"/>
                  </a:lnTo>
                  <a:lnTo>
                    <a:pt x="7748254" y="0"/>
                  </a:lnTo>
                  <a:close/>
                </a:path>
              </a:pathLst>
            </a:custGeom>
            <a:solidFill>
              <a:srgbClr val="DB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4">
            <a:extLst>
              <a:ext uri="{FF2B5EF4-FFF2-40B4-BE49-F238E27FC236}">
                <a16:creationId xmlns:a16="http://schemas.microsoft.com/office/drawing/2014/main" id="{0A9FEB42-B17C-85D7-4447-DA704614A8FC}"/>
              </a:ext>
            </a:extLst>
          </p:cNvPr>
          <p:cNvSpPr txBox="1">
            <a:spLocks/>
          </p:cNvSpPr>
          <p:nvPr/>
        </p:nvSpPr>
        <p:spPr>
          <a:xfrm>
            <a:off x="1364380" y="646445"/>
            <a:ext cx="17374869" cy="1245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b="0" i="0"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fr-FR" sz="5900" dirty="0">
                <a:solidFill>
                  <a:srgbClr val="1E3D7D"/>
                </a:solidFill>
                <a:latin typeface="Aptos" panose="020B0004020202020204" pitchFamily="34" charset="0"/>
              </a:rPr>
              <a:t>Critères de gravité : check liste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2CAA53-458C-C8E0-9C2A-372C1051A2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" y="10315149"/>
            <a:ext cx="2413000" cy="6096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84C0298-AC47-1B59-91D5-7E6D0D748F47}"/>
              </a:ext>
            </a:extLst>
          </p:cNvPr>
          <p:cNvSpPr/>
          <p:nvPr/>
        </p:nvSpPr>
        <p:spPr>
          <a:xfrm>
            <a:off x="3727450" y="2821350"/>
            <a:ext cx="13077066" cy="5956081"/>
          </a:xfrm>
          <a:prstGeom prst="roundRect">
            <a:avLst>
              <a:gd name="adj" fmla="val 4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85758C-6EBD-713F-6B83-FFE4AE2101E4}"/>
              </a:ext>
            </a:extLst>
          </p:cNvPr>
          <p:cNvSpPr txBox="1"/>
          <p:nvPr/>
        </p:nvSpPr>
        <p:spPr>
          <a:xfrm>
            <a:off x="11876599" y="10435283"/>
            <a:ext cx="7748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i="1" dirty="0">
                <a:solidFill>
                  <a:srgbClr val="1E3D7D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Pneumonies communautaires: recommandations SPILF/SPLF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B7B5E8-4B33-CB4B-DBD0-24313AF7378C}"/>
              </a:ext>
            </a:extLst>
          </p:cNvPr>
          <p:cNvSpPr txBox="1"/>
          <p:nvPr/>
        </p:nvSpPr>
        <p:spPr>
          <a:xfrm>
            <a:off x="6318250" y="3978275"/>
            <a:ext cx="87910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Hypothermie &lt; 36°</a:t>
            </a:r>
          </a:p>
          <a:p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Hypotension PA systolique &lt; 90mmHg</a:t>
            </a:r>
          </a:p>
          <a:p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Marbrures</a:t>
            </a:r>
          </a:p>
          <a:p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Fréquence respiratoire ≥30 cycles/min</a:t>
            </a:r>
          </a:p>
          <a:p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Saturation ≤ 95%</a:t>
            </a:r>
          </a:p>
          <a:p>
            <a:r>
              <a:rPr lang="fr-FR" sz="2800" dirty="0">
                <a:solidFill>
                  <a:srgbClr val="1E3D7D"/>
                </a:solidFill>
                <a:latin typeface="Aptos" panose="020B0004020202020204" pitchFamily="34" charset="0"/>
              </a:rPr>
              <a:t>Confusion</a:t>
            </a:r>
          </a:p>
          <a:p>
            <a:endParaRPr lang="fr-FR" sz="2800" dirty="0">
              <a:solidFill>
                <a:srgbClr val="1E3D7D"/>
              </a:solidFill>
              <a:latin typeface="Aptos" panose="020B0004020202020204" pitchFamily="34" charset="0"/>
            </a:endParaRPr>
          </a:p>
          <a:p>
            <a:r>
              <a:rPr lang="fr-FR" sz="2800" dirty="0">
                <a:solidFill>
                  <a:srgbClr val="C00000"/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 Evaluation médicale urgente!</a:t>
            </a:r>
            <a:endParaRPr lang="fr-FR" sz="28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AE4117C-A217-5C14-C8B7-3BA927755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14" y="4206875"/>
            <a:ext cx="209828" cy="1614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B5EAEDE-2A1A-AEFD-4FCB-4FBE36FA7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14" y="4587875"/>
            <a:ext cx="209828" cy="1614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C6F00D8-36E2-2FCC-D4A3-6F186F60A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14" y="5039736"/>
            <a:ext cx="209828" cy="16140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675DF6D-F342-6717-2310-432B20531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14" y="5472834"/>
            <a:ext cx="209828" cy="1614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6CCCA9B-BE7B-0807-6FB5-E865B9B4B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14" y="5863056"/>
            <a:ext cx="209828" cy="1614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FD4C3FC-D5E5-8776-877F-887CFA6B8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714" y="6311520"/>
            <a:ext cx="209828" cy="1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2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CC5D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1580</Words>
  <Application>Microsoft Office PowerPoint</Application>
  <PresentationFormat>Personnalisé</PresentationFormat>
  <Paragraphs>208</Paragraphs>
  <Slides>15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Infection respiratoire aiguë</vt:lpstr>
      <vt:lpstr>Présentation PowerPoint</vt:lpstr>
      <vt:lpstr>Présentation PowerPoint</vt:lpstr>
      <vt:lpstr>Présentation PowerPoint</vt:lpstr>
      <vt:lpstr>Critères de gravité</vt:lpstr>
      <vt:lpstr>Présentation PowerPoint</vt:lpstr>
      <vt:lpstr>Autres causes de toux &gt; 7 jours</vt:lpstr>
      <vt:lpstr>Diagnostic biologique</vt:lpstr>
      <vt:lpstr>Présentation PowerPoint</vt:lpstr>
      <vt:lpstr>Présentation PowerPoint</vt:lpstr>
      <vt:lpstr>Présentation PowerPoint</vt:lpstr>
      <vt:lpstr>Merci pour votre attention Si vous avez des questions à propos du programme PAPRICA, vous pouvez contacter la mission nationale PRIMO : bp-primo@chu-nantes.fr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PPT_PAPRIKA</dc:title>
  <dc:creator>Emilie PIET</dc:creator>
  <cp:lastModifiedBy>willy Boutfol</cp:lastModifiedBy>
  <cp:revision>265</cp:revision>
  <dcterms:created xsi:type="dcterms:W3CDTF">2025-09-23T13:02:57Z</dcterms:created>
  <dcterms:modified xsi:type="dcterms:W3CDTF">2025-10-28T09:26:11Z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2025-09-23T00:00:00Z</vt:filetime>
  </property>
  <property fmtid="{D5CDD505-2E9C-101B-9397-08002B2CF9AE}" pid="3" name="Creator">
    <vt:lpwstr>Adobe Illustrator 29.8 (Macintosh)</vt:lpwstr>
  </property>
  <property fmtid="{D5CDD505-2E9C-101B-9397-08002B2CF9AE}" pid="4" name="LastSaved">
    <vt:filetime>2025-09-23T00:00:00Z</vt:filetime>
  </property>
  <property fmtid="{D5CDD505-2E9C-101B-9397-08002B2CF9AE}" pid="5" name="Producer">
    <vt:lpwstr>Adobe PDF library 17.00</vt:lpwstr>
  </property>
</Properties>
</file>